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36"/>
  </p:notesMasterIdLst>
  <p:sldIdLst>
    <p:sldId id="256" r:id="rId2"/>
    <p:sldId id="319" r:id="rId3"/>
    <p:sldId id="317" r:id="rId4"/>
    <p:sldId id="320" r:id="rId5"/>
    <p:sldId id="321" r:id="rId6"/>
    <p:sldId id="313" r:id="rId7"/>
    <p:sldId id="314" r:id="rId8"/>
    <p:sldId id="315" r:id="rId9"/>
    <p:sldId id="283" r:id="rId10"/>
    <p:sldId id="316" r:id="rId11"/>
    <p:sldId id="282" r:id="rId12"/>
    <p:sldId id="275" r:id="rId13"/>
    <p:sldId id="276" r:id="rId14"/>
    <p:sldId id="277" r:id="rId15"/>
    <p:sldId id="301" r:id="rId16"/>
    <p:sldId id="288" r:id="rId17"/>
    <p:sldId id="289" r:id="rId18"/>
    <p:sldId id="290" r:id="rId19"/>
    <p:sldId id="291" r:id="rId20"/>
    <p:sldId id="292" r:id="rId21"/>
    <p:sldId id="293" r:id="rId22"/>
    <p:sldId id="308" r:id="rId23"/>
    <p:sldId id="298" r:id="rId24"/>
    <p:sldId id="303" r:id="rId25"/>
    <p:sldId id="302" r:id="rId26"/>
    <p:sldId id="299" r:id="rId27"/>
    <p:sldId id="305" r:id="rId28"/>
    <p:sldId id="304" r:id="rId29"/>
    <p:sldId id="300" r:id="rId30"/>
    <p:sldId id="307" r:id="rId31"/>
    <p:sldId id="306" r:id="rId32"/>
    <p:sldId id="294" r:id="rId33"/>
    <p:sldId id="295" r:id="rId34"/>
    <p:sldId id="29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ias Ljungqvist Holm" initials="MLH" lastIdx="1" clrIdx="0">
    <p:extLst>
      <p:ext uri="{19B8F6BF-5375-455C-9EA6-DF929625EA0E}">
        <p15:presenceInfo xmlns:p15="http://schemas.microsoft.com/office/powerpoint/2012/main" userId="S-1-5-21-2182383715-2302927501-769797181-222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2788A"/>
    <a:srgbClr val="F0812E"/>
    <a:srgbClr val="926255"/>
    <a:srgbClr val="9B6E62"/>
    <a:srgbClr val="92D050"/>
    <a:srgbClr val="C3986D"/>
    <a:srgbClr val="00B0F0"/>
    <a:srgbClr val="A1957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6" autoAdjust="0"/>
    <p:restoredTop sz="95597" autoAdjust="0"/>
  </p:normalViewPr>
  <p:slideViewPr>
    <p:cSldViewPr snapToGrid="0">
      <p:cViewPr varScale="1">
        <p:scale>
          <a:sx n="94" d="100"/>
          <a:sy n="94" d="100"/>
        </p:scale>
        <p:origin x="102" y="19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Statistik%20Traineeprojekt\Tabeller\Alla%20kommuner%20och%20Rike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Ekonomiska%20f&#246;ruts&#228;ttningar%20Timr&#229;%20Kommun.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Ekonomiska%20f&#246;ruts&#228;ttningar%20Timr&#229;%20Kommun.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Statistik%20Traineeprojekt\Tabeller\Alla%20kommuner%20och%20Riket.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oleObject" Target="file:///\\kommun.bollnas.se\admin\users\ML3153\Projekt\Trainee%20Projekt%20-%20V&#228;lf&#228;rdsuppdraget%20i%20framtiden\Statistik%20Traineeprojekt\Tabeller\Alla%20kommuner%20och%20Rike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kommun.bollnas.se\admin\users\ML3153\Projekt\Trainee%20Projekt%20-%20V&#228;lf&#228;rdsuppdraget%20i%20framtiden\Statistik%20Traineeprojekt\Tabeller\Alla%20kommuner%20och%20Rike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kommun.bollnas.se\admin\users\ML3153\Projekt\Trainee%20Projekt%20-%20V&#228;lf&#228;rdsuppdraget%20i%20framtiden\Statistik%20Traineeprojekt\Tabeller\Alla%20kommuner%20och%20Rike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Statistik%20Traineeprojekt\Tabeller\Alla%20kommuner%20och%20Riket.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Ekonomiska%20f&#246;ruts&#228;ttningar%20Timr&#229;%20Kommu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Ekonomiska%20f&#246;ruts&#228;ttningar%20Timr&#229;%20Kommu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Ekonomiska%20f&#246;ruts&#228;ttningar%20Timr&#229;%20Kommu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Timrå kommuns skattekraft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Skatt!$A$85</c:f>
              <c:strCache>
                <c:ptCount val="1"/>
                <c:pt idx="0">
                  <c:v>Skattekraft, Kr/inv</c:v>
                </c:pt>
              </c:strCache>
            </c:strRef>
          </c:tx>
          <c:spPr>
            <a:solidFill>
              <a:schemeClr val="accent1"/>
            </a:solidFill>
            <a:ln>
              <a:noFill/>
            </a:ln>
            <a:effectLst/>
          </c:spPr>
          <c:invertIfNegative val="0"/>
          <c:cat>
            <c:numRef>
              <c:f>Skatt!$B$84:$R$84</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Skatt!$B$85:$R$85</c:f>
              <c:numCache>
                <c:formatCode>General</c:formatCode>
                <c:ptCount val="17"/>
                <c:pt idx="0">
                  <c:v>108469</c:v>
                </c:pt>
                <c:pt idx="1">
                  <c:v>114564</c:v>
                </c:pt>
                <c:pt idx="2">
                  <c:v>120962</c:v>
                </c:pt>
                <c:pt idx="3">
                  <c:v>129632</c:v>
                </c:pt>
                <c:pt idx="4">
                  <c:v>135245</c:v>
                </c:pt>
                <c:pt idx="5">
                  <c:v>139876</c:v>
                </c:pt>
                <c:pt idx="6">
                  <c:v>143184</c:v>
                </c:pt>
                <c:pt idx="7">
                  <c:v>147670</c:v>
                </c:pt>
                <c:pt idx="8">
                  <c:v>151220</c:v>
                </c:pt>
                <c:pt idx="9">
                  <c:v>158386</c:v>
                </c:pt>
                <c:pt idx="10">
                  <c:v>163132</c:v>
                </c:pt>
                <c:pt idx="11">
                  <c:v>165059</c:v>
                </c:pt>
                <c:pt idx="12">
                  <c:v>165094</c:v>
                </c:pt>
                <c:pt idx="13">
                  <c:v>166974</c:v>
                </c:pt>
                <c:pt idx="14">
                  <c:v>173265</c:v>
                </c:pt>
                <c:pt idx="15">
                  <c:v>176082</c:v>
                </c:pt>
                <c:pt idx="16">
                  <c:v>180548</c:v>
                </c:pt>
              </c:numCache>
            </c:numRef>
          </c:val>
          <c:extLst>
            <c:ext xmlns:c16="http://schemas.microsoft.com/office/drawing/2014/chart" uri="{C3380CC4-5D6E-409C-BE32-E72D297353CC}">
              <c16:uniqueId val="{00000000-F3B5-4D18-8DE8-B237FFDE679E}"/>
            </c:ext>
          </c:extLst>
        </c:ser>
        <c:dLbls>
          <c:showLegendKey val="0"/>
          <c:showVal val="0"/>
          <c:showCatName val="0"/>
          <c:showSerName val="0"/>
          <c:showPercent val="0"/>
          <c:showBubbleSize val="0"/>
        </c:dLbls>
        <c:gapWidth val="150"/>
        <c:axId val="262967632"/>
        <c:axId val="262968048"/>
      </c:barChart>
      <c:lineChart>
        <c:grouping val="standard"/>
        <c:varyColors val="0"/>
        <c:ser>
          <c:idx val="1"/>
          <c:order val="1"/>
          <c:tx>
            <c:strRef>
              <c:f>Skatt!$A$86</c:f>
              <c:strCache>
                <c:ptCount val="1"/>
                <c:pt idx="0">
                  <c:v>Skattekraft som andel av rikets medelskattekraft, %</c:v>
                </c:pt>
              </c:strCache>
            </c:strRef>
          </c:tx>
          <c:spPr>
            <a:ln w="28575" cap="rnd">
              <a:solidFill>
                <a:srgbClr val="00B0F0"/>
              </a:solidFill>
              <a:round/>
            </a:ln>
            <a:effectLst/>
          </c:spPr>
          <c:marker>
            <c:symbol val="none"/>
          </c:marker>
          <c:cat>
            <c:numRef>
              <c:f>Skatt!$B$84:$R$84</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Skatt!$B$86:$R$86</c:f>
              <c:numCache>
                <c:formatCode>0%</c:formatCode>
                <c:ptCount val="17"/>
                <c:pt idx="0">
                  <c:v>0.99</c:v>
                </c:pt>
                <c:pt idx="1">
                  <c:v>0.99</c:v>
                </c:pt>
                <c:pt idx="2">
                  <c:v>0.97</c:v>
                </c:pt>
                <c:pt idx="3">
                  <c:v>0.98</c:v>
                </c:pt>
                <c:pt idx="4">
                  <c:v>0.98</c:v>
                </c:pt>
                <c:pt idx="5">
                  <c:v>0.97</c:v>
                </c:pt>
                <c:pt idx="6">
                  <c:v>0.97</c:v>
                </c:pt>
                <c:pt idx="7">
                  <c:v>0.97</c:v>
                </c:pt>
                <c:pt idx="8">
                  <c:v>0.96</c:v>
                </c:pt>
                <c:pt idx="9">
                  <c:v>0.96</c:v>
                </c:pt>
                <c:pt idx="10">
                  <c:v>0.94</c:v>
                </c:pt>
                <c:pt idx="11">
                  <c:v>0.95</c:v>
                </c:pt>
                <c:pt idx="12">
                  <c:v>0.94</c:v>
                </c:pt>
                <c:pt idx="13">
                  <c:v>0.93</c:v>
                </c:pt>
                <c:pt idx="14">
                  <c:v>0.93</c:v>
                </c:pt>
                <c:pt idx="15">
                  <c:v>0.93</c:v>
                </c:pt>
                <c:pt idx="16">
                  <c:v>0.93</c:v>
                </c:pt>
              </c:numCache>
            </c:numRef>
          </c:val>
          <c:smooth val="0"/>
          <c:extLst>
            <c:ext xmlns:c16="http://schemas.microsoft.com/office/drawing/2014/chart" uri="{C3380CC4-5D6E-409C-BE32-E72D297353CC}">
              <c16:uniqueId val="{00000001-F3B5-4D18-8DE8-B237FFDE679E}"/>
            </c:ext>
          </c:extLst>
        </c:ser>
        <c:dLbls>
          <c:showLegendKey val="0"/>
          <c:showVal val="0"/>
          <c:showCatName val="0"/>
          <c:showSerName val="0"/>
          <c:showPercent val="0"/>
          <c:showBubbleSize val="0"/>
        </c:dLbls>
        <c:marker val="1"/>
        <c:smooth val="0"/>
        <c:axId val="176104976"/>
        <c:axId val="176104144"/>
      </c:lineChart>
      <c:catAx>
        <c:axId val="26296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62968048"/>
        <c:crosses val="autoZero"/>
        <c:auto val="1"/>
        <c:lblAlgn val="ctr"/>
        <c:lblOffset val="100"/>
        <c:noMultiLvlLbl val="0"/>
      </c:catAx>
      <c:valAx>
        <c:axId val="262968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Kronor per invånare</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62967632"/>
        <c:crosses val="autoZero"/>
        <c:crossBetween val="between"/>
      </c:valAx>
      <c:valAx>
        <c:axId val="176104144"/>
        <c:scaling>
          <c:orientation val="minMax"/>
          <c:max val="1.1000000000000001"/>
          <c:min val="0.8"/>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(riket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6104976"/>
        <c:crosses val="max"/>
        <c:crossBetween val="between"/>
      </c:valAx>
      <c:catAx>
        <c:axId val="176104976"/>
        <c:scaling>
          <c:orientation val="minMax"/>
        </c:scaling>
        <c:delete val="1"/>
        <c:axPos val="b"/>
        <c:numFmt formatCode="General" sourceLinked="1"/>
        <c:majorTickMark val="none"/>
        <c:minorTickMark val="none"/>
        <c:tickLblPos val="nextTo"/>
        <c:crossAx val="176104144"/>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65-79</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'Kostnader (2)'!$A$39</c:f>
              <c:strCache>
                <c:ptCount val="1"/>
                <c:pt idx="0">
                  <c:v>Hemtjänst</c:v>
                </c:pt>
              </c:strCache>
            </c:strRef>
          </c:tx>
          <c:spPr>
            <a:ln w="28575" cap="rnd">
              <a:solidFill>
                <a:srgbClr val="926255"/>
              </a:solidFill>
              <a:round/>
            </a:ln>
            <a:effectLst/>
          </c:spPr>
          <c:marker>
            <c:symbol val="none"/>
          </c:marker>
          <c:cat>
            <c:numRef>
              <c:f>'Kostnader (2)'!$B$38:$AF$38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(2)'!$B$39:$AF$39</c:f>
              <c:numCache>
                <c:formatCode>General</c:formatCode>
                <c:ptCount val="31"/>
                <c:pt idx="10" formatCode="#,##0;[Red]\-#,##0">
                  <c:v>96</c:v>
                </c:pt>
                <c:pt idx="11" formatCode="#,##0;[Red]\-#,##0">
                  <c:v>112</c:v>
                </c:pt>
                <c:pt idx="12" formatCode="#,##0;[Red]\-#,##0">
                  <c:v>114</c:v>
                </c:pt>
                <c:pt idx="13" formatCode="#,##0;[Red]\-#,##0">
                  <c:v>100</c:v>
                </c:pt>
                <c:pt idx="14" formatCode="#,##0;[Red]\-#,##0">
                  <c:v>112</c:v>
                </c:pt>
                <c:pt idx="15" formatCode="#,##0;[Red]\-#,##0">
                  <c:v>127</c:v>
                </c:pt>
                <c:pt idx="16" formatCode="0">
                  <c:v>128.40091987658818</c:v>
                </c:pt>
                <c:pt idx="17" formatCode="0">
                  <c:v>127.95191876151786</c:v>
                </c:pt>
                <c:pt idx="18" formatCode="0">
                  <c:v>129.07642165739924</c:v>
                </c:pt>
                <c:pt idx="19" formatCode="0">
                  <c:v>129.36832975666982</c:v>
                </c:pt>
                <c:pt idx="20" formatCode="0">
                  <c:v>129.6222022638203</c:v>
                </c:pt>
                <c:pt idx="21" formatCode="0">
                  <c:v>129.42845814527061</c:v>
                </c:pt>
                <c:pt idx="22" formatCode="0">
                  <c:v>129.65764093305324</c:v>
                </c:pt>
                <c:pt idx="23" formatCode="0">
                  <c:v>127.90326109567769</c:v>
                </c:pt>
                <c:pt idx="24" formatCode="0">
                  <c:v>125.06875264407616</c:v>
                </c:pt>
                <c:pt idx="25" formatCode="0">
                  <c:v>122.58372481318628</c:v>
                </c:pt>
                <c:pt idx="26" formatCode="0">
                  <c:v>119.51541797482578</c:v>
                </c:pt>
                <c:pt idx="27" formatCode="0">
                  <c:v>117.38563171805043</c:v>
                </c:pt>
                <c:pt idx="28" formatCode="0">
                  <c:v>116.50400401821571</c:v>
                </c:pt>
                <c:pt idx="29" formatCode="0">
                  <c:v>116.02995803362555</c:v>
                </c:pt>
                <c:pt idx="30" formatCode="0">
                  <c:v>117.26931221335332</c:v>
                </c:pt>
              </c:numCache>
            </c:numRef>
          </c:val>
          <c:smooth val="0"/>
          <c:extLst>
            <c:ext xmlns:c16="http://schemas.microsoft.com/office/drawing/2014/chart" uri="{C3380CC4-5D6E-409C-BE32-E72D297353CC}">
              <c16:uniqueId val="{00000000-5861-4986-8A21-8E7BB0B047D6}"/>
            </c:ext>
          </c:extLst>
        </c:ser>
        <c:ser>
          <c:idx val="1"/>
          <c:order val="1"/>
          <c:tx>
            <c:strRef>
              <c:f>'Kostnader (2)'!$A$40</c:f>
              <c:strCache>
                <c:ptCount val="1"/>
                <c:pt idx="0">
                  <c:v>Korttidsvård</c:v>
                </c:pt>
              </c:strCache>
            </c:strRef>
          </c:tx>
          <c:spPr>
            <a:ln w="28575" cap="rnd">
              <a:solidFill>
                <a:schemeClr val="accent1"/>
              </a:solidFill>
              <a:round/>
            </a:ln>
            <a:effectLst/>
          </c:spPr>
          <c:marker>
            <c:symbol val="none"/>
          </c:marker>
          <c:cat>
            <c:numRef>
              <c:f>'Kostnader (2)'!$B$38:$AF$38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(2)'!$B$40:$AF$40</c:f>
              <c:numCache>
                <c:formatCode>0</c:formatCode>
                <c:ptCount val="3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19.074000000000002</c:v>
                </c:pt>
                <c:pt idx="16">
                  <c:v>38.568805444504612</c:v>
                </c:pt>
                <c:pt idx="17">
                  <c:v>38.433935408774666</c:v>
                </c:pt>
                <c:pt idx="18">
                  <c:v>38.771711286507603</c:v>
                </c:pt>
                <c:pt idx="19">
                  <c:v>38.859394043759366</c:v>
                </c:pt>
                <c:pt idx="20">
                  <c:v>38.935651747718239</c:v>
                </c:pt>
                <c:pt idx="21">
                  <c:v>38.877455286029786</c:v>
                </c:pt>
                <c:pt idx="22">
                  <c:v>38.946296742630821</c:v>
                </c:pt>
                <c:pt idx="23">
                  <c:v>38.41931971872372</c:v>
                </c:pt>
                <c:pt idx="24">
                  <c:v>37.567895872962339</c:v>
                </c:pt>
                <c:pt idx="25">
                  <c:v>36.82144830057819</c:v>
                </c:pt>
                <c:pt idx="26">
                  <c:v>35.899796574044515</c:v>
                </c:pt>
                <c:pt idx="27">
                  <c:v>35.260055738426679</c:v>
                </c:pt>
                <c:pt idx="28">
                  <c:v>34.995234214857419</c:v>
                </c:pt>
                <c:pt idx="29">
                  <c:v>34.852841252494073</c:v>
                </c:pt>
                <c:pt idx="30">
                  <c:v>35.225115923740177</c:v>
                </c:pt>
              </c:numCache>
            </c:numRef>
          </c:val>
          <c:smooth val="0"/>
          <c:extLst>
            <c:ext xmlns:c16="http://schemas.microsoft.com/office/drawing/2014/chart" uri="{C3380CC4-5D6E-409C-BE32-E72D297353CC}">
              <c16:uniqueId val="{00000001-5861-4986-8A21-8E7BB0B047D6}"/>
            </c:ext>
          </c:extLst>
        </c:ser>
        <c:ser>
          <c:idx val="2"/>
          <c:order val="2"/>
          <c:tx>
            <c:strRef>
              <c:f>'Kostnader (2)'!$A$41</c:f>
              <c:strCache>
                <c:ptCount val="1"/>
                <c:pt idx="0">
                  <c:v>Särskilt boende</c:v>
                </c:pt>
              </c:strCache>
            </c:strRef>
          </c:tx>
          <c:spPr>
            <a:ln w="28575" cap="rnd">
              <a:solidFill>
                <a:srgbClr val="00B0F0"/>
              </a:solidFill>
              <a:round/>
            </a:ln>
            <a:effectLst/>
          </c:spPr>
          <c:marker>
            <c:symbol val="none"/>
          </c:marker>
          <c:cat>
            <c:numRef>
              <c:f>'Kostnader (2)'!$B$38:$AF$38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(2)'!$B$41:$AF$41</c:f>
              <c:numCache>
                <c:formatCode>#,##0;[Red]\-#,##0</c:formatCode>
                <c:ptCount val="31"/>
                <c:pt idx="0">
                  <c:v>92.36</c:v>
                </c:pt>
                <c:pt idx="1">
                  <c:v>70.897000000000006</c:v>
                </c:pt>
                <c:pt idx="2">
                  <c:v>68.37</c:v>
                </c:pt>
                <c:pt idx="3">
                  <c:v>65.801000000000002</c:v>
                </c:pt>
                <c:pt idx="4">
                  <c:v>69</c:v>
                </c:pt>
                <c:pt idx="5">
                  <c:v>52.164000000000001</c:v>
                </c:pt>
                <c:pt idx="6">
                  <c:v>56.112000000000002</c:v>
                </c:pt>
                <c:pt idx="7">
                  <c:v>48.42</c:v>
                </c:pt>
                <c:pt idx="8">
                  <c:v>70.895999999999987</c:v>
                </c:pt>
                <c:pt idx="9">
                  <c:v>71</c:v>
                </c:pt>
                <c:pt idx="10">
                  <c:v>71.292000000000002</c:v>
                </c:pt>
                <c:pt idx="11">
                  <c:v>57.68</c:v>
                </c:pt>
                <c:pt idx="12">
                  <c:v>59.18</c:v>
                </c:pt>
                <c:pt idx="13">
                  <c:v>54.576000000000008</c:v>
                </c:pt>
                <c:pt idx="14">
                  <c:v>53.176000000000002</c:v>
                </c:pt>
                <c:pt idx="15">
                  <c:v>44.505999999999993</c:v>
                </c:pt>
                <c:pt idx="16" formatCode="0">
                  <c:v>44.99693968525537</c:v>
                </c:pt>
                <c:pt idx="17" formatCode="0">
                  <c:v>44.839591310237104</c:v>
                </c:pt>
                <c:pt idx="18" formatCode="0">
                  <c:v>45.233663167592198</c:v>
                </c:pt>
                <c:pt idx="19" formatCode="0">
                  <c:v>45.335959717719255</c:v>
                </c:pt>
                <c:pt idx="20" formatCode="0">
                  <c:v>45.424927039004608</c:v>
                </c:pt>
                <c:pt idx="21" formatCode="0">
                  <c:v>45.357031167034748</c:v>
                </c:pt>
                <c:pt idx="22" formatCode="0">
                  <c:v>45.437346199735956</c:v>
                </c:pt>
                <c:pt idx="23" formatCode="0">
                  <c:v>44.822539671844332</c:v>
                </c:pt>
                <c:pt idx="24" formatCode="0">
                  <c:v>43.829211851789388</c:v>
                </c:pt>
                <c:pt idx="25" formatCode="0">
                  <c:v>42.958356350674549</c:v>
                </c:pt>
                <c:pt idx="26" formatCode="0">
                  <c:v>41.883096003051932</c:v>
                </c:pt>
                <c:pt idx="27" formatCode="0">
                  <c:v>41.13673169483112</c:v>
                </c:pt>
                <c:pt idx="28" formatCode="0">
                  <c:v>40.827773250666986</c:v>
                </c:pt>
                <c:pt idx="29" formatCode="0">
                  <c:v>40.661648127909743</c:v>
                </c:pt>
                <c:pt idx="30" formatCode="0">
                  <c:v>41.095968577696866</c:v>
                </c:pt>
              </c:numCache>
            </c:numRef>
          </c:val>
          <c:smooth val="0"/>
          <c:extLst>
            <c:ext xmlns:c16="http://schemas.microsoft.com/office/drawing/2014/chart" uri="{C3380CC4-5D6E-409C-BE32-E72D297353CC}">
              <c16:uniqueId val="{00000002-5861-4986-8A21-8E7BB0B047D6}"/>
            </c:ext>
          </c:extLst>
        </c:ser>
        <c:ser>
          <c:idx val="3"/>
          <c:order val="3"/>
          <c:tx>
            <c:strRef>
              <c:f>'Kostnader (2)'!$A$42</c:f>
              <c:strCache>
                <c:ptCount val="1"/>
                <c:pt idx="0">
                  <c:v>Dagverksamhet</c:v>
                </c:pt>
              </c:strCache>
            </c:strRef>
          </c:tx>
          <c:spPr>
            <a:ln w="28575" cap="rnd">
              <a:solidFill>
                <a:srgbClr val="92D050"/>
              </a:solidFill>
              <a:round/>
            </a:ln>
            <a:effectLst/>
          </c:spPr>
          <c:marker>
            <c:symbol val="none"/>
          </c:marker>
          <c:cat>
            <c:numRef>
              <c:f>'Kostnader (2)'!$B$38:$AF$38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(2)'!$B$42:$AF$42</c:f>
              <c:numCache>
                <c:formatCode>0</c:formatCode>
                <c:ptCount val="3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34.969000000000001</c:v>
                </c:pt>
                <c:pt idx="16">
                  <c:v>25.712536963003075</c:v>
                </c:pt>
                <c:pt idx="17">
                  <c:v>25.622623605849778</c:v>
                </c:pt>
                <c:pt idx="18">
                  <c:v>25.8478075243384</c:v>
                </c:pt>
                <c:pt idx="19">
                  <c:v>25.90626269583958</c:v>
                </c:pt>
                <c:pt idx="20">
                  <c:v>25.957101165145495</c:v>
                </c:pt>
                <c:pt idx="21">
                  <c:v>25.918303524019858</c:v>
                </c:pt>
                <c:pt idx="22">
                  <c:v>25.964197828420549</c:v>
                </c:pt>
                <c:pt idx="23">
                  <c:v>25.612879812482479</c:v>
                </c:pt>
                <c:pt idx="24">
                  <c:v>25.045263915308226</c:v>
                </c:pt>
                <c:pt idx="25">
                  <c:v>24.547632200385458</c:v>
                </c:pt>
                <c:pt idx="26">
                  <c:v>23.933197716029678</c:v>
                </c:pt>
                <c:pt idx="27">
                  <c:v>23.506703825617784</c:v>
                </c:pt>
                <c:pt idx="28">
                  <c:v>23.33015614323828</c:v>
                </c:pt>
                <c:pt idx="29">
                  <c:v>23.235227501662713</c:v>
                </c:pt>
                <c:pt idx="30">
                  <c:v>23.483410615826784</c:v>
                </c:pt>
              </c:numCache>
            </c:numRef>
          </c:val>
          <c:smooth val="0"/>
          <c:extLst>
            <c:ext xmlns:c16="http://schemas.microsoft.com/office/drawing/2014/chart" uri="{C3380CC4-5D6E-409C-BE32-E72D297353CC}">
              <c16:uniqueId val="{00000003-5861-4986-8A21-8E7BB0B047D6}"/>
            </c:ext>
          </c:extLst>
        </c:ser>
        <c:dLbls>
          <c:showLegendKey val="0"/>
          <c:showVal val="0"/>
          <c:showCatName val="0"/>
          <c:showSerName val="0"/>
          <c:showPercent val="0"/>
          <c:showBubbleSize val="0"/>
        </c:dLbls>
        <c:smooth val="0"/>
        <c:axId val="234566512"/>
        <c:axId val="234566096"/>
      </c:lineChart>
      <c:catAx>
        <c:axId val="23456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34566096"/>
        <c:crosses val="autoZero"/>
        <c:auto val="1"/>
        <c:lblAlgn val="ctr"/>
        <c:lblOffset val="100"/>
        <c:tickLblSkip val="1"/>
        <c:noMultiLvlLbl val="0"/>
      </c:catAx>
      <c:valAx>
        <c:axId val="234566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3456651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80+</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'Kostnader (2)'!$A$49</c:f>
              <c:strCache>
                <c:ptCount val="1"/>
                <c:pt idx="0">
                  <c:v>Hemtjänst</c:v>
                </c:pt>
              </c:strCache>
            </c:strRef>
          </c:tx>
          <c:spPr>
            <a:ln w="28575" cap="rnd">
              <a:solidFill>
                <a:srgbClr val="926255"/>
              </a:solidFill>
              <a:round/>
            </a:ln>
            <a:effectLst/>
          </c:spPr>
          <c:marker>
            <c:symbol val="none"/>
          </c:marker>
          <c:cat>
            <c:numRef>
              <c:f>'Kostnader (2)'!$B$48:$AF$48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(2)'!$B$49:$AF$49</c:f>
              <c:numCache>
                <c:formatCode>General</c:formatCode>
                <c:ptCount val="31"/>
                <c:pt idx="10" formatCode="#,##0;[Red]\-#,##0">
                  <c:v>136</c:v>
                </c:pt>
                <c:pt idx="11" formatCode="#,##0;[Red]\-#,##0">
                  <c:v>158</c:v>
                </c:pt>
                <c:pt idx="12" formatCode="#,##0;[Red]\-#,##0">
                  <c:v>170</c:v>
                </c:pt>
                <c:pt idx="13" formatCode="#,##0;[Red]\-#,##0">
                  <c:v>201</c:v>
                </c:pt>
                <c:pt idx="14" formatCode="#,##0;[Red]\-#,##0">
                  <c:v>246</c:v>
                </c:pt>
                <c:pt idx="15" formatCode="#,##0;[Red]\-#,##0">
                  <c:v>261</c:v>
                </c:pt>
                <c:pt idx="16" formatCode="0">
                  <c:v>264.79564775289737</c:v>
                </c:pt>
                <c:pt idx="17" formatCode="0">
                  <c:v>270.93481470401349</c:v>
                </c:pt>
                <c:pt idx="18" formatCode="0">
                  <c:v>269.96368700205613</c:v>
                </c:pt>
                <c:pt idx="19" formatCode="0">
                  <c:v>274.6476243853113</c:v>
                </c:pt>
                <c:pt idx="20" formatCode="0">
                  <c:v>276.77111833180697</c:v>
                </c:pt>
                <c:pt idx="21" formatCode="0">
                  <c:v>286.97560366637276</c:v>
                </c:pt>
                <c:pt idx="22" formatCode="0">
                  <c:v>295.581660631425</c:v>
                </c:pt>
                <c:pt idx="23" formatCode="0">
                  <c:v>308.87394353342813</c:v>
                </c:pt>
                <c:pt idx="24" formatCode="0">
                  <c:v>330.75221711179273</c:v>
                </c:pt>
                <c:pt idx="25" formatCode="0">
                  <c:v>346.35937951665466</c:v>
                </c:pt>
                <c:pt idx="26" formatCode="0">
                  <c:v>368.55080904715021</c:v>
                </c:pt>
                <c:pt idx="27" formatCode="0">
                  <c:v>378.95242790105323</c:v>
                </c:pt>
                <c:pt idx="28" formatCode="0">
                  <c:v>384.46466946643051</c:v>
                </c:pt>
                <c:pt idx="29" formatCode="0">
                  <c:v>394.25474141427117</c:v>
                </c:pt>
                <c:pt idx="30" formatCode="0">
                  <c:v>394.58104168760224</c:v>
                </c:pt>
              </c:numCache>
            </c:numRef>
          </c:val>
          <c:smooth val="0"/>
          <c:extLst>
            <c:ext xmlns:c16="http://schemas.microsoft.com/office/drawing/2014/chart" uri="{C3380CC4-5D6E-409C-BE32-E72D297353CC}">
              <c16:uniqueId val="{00000000-DA11-443D-B8CE-7DD25A210CC2}"/>
            </c:ext>
          </c:extLst>
        </c:ser>
        <c:ser>
          <c:idx val="1"/>
          <c:order val="1"/>
          <c:tx>
            <c:strRef>
              <c:f>'Kostnader (2)'!$A$50</c:f>
              <c:strCache>
                <c:ptCount val="1"/>
                <c:pt idx="0">
                  <c:v>Korttidsvård</c:v>
                </c:pt>
              </c:strCache>
            </c:strRef>
          </c:tx>
          <c:spPr>
            <a:ln w="28575" cap="rnd">
              <a:solidFill>
                <a:schemeClr val="accent1"/>
              </a:solidFill>
              <a:round/>
            </a:ln>
            <a:effectLst/>
          </c:spPr>
          <c:marker>
            <c:symbol val="none"/>
          </c:marker>
          <c:cat>
            <c:numRef>
              <c:f>'Kostnader (2)'!$B$48:$AF$48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(2)'!$B$50:$AF$50</c:f>
              <c:numCache>
                <c:formatCode>0</c:formatCode>
                <c:ptCount val="31"/>
                <c:pt idx="0">
                  <c:v>10.224</c:v>
                </c:pt>
                <c:pt idx="1">
                  <c:v>10.391999999999999</c:v>
                </c:pt>
                <c:pt idx="2">
                  <c:v>10.56</c:v>
                </c:pt>
                <c:pt idx="3">
                  <c:v>10.584</c:v>
                </c:pt>
                <c:pt idx="4">
                  <c:v>10.836</c:v>
                </c:pt>
                <c:pt idx="5">
                  <c:v>11.004</c:v>
                </c:pt>
                <c:pt idx="6">
                  <c:v>11.016</c:v>
                </c:pt>
                <c:pt idx="7">
                  <c:v>10.872</c:v>
                </c:pt>
                <c:pt idx="8">
                  <c:v>10.608000000000001</c:v>
                </c:pt>
                <c:pt idx="9">
                  <c:v>10.572000000000001</c:v>
                </c:pt>
                <c:pt idx="10">
                  <c:v>10.56</c:v>
                </c:pt>
                <c:pt idx="11">
                  <c:v>10.752000000000001</c:v>
                </c:pt>
                <c:pt idx="12">
                  <c:v>10.584</c:v>
                </c:pt>
                <c:pt idx="13">
                  <c:v>10.728</c:v>
                </c:pt>
                <c:pt idx="14">
                  <c:v>10.932</c:v>
                </c:pt>
                <c:pt idx="15">
                  <c:v>5.3580000000000005</c:v>
                </c:pt>
                <c:pt idx="16">
                  <c:v>5.4359198492721221</c:v>
                </c:pt>
                <c:pt idx="17">
                  <c:v>5.5619491846134261</c:v>
                </c:pt>
                <c:pt idx="18">
                  <c:v>5.5420131607548537</c:v>
                </c:pt>
                <c:pt idx="19">
                  <c:v>5.6381684730134021</c:v>
                </c:pt>
                <c:pt idx="20">
                  <c:v>5.6817611188575539</c:v>
                </c:pt>
                <c:pt idx="21">
                  <c:v>5.8912463005533535</c:v>
                </c:pt>
                <c:pt idx="22">
                  <c:v>6.067917768824425</c:v>
                </c:pt>
                <c:pt idx="23">
                  <c:v>6.3407915304678468</c:v>
                </c:pt>
                <c:pt idx="24">
                  <c:v>6.7899248248466879</c:v>
                </c:pt>
                <c:pt idx="25">
                  <c:v>7.1103201358246579</c:v>
                </c:pt>
                <c:pt idx="26">
                  <c:v>7.5658821259564393</c:v>
                </c:pt>
                <c:pt idx="27">
                  <c:v>7.7794142095549539</c:v>
                </c:pt>
                <c:pt idx="28">
                  <c:v>7.8925735593913204</c:v>
                </c:pt>
                <c:pt idx="29">
                  <c:v>8.0935513582286003</c:v>
                </c:pt>
                <c:pt idx="30">
                  <c:v>8.1002498902765243</c:v>
                </c:pt>
              </c:numCache>
            </c:numRef>
          </c:val>
          <c:smooth val="0"/>
          <c:extLst>
            <c:ext xmlns:c16="http://schemas.microsoft.com/office/drawing/2014/chart" uri="{C3380CC4-5D6E-409C-BE32-E72D297353CC}">
              <c16:uniqueId val="{00000001-DA11-443D-B8CE-7DD25A210CC2}"/>
            </c:ext>
          </c:extLst>
        </c:ser>
        <c:ser>
          <c:idx val="2"/>
          <c:order val="2"/>
          <c:tx>
            <c:strRef>
              <c:f>'Kostnader (2)'!$A$51</c:f>
              <c:strCache>
                <c:ptCount val="1"/>
                <c:pt idx="0">
                  <c:v>Särskilt boende</c:v>
                </c:pt>
              </c:strCache>
            </c:strRef>
          </c:tx>
          <c:spPr>
            <a:ln w="28575" cap="rnd">
              <a:solidFill>
                <a:srgbClr val="00B0F0"/>
              </a:solidFill>
              <a:round/>
            </a:ln>
            <a:effectLst/>
          </c:spPr>
          <c:marker>
            <c:symbol val="none"/>
          </c:marker>
          <c:cat>
            <c:numRef>
              <c:f>'Kostnader (2)'!$B$48:$AF$48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(2)'!$B$51:$AF$51</c:f>
              <c:numCache>
                <c:formatCode>0</c:formatCode>
                <c:ptCount val="31"/>
                <c:pt idx="0">
                  <c:v>230.04000000000002</c:v>
                </c:pt>
                <c:pt idx="1">
                  <c:v>212.17</c:v>
                </c:pt>
                <c:pt idx="2">
                  <c:v>211.2</c:v>
                </c:pt>
                <c:pt idx="3">
                  <c:v>216.09</c:v>
                </c:pt>
                <c:pt idx="4">
                  <c:v>172.47300000000001</c:v>
                </c:pt>
                <c:pt idx="5">
                  <c:v>196.238</c:v>
                </c:pt>
                <c:pt idx="6">
                  <c:v>176.256</c:v>
                </c:pt>
                <c:pt idx="7">
                  <c:v>152.208</c:v>
                </c:pt>
                <c:pt idx="8">
                  <c:v>188.292</c:v>
                </c:pt>
                <c:pt idx="9">
                  <c:v>188</c:v>
                </c:pt>
                <c:pt idx="10">
                  <c:v>190.96</c:v>
                </c:pt>
                <c:pt idx="11">
                  <c:v>157.69600000000003</c:v>
                </c:pt>
                <c:pt idx="12">
                  <c:v>148.17600000000002</c:v>
                </c:pt>
                <c:pt idx="13">
                  <c:v>138.57</c:v>
                </c:pt>
                <c:pt idx="14">
                  <c:v>121.16300000000001</c:v>
                </c:pt>
                <c:pt idx="15">
                  <c:v>106.26700000000001</c:v>
                </c:pt>
                <c:pt idx="16">
                  <c:v>107.8124103438971</c:v>
                </c:pt>
                <c:pt idx="17">
                  <c:v>110.31199216149963</c:v>
                </c:pt>
                <c:pt idx="18">
                  <c:v>109.91659435497127</c:v>
                </c:pt>
                <c:pt idx="19">
                  <c:v>111.82367471476581</c:v>
                </c:pt>
                <c:pt idx="20">
                  <c:v>112.68826219067482</c:v>
                </c:pt>
                <c:pt idx="21">
                  <c:v>116.84305162764151</c:v>
                </c:pt>
                <c:pt idx="22">
                  <c:v>120.3470357483511</c:v>
                </c:pt>
                <c:pt idx="23">
                  <c:v>125.75903202094563</c:v>
                </c:pt>
                <c:pt idx="24">
                  <c:v>134.66684235945931</c:v>
                </c:pt>
                <c:pt idx="25">
                  <c:v>141.02134936052238</c:v>
                </c:pt>
                <c:pt idx="26">
                  <c:v>150.05666216480273</c:v>
                </c:pt>
                <c:pt idx="27">
                  <c:v>154.29171515617327</c:v>
                </c:pt>
                <c:pt idx="28">
                  <c:v>156.5360422612612</c:v>
                </c:pt>
                <c:pt idx="29">
                  <c:v>160.52210193820059</c:v>
                </c:pt>
                <c:pt idx="30">
                  <c:v>160.65495615715108</c:v>
                </c:pt>
              </c:numCache>
            </c:numRef>
          </c:val>
          <c:smooth val="0"/>
          <c:extLst>
            <c:ext xmlns:c16="http://schemas.microsoft.com/office/drawing/2014/chart" uri="{C3380CC4-5D6E-409C-BE32-E72D297353CC}">
              <c16:uniqueId val="{00000002-DA11-443D-B8CE-7DD25A210CC2}"/>
            </c:ext>
          </c:extLst>
        </c:ser>
        <c:ser>
          <c:idx val="3"/>
          <c:order val="3"/>
          <c:tx>
            <c:strRef>
              <c:f>'Kostnader (2)'!$A$52</c:f>
              <c:strCache>
                <c:ptCount val="1"/>
                <c:pt idx="0">
                  <c:v>Dagverksamhet</c:v>
                </c:pt>
              </c:strCache>
            </c:strRef>
          </c:tx>
          <c:spPr>
            <a:ln w="28575" cap="rnd">
              <a:solidFill>
                <a:srgbClr val="92D050"/>
              </a:solidFill>
              <a:round/>
            </a:ln>
            <a:effectLst/>
          </c:spPr>
          <c:marker>
            <c:symbol val="none"/>
          </c:marker>
          <c:cat>
            <c:numRef>
              <c:f>'Kostnader (2)'!$B$48:$AF$48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(2)'!$B$52:$AF$52</c:f>
              <c:numCache>
                <c:formatCode>0</c:formatCode>
                <c:ptCount val="31"/>
                <c:pt idx="0">
                  <c:v>6.8159999999999998</c:v>
                </c:pt>
                <c:pt idx="1">
                  <c:v>6.9279999999999999</c:v>
                </c:pt>
                <c:pt idx="2">
                  <c:v>7.04</c:v>
                </c:pt>
                <c:pt idx="3">
                  <c:v>7.056</c:v>
                </c:pt>
                <c:pt idx="4">
                  <c:v>7.2240000000000002</c:v>
                </c:pt>
                <c:pt idx="5">
                  <c:v>7.3360000000000003</c:v>
                </c:pt>
                <c:pt idx="6">
                  <c:v>7.3440000000000003</c:v>
                </c:pt>
                <c:pt idx="7">
                  <c:v>7.2480000000000002</c:v>
                </c:pt>
                <c:pt idx="8">
                  <c:v>7.0720000000000001</c:v>
                </c:pt>
                <c:pt idx="9">
                  <c:v>7.048</c:v>
                </c:pt>
                <c:pt idx="10">
                  <c:v>7.04</c:v>
                </c:pt>
                <c:pt idx="11">
                  <c:v>7.1680000000000001</c:v>
                </c:pt>
                <c:pt idx="12">
                  <c:v>7.056</c:v>
                </c:pt>
                <c:pt idx="13">
                  <c:v>7.1520000000000001</c:v>
                </c:pt>
                <c:pt idx="14">
                  <c:v>7.2880000000000003</c:v>
                </c:pt>
                <c:pt idx="15">
                  <c:v>9.8230000000000004</c:v>
                </c:pt>
                <c:pt idx="16">
                  <c:v>9.9658530569988919</c:v>
                </c:pt>
                <c:pt idx="17">
                  <c:v>10.196906838457949</c:v>
                </c:pt>
                <c:pt idx="18">
                  <c:v>10.160357461383899</c:v>
                </c:pt>
                <c:pt idx="19">
                  <c:v>10.336642200524571</c:v>
                </c:pt>
                <c:pt idx="20">
                  <c:v>10.41656205123885</c:v>
                </c:pt>
                <c:pt idx="21">
                  <c:v>10.80061821768115</c:v>
                </c:pt>
                <c:pt idx="22">
                  <c:v>11.124515909511446</c:v>
                </c:pt>
                <c:pt idx="23">
                  <c:v>11.624784472524386</c:v>
                </c:pt>
                <c:pt idx="24">
                  <c:v>12.448195512218929</c:v>
                </c:pt>
                <c:pt idx="25">
                  <c:v>13.03558691567854</c:v>
                </c:pt>
                <c:pt idx="26">
                  <c:v>13.870783897586806</c:v>
                </c:pt>
                <c:pt idx="27">
                  <c:v>14.262259384184084</c:v>
                </c:pt>
                <c:pt idx="28">
                  <c:v>14.469718192217423</c:v>
                </c:pt>
                <c:pt idx="29">
                  <c:v>14.838177490085769</c:v>
                </c:pt>
                <c:pt idx="30">
                  <c:v>14.850458132173628</c:v>
                </c:pt>
              </c:numCache>
            </c:numRef>
          </c:val>
          <c:smooth val="0"/>
          <c:extLst>
            <c:ext xmlns:c16="http://schemas.microsoft.com/office/drawing/2014/chart" uri="{C3380CC4-5D6E-409C-BE32-E72D297353CC}">
              <c16:uniqueId val="{00000003-DA11-443D-B8CE-7DD25A210CC2}"/>
            </c:ext>
          </c:extLst>
        </c:ser>
        <c:dLbls>
          <c:showLegendKey val="0"/>
          <c:showVal val="0"/>
          <c:showCatName val="0"/>
          <c:showSerName val="0"/>
          <c:showPercent val="0"/>
          <c:showBubbleSize val="0"/>
        </c:dLbls>
        <c:smooth val="0"/>
        <c:axId val="223842608"/>
        <c:axId val="223843440"/>
      </c:lineChart>
      <c:catAx>
        <c:axId val="22384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23843440"/>
        <c:crosses val="autoZero"/>
        <c:auto val="1"/>
        <c:lblAlgn val="ctr"/>
        <c:lblOffset val="100"/>
        <c:noMultiLvlLbl val="0"/>
      </c:catAx>
      <c:valAx>
        <c:axId val="223843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2384260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för-, grund- och gymnasieskola</a:t>
            </a:r>
            <a:r>
              <a:rPr lang="sv-SE" baseline="0" dirty="0" smtClean="0"/>
              <a:t> </a:t>
            </a:r>
          </a:p>
          <a:p>
            <a:pPr>
              <a:defRPr/>
            </a:pPr>
            <a:r>
              <a:rPr lang="sv-SE" baseline="0" dirty="0" smtClean="0"/>
              <a:t>(Demografialternativet)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Skola!$A$281:$B$281</c:f>
              <c:strCache>
                <c:ptCount val="2"/>
                <c:pt idx="0">
                  <c:v>Förskola</c:v>
                </c:pt>
              </c:strCache>
            </c:strRef>
          </c:tx>
          <c:spPr>
            <a:ln w="28575" cap="rnd">
              <a:solidFill>
                <a:srgbClr val="00B0F0"/>
              </a:solidFill>
              <a:round/>
            </a:ln>
            <a:effectLst/>
          </c:spPr>
          <c:marker>
            <c:symbol val="none"/>
          </c:marker>
          <c:cat>
            <c:numRef>
              <c:f>Skola!$C$280:$R$280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Skola!$C$281:$R$281</c:f>
              <c:numCache>
                <c:formatCode>0</c:formatCode>
                <c:ptCount val="16"/>
                <c:pt idx="0">
                  <c:v>100</c:v>
                </c:pt>
                <c:pt idx="1">
                  <c:v>97.707520143667821</c:v>
                </c:pt>
                <c:pt idx="2">
                  <c:v>96.15409741518387</c:v>
                </c:pt>
                <c:pt idx="3">
                  <c:v>95.903845372906815</c:v>
                </c:pt>
                <c:pt idx="4">
                  <c:v>95.975956172860251</c:v>
                </c:pt>
                <c:pt idx="5">
                  <c:v>95.731390012661919</c:v>
                </c:pt>
                <c:pt idx="6">
                  <c:v>97.535191042323206</c:v>
                </c:pt>
                <c:pt idx="7">
                  <c:v>98.309494357409292</c:v>
                </c:pt>
                <c:pt idx="8">
                  <c:v>99.233650706678034</c:v>
                </c:pt>
                <c:pt idx="9">
                  <c:v>100.06745783314638</c:v>
                </c:pt>
                <c:pt idx="10">
                  <c:v>100.58716437163871</c:v>
                </c:pt>
                <c:pt idx="11">
                  <c:v>101.44141841523304</c:v>
                </c:pt>
                <c:pt idx="12">
                  <c:v>101.68429501596671</c:v>
                </c:pt>
                <c:pt idx="13">
                  <c:v>101.91793879420786</c:v>
                </c:pt>
                <c:pt idx="14">
                  <c:v>101.94917780437629</c:v>
                </c:pt>
                <c:pt idx="15">
                  <c:v>101.80130021884624</c:v>
                </c:pt>
              </c:numCache>
            </c:numRef>
          </c:val>
          <c:smooth val="0"/>
          <c:extLst>
            <c:ext xmlns:c16="http://schemas.microsoft.com/office/drawing/2014/chart" uri="{C3380CC4-5D6E-409C-BE32-E72D297353CC}">
              <c16:uniqueId val="{00000000-2E62-4D62-969D-0FB104C363F4}"/>
            </c:ext>
          </c:extLst>
        </c:ser>
        <c:ser>
          <c:idx val="1"/>
          <c:order val="1"/>
          <c:tx>
            <c:strRef>
              <c:f>Skola!$A$282:$B$282</c:f>
              <c:strCache>
                <c:ptCount val="2"/>
                <c:pt idx="0">
                  <c:v>Grundskola</c:v>
                </c:pt>
              </c:strCache>
            </c:strRef>
          </c:tx>
          <c:spPr>
            <a:ln w="28575" cap="rnd">
              <a:solidFill>
                <a:schemeClr val="accent1"/>
              </a:solidFill>
              <a:round/>
            </a:ln>
            <a:effectLst/>
          </c:spPr>
          <c:marker>
            <c:symbol val="none"/>
          </c:marker>
          <c:cat>
            <c:numRef>
              <c:f>Skola!$C$280:$R$280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Skola!$C$282:$R$282</c:f>
              <c:numCache>
                <c:formatCode>0</c:formatCode>
                <c:ptCount val="16"/>
                <c:pt idx="0">
                  <c:v>100</c:v>
                </c:pt>
                <c:pt idx="1">
                  <c:v>98.650146631653371</c:v>
                </c:pt>
                <c:pt idx="2">
                  <c:v>98.206862399673071</c:v>
                </c:pt>
                <c:pt idx="3">
                  <c:v>98.271592306190982</c:v>
                </c:pt>
                <c:pt idx="4">
                  <c:v>97.326868629612349</c:v>
                </c:pt>
                <c:pt idx="5">
                  <c:v>96.000877045231178</c:v>
                </c:pt>
                <c:pt idx="6">
                  <c:v>96.722365254101376</c:v>
                </c:pt>
                <c:pt idx="7">
                  <c:v>93.598590123213867</c:v>
                </c:pt>
                <c:pt idx="8">
                  <c:v>93.393455704304628</c:v>
                </c:pt>
                <c:pt idx="9">
                  <c:v>92.323123229617025</c:v>
                </c:pt>
                <c:pt idx="10">
                  <c:v>91.918019729270654</c:v>
                </c:pt>
                <c:pt idx="11">
                  <c:v>91.87022880646029</c:v>
                </c:pt>
                <c:pt idx="12">
                  <c:v>90.917289950727934</c:v>
                </c:pt>
                <c:pt idx="13">
                  <c:v>91.04218541579651</c:v>
                </c:pt>
                <c:pt idx="14">
                  <c:v>91.45023053367197</c:v>
                </c:pt>
                <c:pt idx="15">
                  <c:v>91.354599335661518</c:v>
                </c:pt>
              </c:numCache>
            </c:numRef>
          </c:val>
          <c:smooth val="0"/>
          <c:extLst>
            <c:ext xmlns:c16="http://schemas.microsoft.com/office/drawing/2014/chart" uri="{C3380CC4-5D6E-409C-BE32-E72D297353CC}">
              <c16:uniqueId val="{00000001-2E62-4D62-969D-0FB104C363F4}"/>
            </c:ext>
          </c:extLst>
        </c:ser>
        <c:ser>
          <c:idx val="2"/>
          <c:order val="2"/>
          <c:tx>
            <c:strRef>
              <c:f>Skola!$A$283:$B$283</c:f>
              <c:strCache>
                <c:ptCount val="2"/>
                <c:pt idx="0">
                  <c:v>Gymnasium</c:v>
                </c:pt>
              </c:strCache>
            </c:strRef>
          </c:tx>
          <c:spPr>
            <a:ln w="28575" cap="rnd">
              <a:solidFill>
                <a:srgbClr val="0070C0"/>
              </a:solidFill>
              <a:round/>
            </a:ln>
            <a:effectLst/>
          </c:spPr>
          <c:marker>
            <c:symbol val="none"/>
          </c:marker>
          <c:cat>
            <c:numRef>
              <c:f>Skola!$C$280:$R$280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Skola!$C$283:$R$283</c:f>
              <c:numCache>
                <c:formatCode>0</c:formatCode>
                <c:ptCount val="16"/>
                <c:pt idx="0">
                  <c:v>100</c:v>
                </c:pt>
                <c:pt idx="1">
                  <c:v>100.52876251642525</c:v>
                </c:pt>
                <c:pt idx="2">
                  <c:v>100.04719546906418</c:v>
                </c:pt>
                <c:pt idx="3">
                  <c:v>101.8945097098909</c:v>
                </c:pt>
                <c:pt idx="4">
                  <c:v>99.640769848749002</c:v>
                </c:pt>
                <c:pt idx="5">
                  <c:v>101.20544169941033</c:v>
                </c:pt>
                <c:pt idx="6">
                  <c:v>98.593659945802358</c:v>
                </c:pt>
                <c:pt idx="7">
                  <c:v>102.66835813729553</c:v>
                </c:pt>
                <c:pt idx="8">
                  <c:v>99.814904728657666</c:v>
                </c:pt>
                <c:pt idx="9">
                  <c:v>103.76206652253514</c:v>
                </c:pt>
                <c:pt idx="10">
                  <c:v>97.713075899193811</c:v>
                </c:pt>
                <c:pt idx="11">
                  <c:v>97.70397714708011</c:v>
                </c:pt>
                <c:pt idx="12">
                  <c:v>97.108171226775013</c:v>
                </c:pt>
                <c:pt idx="13">
                  <c:v>96.608347673972133</c:v>
                </c:pt>
                <c:pt idx="14">
                  <c:v>95.554477268880063</c:v>
                </c:pt>
                <c:pt idx="15">
                  <c:v>93.963775929276224</c:v>
                </c:pt>
              </c:numCache>
            </c:numRef>
          </c:val>
          <c:smooth val="0"/>
          <c:extLst>
            <c:ext xmlns:c16="http://schemas.microsoft.com/office/drawing/2014/chart" uri="{C3380CC4-5D6E-409C-BE32-E72D297353CC}">
              <c16:uniqueId val="{00000002-2E62-4D62-969D-0FB104C363F4}"/>
            </c:ext>
          </c:extLst>
        </c:ser>
        <c:ser>
          <c:idx val="3"/>
          <c:order val="3"/>
          <c:tx>
            <c:strRef>
              <c:f>Skola!$A$284:$B$284</c:f>
              <c:strCache>
                <c:ptCount val="2"/>
                <c:pt idx="0">
                  <c:v>Totalt</c:v>
                </c:pt>
              </c:strCache>
            </c:strRef>
          </c:tx>
          <c:spPr>
            <a:ln w="28575" cap="rnd">
              <a:solidFill>
                <a:schemeClr val="tx1"/>
              </a:solidFill>
              <a:round/>
            </a:ln>
            <a:effectLst/>
          </c:spPr>
          <c:marker>
            <c:symbol val="none"/>
          </c:marker>
          <c:cat>
            <c:numRef>
              <c:f>Skola!$C$280:$R$280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Skola!$C$284:$R$284</c:f>
              <c:numCache>
                <c:formatCode>0</c:formatCode>
                <c:ptCount val="16"/>
                <c:pt idx="0">
                  <c:v>100</c:v>
                </c:pt>
                <c:pt idx="1">
                  <c:v>98.758478068762201</c:v>
                </c:pt>
                <c:pt idx="2">
                  <c:v>97.966730184801861</c:v>
                </c:pt>
                <c:pt idx="3">
                  <c:v>98.31191500796929</c:v>
                </c:pt>
                <c:pt idx="4">
                  <c:v>97.402085874938095</c:v>
                </c:pt>
                <c:pt idx="5">
                  <c:v>97.019051089994377</c:v>
                </c:pt>
                <c:pt idx="6">
                  <c:v>97.36736692595359</c:v>
                </c:pt>
                <c:pt idx="7">
                  <c:v>96.961258685396885</c:v>
                </c:pt>
                <c:pt idx="8">
                  <c:v>96.542226712565338</c:v>
                </c:pt>
                <c:pt idx="9">
                  <c:v>97.116931981409905</c:v>
                </c:pt>
                <c:pt idx="10">
                  <c:v>95.801655888552787</c:v>
                </c:pt>
                <c:pt idx="11">
                  <c:v>96.038614072865315</c:v>
                </c:pt>
                <c:pt idx="12">
                  <c:v>95.527846096248467</c:v>
                </c:pt>
                <c:pt idx="13">
                  <c:v>95.553951590820091</c:v>
                </c:pt>
                <c:pt idx="14">
                  <c:v>95.537264218359894</c:v>
                </c:pt>
                <c:pt idx="15">
                  <c:v>95.109397582603293</c:v>
                </c:pt>
              </c:numCache>
            </c:numRef>
          </c:val>
          <c:smooth val="0"/>
          <c:extLst>
            <c:ext xmlns:c16="http://schemas.microsoft.com/office/drawing/2014/chart" uri="{C3380CC4-5D6E-409C-BE32-E72D297353CC}">
              <c16:uniqueId val="{00000003-2E62-4D62-969D-0FB104C363F4}"/>
            </c:ext>
          </c:extLst>
        </c:ser>
        <c:dLbls>
          <c:showLegendKey val="0"/>
          <c:showVal val="0"/>
          <c:showCatName val="0"/>
          <c:showSerName val="0"/>
          <c:showPercent val="0"/>
          <c:showBubbleSize val="0"/>
        </c:dLbls>
        <c:smooth val="0"/>
        <c:axId val="170031920"/>
        <c:axId val="170031504"/>
      </c:lineChart>
      <c:catAx>
        <c:axId val="17003192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0031504"/>
        <c:crosses val="autoZero"/>
        <c:auto val="1"/>
        <c:lblAlgn val="ctr"/>
        <c:lblOffset val="100"/>
        <c:noMultiLvlLbl val="0"/>
      </c:catAx>
      <c:valAx>
        <c:axId val="170031504"/>
        <c:scaling>
          <c:orientation val="minMax"/>
          <c:max val="12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003192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för-, grund- och gymnasieskola (Plus1alternativet)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Skola!$AJ$281</c:f>
              <c:strCache>
                <c:ptCount val="1"/>
                <c:pt idx="0">
                  <c:v>Förskola</c:v>
                </c:pt>
              </c:strCache>
            </c:strRef>
          </c:tx>
          <c:spPr>
            <a:ln w="28575" cap="rnd">
              <a:solidFill>
                <a:srgbClr val="00B0F0"/>
              </a:solidFill>
              <a:round/>
            </a:ln>
            <a:effectLst/>
          </c:spPr>
          <c:marker>
            <c:symbol val="none"/>
          </c:marker>
          <c:cat>
            <c:numRef>
              <c:f>Skola!$AK$280:$AZ$280</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Skola!$AK$281:$AZ$281</c:f>
              <c:numCache>
                <c:formatCode>0</c:formatCode>
                <c:ptCount val="16"/>
                <c:pt idx="0">
                  <c:v>100</c:v>
                </c:pt>
                <c:pt idx="1">
                  <c:v>98.684595345104498</c:v>
                </c:pt>
                <c:pt idx="2">
                  <c:v>98.086794773229045</c:v>
                </c:pt>
                <c:pt idx="3">
                  <c:v>98.809827791551257</c:v>
                </c:pt>
                <c:pt idx="4">
                  <c:v>99.872964857062641</c:v>
                </c:pt>
                <c:pt idx="5">
                  <c:v>100.61465301335043</c:v>
                </c:pt>
                <c:pt idx="6">
                  <c:v>103.53557068414422</c:v>
                </c:pt>
                <c:pt idx="7">
                  <c:v>105.40108434834312</c:v>
                </c:pt>
                <c:pt idx="8">
                  <c:v>107.45582409168098</c:v>
                </c:pt>
                <c:pt idx="9">
                  <c:v>109.44230490707548</c:v>
                </c:pt>
                <c:pt idx="10">
                  <c:v>111.11080729728575</c:v>
                </c:pt>
                <c:pt idx="11">
                  <c:v>113.17497956670765</c:v>
                </c:pt>
                <c:pt idx="12">
                  <c:v>114.5804087953148</c:v>
                </c:pt>
                <c:pt idx="13">
                  <c:v>115.99212129729924</c:v>
                </c:pt>
                <c:pt idx="14">
                  <c:v>117.1879509469079</c:v>
                </c:pt>
                <c:pt idx="15">
                  <c:v>118.18814917038155</c:v>
                </c:pt>
              </c:numCache>
            </c:numRef>
          </c:val>
          <c:smooth val="0"/>
          <c:extLst>
            <c:ext xmlns:c16="http://schemas.microsoft.com/office/drawing/2014/chart" uri="{C3380CC4-5D6E-409C-BE32-E72D297353CC}">
              <c16:uniqueId val="{00000000-CA8F-4F33-BA98-7EF9708D3821}"/>
            </c:ext>
          </c:extLst>
        </c:ser>
        <c:ser>
          <c:idx val="1"/>
          <c:order val="1"/>
          <c:tx>
            <c:strRef>
              <c:f>Skola!$AJ$282</c:f>
              <c:strCache>
                <c:ptCount val="1"/>
                <c:pt idx="0">
                  <c:v>Grundskola</c:v>
                </c:pt>
              </c:strCache>
            </c:strRef>
          </c:tx>
          <c:spPr>
            <a:ln w="28575" cap="rnd">
              <a:solidFill>
                <a:schemeClr val="accent1"/>
              </a:solidFill>
              <a:round/>
            </a:ln>
            <a:effectLst/>
          </c:spPr>
          <c:marker>
            <c:symbol val="none"/>
          </c:marker>
          <c:cat>
            <c:numRef>
              <c:f>Skola!$AK$280:$AZ$280</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Skola!$AK$282:$AZ$282</c:f>
              <c:numCache>
                <c:formatCode>0</c:formatCode>
                <c:ptCount val="16"/>
                <c:pt idx="0">
                  <c:v>100</c:v>
                </c:pt>
                <c:pt idx="1">
                  <c:v>99.636648097969925</c:v>
                </c:pt>
                <c:pt idx="2">
                  <c:v>100.1808203339065</c:v>
                </c:pt>
                <c:pt idx="3">
                  <c:v>101.24931982466089</c:v>
                </c:pt>
                <c:pt idx="4">
                  <c:v>101.27872977671784</c:v>
                </c:pt>
                <c:pt idx="5">
                  <c:v>100.89788659295237</c:v>
                </c:pt>
                <c:pt idx="6">
                  <c:v>102.67273973101865</c:v>
                </c:pt>
                <c:pt idx="7">
                  <c:v>100.35035737847163</c:v>
                </c:pt>
                <c:pt idx="8">
                  <c:v>101.13172977118536</c:v>
                </c:pt>
                <c:pt idx="9">
                  <c:v>100.97244020445559</c:v>
                </c:pt>
                <c:pt idx="10">
                  <c:v>101.53467831693601</c:v>
                </c:pt>
                <c:pt idx="11">
                  <c:v>102.49670628026793</c:v>
                </c:pt>
                <c:pt idx="12">
                  <c:v>102.44787798824606</c:v>
                </c:pt>
                <c:pt idx="13">
                  <c:v>103.61449945767966</c:v>
                </c:pt>
                <c:pt idx="14">
                  <c:v>105.11968179309181</c:v>
                </c:pt>
                <c:pt idx="15">
                  <c:v>106.05985375896776</c:v>
                </c:pt>
              </c:numCache>
            </c:numRef>
          </c:val>
          <c:smooth val="0"/>
          <c:extLst>
            <c:ext xmlns:c16="http://schemas.microsoft.com/office/drawing/2014/chart" uri="{C3380CC4-5D6E-409C-BE32-E72D297353CC}">
              <c16:uniqueId val="{00000001-CA8F-4F33-BA98-7EF9708D3821}"/>
            </c:ext>
          </c:extLst>
        </c:ser>
        <c:ser>
          <c:idx val="2"/>
          <c:order val="2"/>
          <c:tx>
            <c:strRef>
              <c:f>Skola!$AJ$283</c:f>
              <c:strCache>
                <c:ptCount val="1"/>
                <c:pt idx="0">
                  <c:v>Gymnasieskola</c:v>
                </c:pt>
              </c:strCache>
            </c:strRef>
          </c:tx>
          <c:spPr>
            <a:ln w="28575" cap="rnd">
              <a:solidFill>
                <a:srgbClr val="0070C0"/>
              </a:solidFill>
              <a:round/>
            </a:ln>
            <a:effectLst/>
          </c:spPr>
          <c:marker>
            <c:symbol val="none"/>
          </c:marker>
          <c:cat>
            <c:numRef>
              <c:f>Skola!$AK$280:$AZ$280</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Skola!$AK$283:$AZ$283</c:f>
              <c:numCache>
                <c:formatCode>0</c:formatCode>
                <c:ptCount val="16"/>
                <c:pt idx="0">
                  <c:v>100</c:v>
                </c:pt>
                <c:pt idx="1">
                  <c:v>101.53405014158949</c:v>
                </c:pt>
                <c:pt idx="2">
                  <c:v>102.05814409799238</c:v>
                </c:pt>
                <c:pt idx="3">
                  <c:v>104.98201524861031</c:v>
                </c:pt>
                <c:pt idx="4">
                  <c:v>103.68658466409531</c:v>
                </c:pt>
                <c:pt idx="5">
                  <c:v>106.36793635088988</c:v>
                </c:pt>
                <c:pt idx="6">
                  <c:v>104.6591567539719</c:v>
                </c:pt>
                <c:pt idx="7">
                  <c:v>110.07437630177796</c:v>
                </c:pt>
                <c:pt idx="8">
                  <c:v>108.08523890705494</c:v>
                </c:pt>
                <c:pt idx="9">
                  <c:v>113.48304401899165</c:v>
                </c:pt>
                <c:pt idx="10">
                  <c:v>107.93602558023383</c:v>
                </c:pt>
                <c:pt idx="11">
                  <c:v>109.00523464630875</c:v>
                </c:pt>
                <c:pt idx="12">
                  <c:v>109.42391796867125</c:v>
                </c:pt>
                <c:pt idx="13">
                  <c:v>109.94931132151072</c:v>
                </c:pt>
                <c:pt idx="14">
                  <c:v>109.8374075799782</c:v>
                </c:pt>
                <c:pt idx="15">
                  <c:v>109.08902678323246</c:v>
                </c:pt>
              </c:numCache>
            </c:numRef>
          </c:val>
          <c:smooth val="0"/>
          <c:extLst>
            <c:ext xmlns:c16="http://schemas.microsoft.com/office/drawing/2014/chart" uri="{C3380CC4-5D6E-409C-BE32-E72D297353CC}">
              <c16:uniqueId val="{00000002-CA8F-4F33-BA98-7EF9708D3821}"/>
            </c:ext>
          </c:extLst>
        </c:ser>
        <c:ser>
          <c:idx val="3"/>
          <c:order val="3"/>
          <c:tx>
            <c:strRef>
              <c:f>Skola!$AJ$284</c:f>
              <c:strCache>
                <c:ptCount val="1"/>
                <c:pt idx="0">
                  <c:v>Totalt</c:v>
                </c:pt>
              </c:strCache>
            </c:strRef>
          </c:tx>
          <c:spPr>
            <a:ln w="28575" cap="rnd">
              <a:solidFill>
                <a:schemeClr val="tx1"/>
              </a:solidFill>
              <a:round/>
            </a:ln>
            <a:effectLst/>
          </c:spPr>
          <c:marker>
            <c:symbol val="none"/>
          </c:marker>
          <c:cat>
            <c:numRef>
              <c:f>Skola!$AK$280:$AZ$280</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Skola!$AK$284:$AZ$284</c:f>
              <c:numCache>
                <c:formatCode>0</c:formatCode>
                <c:ptCount val="16"/>
                <c:pt idx="0">
                  <c:v>100</c:v>
                </c:pt>
                <c:pt idx="1">
                  <c:v>99.746062849449828</c:v>
                </c:pt>
                <c:pt idx="2">
                  <c:v>99.935861461516396</c:v>
                </c:pt>
                <c:pt idx="3">
                  <c:v>101.29086434462577</c:v>
                </c:pt>
                <c:pt idx="4">
                  <c:v>101.35700114382497</c:v>
                </c:pt>
                <c:pt idx="5">
                  <c:v>101.96799774674946</c:v>
                </c:pt>
                <c:pt idx="6">
                  <c:v>103.35742200286109</c:v>
                </c:pt>
                <c:pt idx="7">
                  <c:v>103.9555932214069</c:v>
                </c:pt>
                <c:pt idx="8">
                  <c:v>104.54139757196775</c:v>
                </c:pt>
                <c:pt idx="9">
                  <c:v>106.21535823635688</c:v>
                </c:pt>
                <c:pt idx="10">
                  <c:v>105.82462874552606</c:v>
                </c:pt>
                <c:pt idx="11">
                  <c:v>107.14724177870205</c:v>
                </c:pt>
                <c:pt idx="12">
                  <c:v>107.64316805584738</c:v>
                </c:pt>
                <c:pt idx="13">
                  <c:v>108.74931022436019</c:v>
                </c:pt>
                <c:pt idx="14">
                  <c:v>109.81762162227412</c:v>
                </c:pt>
                <c:pt idx="15">
                  <c:v>110.41905795734485</c:v>
                </c:pt>
              </c:numCache>
            </c:numRef>
          </c:val>
          <c:smooth val="0"/>
          <c:extLst>
            <c:ext xmlns:c16="http://schemas.microsoft.com/office/drawing/2014/chart" uri="{C3380CC4-5D6E-409C-BE32-E72D297353CC}">
              <c16:uniqueId val="{00000003-CA8F-4F33-BA98-7EF9708D3821}"/>
            </c:ext>
          </c:extLst>
        </c:ser>
        <c:dLbls>
          <c:showLegendKey val="0"/>
          <c:showVal val="0"/>
          <c:showCatName val="0"/>
          <c:showSerName val="0"/>
          <c:showPercent val="0"/>
          <c:showBubbleSize val="0"/>
        </c:dLbls>
        <c:smooth val="0"/>
        <c:axId val="312416240"/>
        <c:axId val="312417072"/>
      </c:lineChart>
      <c:catAx>
        <c:axId val="312416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12417072"/>
        <c:crosses val="autoZero"/>
        <c:auto val="1"/>
        <c:lblAlgn val="ctr"/>
        <c:lblOffset val="100"/>
        <c:noMultiLvlLbl val="0"/>
      </c:catAx>
      <c:valAx>
        <c:axId val="312417072"/>
        <c:scaling>
          <c:orientation val="minMax"/>
          <c:max val="12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1241624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för-, grund- och gymnasieskola</a:t>
            </a:r>
            <a:r>
              <a:rPr lang="sv-SE" baseline="0" dirty="0" smtClean="0"/>
              <a:t> </a:t>
            </a:r>
          </a:p>
          <a:p>
            <a:pPr>
              <a:defRPr/>
            </a:pPr>
            <a:r>
              <a:rPr lang="sv-SE" baseline="0" dirty="0" smtClean="0"/>
              <a:t>(Demografialternativet)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Skola!$A$281:$B$281</c:f>
              <c:strCache>
                <c:ptCount val="2"/>
                <c:pt idx="0">
                  <c:v>Förskola</c:v>
                </c:pt>
              </c:strCache>
            </c:strRef>
          </c:tx>
          <c:spPr>
            <a:ln w="28575" cap="rnd">
              <a:solidFill>
                <a:srgbClr val="00B0F0"/>
              </a:solidFill>
              <a:round/>
            </a:ln>
            <a:effectLst/>
          </c:spPr>
          <c:marker>
            <c:symbol val="none"/>
          </c:marker>
          <c:cat>
            <c:numRef>
              <c:f>Skola!$C$280:$R$280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Skola!$C$281:$R$281</c:f>
              <c:numCache>
                <c:formatCode>0</c:formatCode>
                <c:ptCount val="16"/>
                <c:pt idx="0">
                  <c:v>100</c:v>
                </c:pt>
                <c:pt idx="1">
                  <c:v>97.707520143667821</c:v>
                </c:pt>
                <c:pt idx="2">
                  <c:v>96.15409741518387</c:v>
                </c:pt>
                <c:pt idx="3">
                  <c:v>95.903845372906815</c:v>
                </c:pt>
                <c:pt idx="4">
                  <c:v>95.975956172860251</c:v>
                </c:pt>
                <c:pt idx="5">
                  <c:v>95.731390012661919</c:v>
                </c:pt>
                <c:pt idx="6">
                  <c:v>97.535191042323206</c:v>
                </c:pt>
                <c:pt idx="7">
                  <c:v>98.309494357409292</c:v>
                </c:pt>
                <c:pt idx="8">
                  <c:v>99.233650706678034</c:v>
                </c:pt>
                <c:pt idx="9">
                  <c:v>100.06745783314638</c:v>
                </c:pt>
                <c:pt idx="10">
                  <c:v>100.58716437163871</c:v>
                </c:pt>
                <c:pt idx="11">
                  <c:v>101.44141841523304</c:v>
                </c:pt>
                <c:pt idx="12">
                  <c:v>101.68429501596671</c:v>
                </c:pt>
                <c:pt idx="13">
                  <c:v>101.91793879420786</c:v>
                </c:pt>
                <c:pt idx="14">
                  <c:v>101.94917780437629</c:v>
                </c:pt>
                <c:pt idx="15">
                  <c:v>101.80130021884624</c:v>
                </c:pt>
              </c:numCache>
            </c:numRef>
          </c:val>
          <c:smooth val="0"/>
          <c:extLst>
            <c:ext xmlns:c16="http://schemas.microsoft.com/office/drawing/2014/chart" uri="{C3380CC4-5D6E-409C-BE32-E72D297353CC}">
              <c16:uniqueId val="{00000000-2E62-4D62-969D-0FB104C363F4}"/>
            </c:ext>
          </c:extLst>
        </c:ser>
        <c:ser>
          <c:idx val="1"/>
          <c:order val="1"/>
          <c:tx>
            <c:strRef>
              <c:f>Skola!$A$282:$B$282</c:f>
              <c:strCache>
                <c:ptCount val="2"/>
                <c:pt idx="0">
                  <c:v>Grundskola</c:v>
                </c:pt>
              </c:strCache>
            </c:strRef>
          </c:tx>
          <c:spPr>
            <a:ln w="28575" cap="rnd">
              <a:solidFill>
                <a:schemeClr val="accent1"/>
              </a:solidFill>
              <a:round/>
            </a:ln>
            <a:effectLst/>
          </c:spPr>
          <c:marker>
            <c:symbol val="none"/>
          </c:marker>
          <c:cat>
            <c:numRef>
              <c:f>Skola!$C$280:$R$280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Skola!$C$282:$R$282</c:f>
              <c:numCache>
                <c:formatCode>0</c:formatCode>
                <c:ptCount val="16"/>
                <c:pt idx="0">
                  <c:v>100</c:v>
                </c:pt>
                <c:pt idx="1">
                  <c:v>98.650146631653371</c:v>
                </c:pt>
                <c:pt idx="2">
                  <c:v>98.206862399673071</c:v>
                </c:pt>
                <c:pt idx="3">
                  <c:v>98.271592306190982</c:v>
                </c:pt>
                <c:pt idx="4">
                  <c:v>97.326868629612349</c:v>
                </c:pt>
                <c:pt idx="5">
                  <c:v>96.000877045231178</c:v>
                </c:pt>
                <c:pt idx="6">
                  <c:v>96.722365254101376</c:v>
                </c:pt>
                <c:pt idx="7">
                  <c:v>93.598590123213867</c:v>
                </c:pt>
                <c:pt idx="8">
                  <c:v>93.393455704304628</c:v>
                </c:pt>
                <c:pt idx="9">
                  <c:v>92.323123229617025</c:v>
                </c:pt>
                <c:pt idx="10">
                  <c:v>91.918019729270654</c:v>
                </c:pt>
                <c:pt idx="11">
                  <c:v>91.87022880646029</c:v>
                </c:pt>
                <c:pt idx="12">
                  <c:v>90.917289950727934</c:v>
                </c:pt>
                <c:pt idx="13">
                  <c:v>91.04218541579651</c:v>
                </c:pt>
                <c:pt idx="14">
                  <c:v>91.45023053367197</c:v>
                </c:pt>
                <c:pt idx="15">
                  <c:v>91.354599335661518</c:v>
                </c:pt>
              </c:numCache>
            </c:numRef>
          </c:val>
          <c:smooth val="0"/>
          <c:extLst>
            <c:ext xmlns:c16="http://schemas.microsoft.com/office/drawing/2014/chart" uri="{C3380CC4-5D6E-409C-BE32-E72D297353CC}">
              <c16:uniqueId val="{00000001-2E62-4D62-969D-0FB104C363F4}"/>
            </c:ext>
          </c:extLst>
        </c:ser>
        <c:ser>
          <c:idx val="2"/>
          <c:order val="2"/>
          <c:tx>
            <c:strRef>
              <c:f>Skola!$A$283:$B$283</c:f>
              <c:strCache>
                <c:ptCount val="2"/>
                <c:pt idx="0">
                  <c:v>Gymnasium</c:v>
                </c:pt>
              </c:strCache>
            </c:strRef>
          </c:tx>
          <c:spPr>
            <a:ln w="28575" cap="rnd">
              <a:solidFill>
                <a:srgbClr val="0070C0"/>
              </a:solidFill>
              <a:round/>
            </a:ln>
            <a:effectLst/>
          </c:spPr>
          <c:marker>
            <c:symbol val="none"/>
          </c:marker>
          <c:cat>
            <c:numRef>
              <c:f>Skola!$C$280:$R$280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Skola!$C$283:$R$283</c:f>
              <c:numCache>
                <c:formatCode>0</c:formatCode>
                <c:ptCount val="16"/>
                <c:pt idx="0">
                  <c:v>100</c:v>
                </c:pt>
                <c:pt idx="1">
                  <c:v>100.52876251642525</c:v>
                </c:pt>
                <c:pt idx="2">
                  <c:v>100.04719546906418</c:v>
                </c:pt>
                <c:pt idx="3">
                  <c:v>101.8945097098909</c:v>
                </c:pt>
                <c:pt idx="4">
                  <c:v>99.640769848749002</c:v>
                </c:pt>
                <c:pt idx="5">
                  <c:v>101.20544169941033</c:v>
                </c:pt>
                <c:pt idx="6">
                  <c:v>98.593659945802358</c:v>
                </c:pt>
                <c:pt idx="7">
                  <c:v>102.66835813729553</c:v>
                </c:pt>
                <c:pt idx="8">
                  <c:v>99.814904728657666</c:v>
                </c:pt>
                <c:pt idx="9">
                  <c:v>103.76206652253514</c:v>
                </c:pt>
                <c:pt idx="10">
                  <c:v>97.713075899193811</c:v>
                </c:pt>
                <c:pt idx="11">
                  <c:v>97.70397714708011</c:v>
                </c:pt>
                <c:pt idx="12">
                  <c:v>97.108171226775013</c:v>
                </c:pt>
                <c:pt idx="13">
                  <c:v>96.608347673972133</c:v>
                </c:pt>
                <c:pt idx="14">
                  <c:v>95.554477268880063</c:v>
                </c:pt>
                <c:pt idx="15">
                  <c:v>93.963775929276224</c:v>
                </c:pt>
              </c:numCache>
            </c:numRef>
          </c:val>
          <c:smooth val="0"/>
          <c:extLst>
            <c:ext xmlns:c16="http://schemas.microsoft.com/office/drawing/2014/chart" uri="{C3380CC4-5D6E-409C-BE32-E72D297353CC}">
              <c16:uniqueId val="{00000002-2E62-4D62-969D-0FB104C363F4}"/>
            </c:ext>
          </c:extLst>
        </c:ser>
        <c:ser>
          <c:idx val="3"/>
          <c:order val="3"/>
          <c:tx>
            <c:strRef>
              <c:f>Skola!$A$284:$B$284</c:f>
              <c:strCache>
                <c:ptCount val="2"/>
                <c:pt idx="0">
                  <c:v>Totalt</c:v>
                </c:pt>
              </c:strCache>
            </c:strRef>
          </c:tx>
          <c:spPr>
            <a:ln w="28575" cap="rnd">
              <a:solidFill>
                <a:schemeClr val="tx1"/>
              </a:solidFill>
              <a:round/>
            </a:ln>
            <a:effectLst/>
          </c:spPr>
          <c:marker>
            <c:symbol val="none"/>
          </c:marker>
          <c:cat>
            <c:numRef>
              <c:f>Skola!$C$280:$R$280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Skola!$C$284:$R$284</c:f>
              <c:numCache>
                <c:formatCode>0</c:formatCode>
                <c:ptCount val="16"/>
                <c:pt idx="0">
                  <c:v>100</c:v>
                </c:pt>
                <c:pt idx="1">
                  <c:v>98.758478068762201</c:v>
                </c:pt>
                <c:pt idx="2">
                  <c:v>97.966730184801861</c:v>
                </c:pt>
                <c:pt idx="3">
                  <c:v>98.31191500796929</c:v>
                </c:pt>
                <c:pt idx="4">
                  <c:v>97.402085874938095</c:v>
                </c:pt>
                <c:pt idx="5">
                  <c:v>97.019051089994377</c:v>
                </c:pt>
                <c:pt idx="6">
                  <c:v>97.36736692595359</c:v>
                </c:pt>
                <c:pt idx="7">
                  <c:v>96.961258685396885</c:v>
                </c:pt>
                <c:pt idx="8">
                  <c:v>96.542226712565338</c:v>
                </c:pt>
                <c:pt idx="9">
                  <c:v>97.116931981409905</c:v>
                </c:pt>
                <c:pt idx="10">
                  <c:v>95.801655888552787</c:v>
                </c:pt>
                <c:pt idx="11">
                  <c:v>96.038614072865315</c:v>
                </c:pt>
                <c:pt idx="12">
                  <c:v>95.527846096248467</c:v>
                </c:pt>
                <c:pt idx="13">
                  <c:v>95.553951590820091</c:v>
                </c:pt>
                <c:pt idx="14">
                  <c:v>95.537264218359894</c:v>
                </c:pt>
                <c:pt idx="15">
                  <c:v>95.109397582603293</c:v>
                </c:pt>
              </c:numCache>
            </c:numRef>
          </c:val>
          <c:smooth val="0"/>
          <c:extLst>
            <c:ext xmlns:c16="http://schemas.microsoft.com/office/drawing/2014/chart" uri="{C3380CC4-5D6E-409C-BE32-E72D297353CC}">
              <c16:uniqueId val="{00000003-2E62-4D62-969D-0FB104C363F4}"/>
            </c:ext>
          </c:extLst>
        </c:ser>
        <c:dLbls>
          <c:showLegendKey val="0"/>
          <c:showVal val="0"/>
          <c:showCatName val="0"/>
          <c:showSerName val="0"/>
          <c:showPercent val="0"/>
          <c:showBubbleSize val="0"/>
        </c:dLbls>
        <c:smooth val="0"/>
        <c:axId val="170031920"/>
        <c:axId val="170031504"/>
      </c:lineChart>
      <c:catAx>
        <c:axId val="17003192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0031504"/>
        <c:crosses val="autoZero"/>
        <c:auto val="1"/>
        <c:lblAlgn val="ctr"/>
        <c:lblOffset val="100"/>
        <c:noMultiLvlLbl val="0"/>
      </c:catAx>
      <c:valAx>
        <c:axId val="170031504"/>
        <c:scaling>
          <c:orientation val="minMax"/>
          <c:max val="12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003192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för-, grund- och gymnasieskola (Plus1alternativet)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Skola!$AJ$281</c:f>
              <c:strCache>
                <c:ptCount val="1"/>
                <c:pt idx="0">
                  <c:v>Förskola</c:v>
                </c:pt>
              </c:strCache>
            </c:strRef>
          </c:tx>
          <c:spPr>
            <a:ln w="28575" cap="rnd">
              <a:solidFill>
                <a:srgbClr val="00B0F0"/>
              </a:solidFill>
              <a:round/>
            </a:ln>
            <a:effectLst/>
          </c:spPr>
          <c:marker>
            <c:symbol val="none"/>
          </c:marker>
          <c:cat>
            <c:numRef>
              <c:f>Skola!$AK$280:$AZ$280</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Skola!$AK$281:$AZ$281</c:f>
              <c:numCache>
                <c:formatCode>0</c:formatCode>
                <c:ptCount val="16"/>
                <c:pt idx="0">
                  <c:v>100</c:v>
                </c:pt>
                <c:pt idx="1">
                  <c:v>98.684595345104498</c:v>
                </c:pt>
                <c:pt idx="2">
                  <c:v>98.086794773229045</c:v>
                </c:pt>
                <c:pt idx="3">
                  <c:v>98.809827791551257</c:v>
                </c:pt>
                <c:pt idx="4">
                  <c:v>99.872964857062641</c:v>
                </c:pt>
                <c:pt idx="5">
                  <c:v>100.61465301335043</c:v>
                </c:pt>
                <c:pt idx="6">
                  <c:v>103.53557068414422</c:v>
                </c:pt>
                <c:pt idx="7">
                  <c:v>105.40108434834312</c:v>
                </c:pt>
                <c:pt idx="8">
                  <c:v>107.45582409168098</c:v>
                </c:pt>
                <c:pt idx="9">
                  <c:v>109.44230490707548</c:v>
                </c:pt>
                <c:pt idx="10">
                  <c:v>111.11080729728575</c:v>
                </c:pt>
                <c:pt idx="11">
                  <c:v>113.17497956670765</c:v>
                </c:pt>
                <c:pt idx="12">
                  <c:v>114.5804087953148</c:v>
                </c:pt>
                <c:pt idx="13">
                  <c:v>115.99212129729924</c:v>
                </c:pt>
                <c:pt idx="14">
                  <c:v>117.1879509469079</c:v>
                </c:pt>
                <c:pt idx="15">
                  <c:v>118.18814917038155</c:v>
                </c:pt>
              </c:numCache>
            </c:numRef>
          </c:val>
          <c:smooth val="0"/>
          <c:extLst>
            <c:ext xmlns:c16="http://schemas.microsoft.com/office/drawing/2014/chart" uri="{C3380CC4-5D6E-409C-BE32-E72D297353CC}">
              <c16:uniqueId val="{00000000-CA8F-4F33-BA98-7EF9708D3821}"/>
            </c:ext>
          </c:extLst>
        </c:ser>
        <c:ser>
          <c:idx val="1"/>
          <c:order val="1"/>
          <c:tx>
            <c:strRef>
              <c:f>Skola!$AJ$282</c:f>
              <c:strCache>
                <c:ptCount val="1"/>
                <c:pt idx="0">
                  <c:v>Grundskola</c:v>
                </c:pt>
              </c:strCache>
            </c:strRef>
          </c:tx>
          <c:spPr>
            <a:ln w="28575" cap="rnd">
              <a:solidFill>
                <a:schemeClr val="accent1"/>
              </a:solidFill>
              <a:round/>
            </a:ln>
            <a:effectLst/>
          </c:spPr>
          <c:marker>
            <c:symbol val="none"/>
          </c:marker>
          <c:cat>
            <c:numRef>
              <c:f>Skola!$AK$280:$AZ$280</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Skola!$AK$282:$AZ$282</c:f>
              <c:numCache>
                <c:formatCode>0</c:formatCode>
                <c:ptCount val="16"/>
                <c:pt idx="0">
                  <c:v>100</c:v>
                </c:pt>
                <c:pt idx="1">
                  <c:v>99.636648097969925</c:v>
                </c:pt>
                <c:pt idx="2">
                  <c:v>100.1808203339065</c:v>
                </c:pt>
                <c:pt idx="3">
                  <c:v>101.24931982466089</c:v>
                </c:pt>
                <c:pt idx="4">
                  <c:v>101.27872977671784</c:v>
                </c:pt>
                <c:pt idx="5">
                  <c:v>100.89788659295237</c:v>
                </c:pt>
                <c:pt idx="6">
                  <c:v>102.67273973101865</c:v>
                </c:pt>
                <c:pt idx="7">
                  <c:v>100.35035737847163</c:v>
                </c:pt>
                <c:pt idx="8">
                  <c:v>101.13172977118536</c:v>
                </c:pt>
                <c:pt idx="9">
                  <c:v>100.97244020445559</c:v>
                </c:pt>
                <c:pt idx="10">
                  <c:v>101.53467831693601</c:v>
                </c:pt>
                <c:pt idx="11">
                  <c:v>102.49670628026793</c:v>
                </c:pt>
                <c:pt idx="12">
                  <c:v>102.44787798824606</c:v>
                </c:pt>
                <c:pt idx="13">
                  <c:v>103.61449945767966</c:v>
                </c:pt>
                <c:pt idx="14">
                  <c:v>105.11968179309181</c:v>
                </c:pt>
                <c:pt idx="15">
                  <c:v>106.05985375896776</c:v>
                </c:pt>
              </c:numCache>
            </c:numRef>
          </c:val>
          <c:smooth val="0"/>
          <c:extLst>
            <c:ext xmlns:c16="http://schemas.microsoft.com/office/drawing/2014/chart" uri="{C3380CC4-5D6E-409C-BE32-E72D297353CC}">
              <c16:uniqueId val="{00000001-CA8F-4F33-BA98-7EF9708D3821}"/>
            </c:ext>
          </c:extLst>
        </c:ser>
        <c:ser>
          <c:idx val="2"/>
          <c:order val="2"/>
          <c:tx>
            <c:strRef>
              <c:f>Skola!$AJ$283</c:f>
              <c:strCache>
                <c:ptCount val="1"/>
                <c:pt idx="0">
                  <c:v>Gymnasieskola</c:v>
                </c:pt>
              </c:strCache>
            </c:strRef>
          </c:tx>
          <c:spPr>
            <a:ln w="28575" cap="rnd">
              <a:solidFill>
                <a:srgbClr val="0070C0"/>
              </a:solidFill>
              <a:round/>
            </a:ln>
            <a:effectLst/>
          </c:spPr>
          <c:marker>
            <c:symbol val="none"/>
          </c:marker>
          <c:cat>
            <c:numRef>
              <c:f>Skola!$AK$280:$AZ$280</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Skola!$AK$283:$AZ$283</c:f>
              <c:numCache>
                <c:formatCode>0</c:formatCode>
                <c:ptCount val="16"/>
                <c:pt idx="0">
                  <c:v>100</c:v>
                </c:pt>
                <c:pt idx="1">
                  <c:v>101.53405014158949</c:v>
                </c:pt>
                <c:pt idx="2">
                  <c:v>102.05814409799238</c:v>
                </c:pt>
                <c:pt idx="3">
                  <c:v>104.98201524861031</c:v>
                </c:pt>
                <c:pt idx="4">
                  <c:v>103.68658466409531</c:v>
                </c:pt>
                <c:pt idx="5">
                  <c:v>106.36793635088988</c:v>
                </c:pt>
                <c:pt idx="6">
                  <c:v>104.6591567539719</c:v>
                </c:pt>
                <c:pt idx="7">
                  <c:v>110.07437630177796</c:v>
                </c:pt>
                <c:pt idx="8">
                  <c:v>108.08523890705494</c:v>
                </c:pt>
                <c:pt idx="9">
                  <c:v>113.48304401899165</c:v>
                </c:pt>
                <c:pt idx="10">
                  <c:v>107.93602558023383</c:v>
                </c:pt>
                <c:pt idx="11">
                  <c:v>109.00523464630875</c:v>
                </c:pt>
                <c:pt idx="12">
                  <c:v>109.42391796867125</c:v>
                </c:pt>
                <c:pt idx="13">
                  <c:v>109.94931132151072</c:v>
                </c:pt>
                <c:pt idx="14">
                  <c:v>109.8374075799782</c:v>
                </c:pt>
                <c:pt idx="15">
                  <c:v>109.08902678323246</c:v>
                </c:pt>
              </c:numCache>
            </c:numRef>
          </c:val>
          <c:smooth val="0"/>
          <c:extLst>
            <c:ext xmlns:c16="http://schemas.microsoft.com/office/drawing/2014/chart" uri="{C3380CC4-5D6E-409C-BE32-E72D297353CC}">
              <c16:uniqueId val="{00000002-CA8F-4F33-BA98-7EF9708D3821}"/>
            </c:ext>
          </c:extLst>
        </c:ser>
        <c:ser>
          <c:idx val="3"/>
          <c:order val="3"/>
          <c:tx>
            <c:strRef>
              <c:f>Skola!$AJ$284</c:f>
              <c:strCache>
                <c:ptCount val="1"/>
                <c:pt idx="0">
                  <c:v>Totalt</c:v>
                </c:pt>
              </c:strCache>
            </c:strRef>
          </c:tx>
          <c:spPr>
            <a:ln w="28575" cap="rnd">
              <a:solidFill>
                <a:schemeClr val="tx1"/>
              </a:solidFill>
              <a:round/>
            </a:ln>
            <a:effectLst/>
          </c:spPr>
          <c:marker>
            <c:symbol val="none"/>
          </c:marker>
          <c:cat>
            <c:numRef>
              <c:f>Skola!$AK$280:$AZ$280</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Skola!$AK$284:$AZ$284</c:f>
              <c:numCache>
                <c:formatCode>0</c:formatCode>
                <c:ptCount val="16"/>
                <c:pt idx="0">
                  <c:v>100</c:v>
                </c:pt>
                <c:pt idx="1">
                  <c:v>99.746062849449828</c:v>
                </c:pt>
                <c:pt idx="2">
                  <c:v>99.935861461516396</c:v>
                </c:pt>
                <c:pt idx="3">
                  <c:v>101.29086434462577</c:v>
                </c:pt>
                <c:pt idx="4">
                  <c:v>101.35700114382497</c:v>
                </c:pt>
                <c:pt idx="5">
                  <c:v>101.96799774674946</c:v>
                </c:pt>
                <c:pt idx="6">
                  <c:v>103.35742200286109</c:v>
                </c:pt>
                <c:pt idx="7">
                  <c:v>103.9555932214069</c:v>
                </c:pt>
                <c:pt idx="8">
                  <c:v>104.54139757196775</c:v>
                </c:pt>
                <c:pt idx="9">
                  <c:v>106.21535823635688</c:v>
                </c:pt>
                <c:pt idx="10">
                  <c:v>105.82462874552606</c:v>
                </c:pt>
                <c:pt idx="11">
                  <c:v>107.14724177870205</c:v>
                </c:pt>
                <c:pt idx="12">
                  <c:v>107.64316805584738</c:v>
                </c:pt>
                <c:pt idx="13">
                  <c:v>108.74931022436019</c:v>
                </c:pt>
                <c:pt idx="14">
                  <c:v>109.81762162227412</c:v>
                </c:pt>
                <c:pt idx="15">
                  <c:v>110.41905795734485</c:v>
                </c:pt>
              </c:numCache>
            </c:numRef>
          </c:val>
          <c:smooth val="0"/>
          <c:extLst>
            <c:ext xmlns:c16="http://schemas.microsoft.com/office/drawing/2014/chart" uri="{C3380CC4-5D6E-409C-BE32-E72D297353CC}">
              <c16:uniqueId val="{00000003-CA8F-4F33-BA98-7EF9708D3821}"/>
            </c:ext>
          </c:extLst>
        </c:ser>
        <c:dLbls>
          <c:showLegendKey val="0"/>
          <c:showVal val="0"/>
          <c:showCatName val="0"/>
          <c:showSerName val="0"/>
          <c:showPercent val="0"/>
          <c:showBubbleSize val="0"/>
        </c:dLbls>
        <c:smooth val="0"/>
        <c:axId val="312416240"/>
        <c:axId val="312417072"/>
      </c:lineChart>
      <c:catAx>
        <c:axId val="312416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12417072"/>
        <c:crosses val="autoZero"/>
        <c:auto val="1"/>
        <c:lblAlgn val="ctr"/>
        <c:lblOffset val="100"/>
        <c:noMultiLvlLbl val="0"/>
      </c:catAx>
      <c:valAx>
        <c:axId val="312417072"/>
        <c:scaling>
          <c:orientation val="minMax"/>
          <c:max val="12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1241624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Äldreomsorg </a:t>
            </a:r>
          </a:p>
          <a:p>
            <a:pPr>
              <a:defRPr/>
            </a:pPr>
            <a:r>
              <a:rPr lang="sv-SE" dirty="0" smtClean="0"/>
              <a:t>(Demografialternativet)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Vård!$A$175:$B$175</c:f>
              <c:strCache>
                <c:ptCount val="2"/>
                <c:pt idx="0">
                  <c:v>65+</c:v>
                </c:pt>
              </c:strCache>
            </c:strRef>
          </c:tx>
          <c:spPr>
            <a:ln w="28575" cap="rnd">
              <a:solidFill>
                <a:srgbClr val="92D050"/>
              </a:solidFill>
              <a:round/>
            </a:ln>
            <a:effectLst/>
          </c:spPr>
          <c:marker>
            <c:symbol val="none"/>
          </c:marker>
          <c:cat>
            <c:numRef>
              <c:f>Vård!$C$174:$R$174</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Vård!$C$175:$R$175</c:f>
              <c:numCache>
                <c:formatCode>0</c:formatCode>
                <c:ptCount val="16"/>
                <c:pt idx="0">
                  <c:v>100</c:v>
                </c:pt>
                <c:pt idx="1">
                  <c:v>101.39344393241079</c:v>
                </c:pt>
                <c:pt idx="2">
                  <c:v>103.03090330138444</c:v>
                </c:pt>
                <c:pt idx="3">
                  <c:v>104.55822146873922</c:v>
                </c:pt>
                <c:pt idx="4">
                  <c:v>105.27505714016695</c:v>
                </c:pt>
                <c:pt idx="5">
                  <c:v>106.84138831718579</c:v>
                </c:pt>
                <c:pt idx="6">
                  <c:v>108.04290902829078</c:v>
                </c:pt>
                <c:pt idx="7">
                  <c:v>107.1366278811589</c:v>
                </c:pt>
                <c:pt idx="8">
                  <c:v>106.41894878722808</c:v>
                </c:pt>
                <c:pt idx="9">
                  <c:v>104.55482193818105</c:v>
                </c:pt>
                <c:pt idx="10">
                  <c:v>102.46922864046427</c:v>
                </c:pt>
                <c:pt idx="11">
                  <c:v>100.47830486881082</c:v>
                </c:pt>
                <c:pt idx="12">
                  <c:v>98.628827818054461</c:v>
                </c:pt>
                <c:pt idx="13">
                  <c:v>97.321283567091811</c:v>
                </c:pt>
                <c:pt idx="14">
                  <c:v>96.974332149161029</c:v>
                </c:pt>
                <c:pt idx="15">
                  <c:v>96.775281913107719</c:v>
                </c:pt>
              </c:numCache>
            </c:numRef>
          </c:val>
          <c:smooth val="0"/>
          <c:extLst>
            <c:ext xmlns:c16="http://schemas.microsoft.com/office/drawing/2014/chart" uri="{C3380CC4-5D6E-409C-BE32-E72D297353CC}">
              <c16:uniqueId val="{00000000-DF4D-438B-931D-69E614B41948}"/>
            </c:ext>
          </c:extLst>
        </c:ser>
        <c:ser>
          <c:idx val="1"/>
          <c:order val="1"/>
          <c:tx>
            <c:strRef>
              <c:f>Vård!$A$176:$B$176</c:f>
              <c:strCache>
                <c:ptCount val="2"/>
                <c:pt idx="0">
                  <c:v>80+</c:v>
                </c:pt>
              </c:strCache>
            </c:strRef>
          </c:tx>
          <c:spPr>
            <a:ln w="28575" cap="rnd">
              <a:solidFill>
                <a:srgbClr val="C00000"/>
              </a:solidFill>
              <a:round/>
            </a:ln>
            <a:effectLst/>
          </c:spPr>
          <c:marker>
            <c:symbol val="none"/>
          </c:marker>
          <c:cat>
            <c:numRef>
              <c:f>Vård!$C$174:$R$174</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Vård!$C$176:$R$176</c:f>
              <c:numCache>
                <c:formatCode>0</c:formatCode>
                <c:ptCount val="16"/>
                <c:pt idx="0">
                  <c:v>100</c:v>
                </c:pt>
                <c:pt idx="1">
                  <c:v>100.35453531881504</c:v>
                </c:pt>
                <c:pt idx="2">
                  <c:v>100.5346593141917</c:v>
                </c:pt>
                <c:pt idx="3">
                  <c:v>100.35408563930605</c:v>
                </c:pt>
                <c:pt idx="4">
                  <c:v>100.95618118772862</c:v>
                </c:pt>
                <c:pt idx="5">
                  <c:v>100.35366402384031</c:v>
                </c:pt>
                <c:pt idx="6">
                  <c:v>101.97259067887414</c:v>
                </c:pt>
                <c:pt idx="7">
                  <c:v>105.0436747391316</c:v>
                </c:pt>
                <c:pt idx="8">
                  <c:v>108.09163479550324</c:v>
                </c:pt>
                <c:pt idx="9">
                  <c:v>113.06066644014651</c:v>
                </c:pt>
                <c:pt idx="10">
                  <c:v>119.40520740199865</c:v>
                </c:pt>
                <c:pt idx="11">
                  <c:v>124.43738661313104</c:v>
                </c:pt>
                <c:pt idx="12">
                  <c:v>129.94259774265129</c:v>
                </c:pt>
                <c:pt idx="13">
                  <c:v>132.98899537099101</c:v>
                </c:pt>
                <c:pt idx="14">
                  <c:v>136.3354570699517</c:v>
                </c:pt>
                <c:pt idx="15">
                  <c:v>137.8867581102389</c:v>
                </c:pt>
              </c:numCache>
            </c:numRef>
          </c:val>
          <c:smooth val="0"/>
          <c:extLst>
            <c:ext xmlns:c16="http://schemas.microsoft.com/office/drawing/2014/chart" uri="{C3380CC4-5D6E-409C-BE32-E72D297353CC}">
              <c16:uniqueId val="{00000001-DF4D-438B-931D-69E614B41948}"/>
            </c:ext>
          </c:extLst>
        </c:ser>
        <c:ser>
          <c:idx val="2"/>
          <c:order val="2"/>
          <c:tx>
            <c:strRef>
              <c:f>Vård!$A$177:$B$177</c:f>
              <c:strCache>
                <c:ptCount val="2"/>
                <c:pt idx="0">
                  <c:v>Totalt</c:v>
                </c:pt>
              </c:strCache>
            </c:strRef>
          </c:tx>
          <c:spPr>
            <a:ln w="28575" cap="rnd">
              <a:solidFill>
                <a:schemeClr val="tx1"/>
              </a:solidFill>
              <a:round/>
            </a:ln>
            <a:effectLst/>
          </c:spPr>
          <c:marker>
            <c:symbol val="none"/>
          </c:marker>
          <c:cat>
            <c:numRef>
              <c:f>Vård!$C$174:$R$174</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Vård!$C$177:$R$177</c:f>
              <c:numCache>
                <c:formatCode>0</c:formatCode>
                <c:ptCount val="16"/>
                <c:pt idx="0">
                  <c:v>100</c:v>
                </c:pt>
                <c:pt idx="1">
                  <c:v>100.79669764183106</c:v>
                </c:pt>
                <c:pt idx="2">
                  <c:v>101.59706752387217</c:v>
                </c:pt>
                <c:pt idx="3">
                  <c:v>102.14337724810611</c:v>
                </c:pt>
                <c:pt idx="4">
                  <c:v>102.79430650400512</c:v>
                </c:pt>
                <c:pt idx="5">
                  <c:v>103.11485707498311</c:v>
                </c:pt>
                <c:pt idx="6">
                  <c:v>104.55613462845692</c:v>
                </c:pt>
                <c:pt idx="7">
                  <c:v>105.93444127155976</c:v>
                </c:pt>
                <c:pt idx="8">
                  <c:v>107.37973509478221</c:v>
                </c:pt>
                <c:pt idx="9">
                  <c:v>109.44055595594817</c:v>
                </c:pt>
                <c:pt idx="10">
                  <c:v>112.19720891805926</c:v>
                </c:pt>
                <c:pt idx="11">
                  <c:v>114.2403364561082</c:v>
                </c:pt>
                <c:pt idx="12">
                  <c:v>116.61537235337764</c:v>
                </c:pt>
                <c:pt idx="13">
                  <c:v>117.80872051188393</c:v>
                </c:pt>
                <c:pt idx="14">
                  <c:v>119.58325557336083</c:v>
                </c:pt>
                <c:pt idx="15">
                  <c:v>120.38960236424387</c:v>
                </c:pt>
              </c:numCache>
            </c:numRef>
          </c:val>
          <c:smooth val="0"/>
          <c:extLst>
            <c:ext xmlns:c16="http://schemas.microsoft.com/office/drawing/2014/chart" uri="{C3380CC4-5D6E-409C-BE32-E72D297353CC}">
              <c16:uniqueId val="{00000002-DF4D-438B-931D-69E614B41948}"/>
            </c:ext>
          </c:extLst>
        </c:ser>
        <c:dLbls>
          <c:showLegendKey val="0"/>
          <c:showVal val="0"/>
          <c:showCatName val="0"/>
          <c:showSerName val="0"/>
          <c:showPercent val="0"/>
          <c:showBubbleSize val="0"/>
        </c:dLbls>
        <c:smooth val="0"/>
        <c:axId val="309918256"/>
        <c:axId val="309917840"/>
      </c:lineChart>
      <c:catAx>
        <c:axId val="309918256"/>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09917840"/>
        <c:crosses val="autoZero"/>
        <c:auto val="1"/>
        <c:lblAlgn val="ctr"/>
        <c:lblOffset val="100"/>
        <c:noMultiLvlLbl val="0"/>
      </c:catAx>
      <c:valAx>
        <c:axId val="309917840"/>
        <c:scaling>
          <c:orientation val="minMax"/>
          <c:max val="18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09918256"/>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äldreomsorg</a:t>
            </a:r>
          </a:p>
          <a:p>
            <a:pPr>
              <a:defRPr/>
            </a:pPr>
            <a:r>
              <a:rPr lang="sv-SE" dirty="0" smtClean="0"/>
              <a:t>(Plus1alternativet)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Vård!$AJ$194</c:f>
              <c:strCache>
                <c:ptCount val="1"/>
                <c:pt idx="0">
                  <c:v>65+</c:v>
                </c:pt>
              </c:strCache>
            </c:strRef>
          </c:tx>
          <c:spPr>
            <a:ln w="28575" cap="rnd">
              <a:solidFill>
                <a:srgbClr val="92D050"/>
              </a:solidFill>
              <a:round/>
            </a:ln>
            <a:effectLst/>
          </c:spPr>
          <c:marker>
            <c:symbol val="none"/>
          </c:marker>
          <c:cat>
            <c:numRef>
              <c:f>Vård!$AK$193:$AZ$193</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Vård!$AK$194:$AZ$194</c:f>
              <c:numCache>
                <c:formatCode>0</c:formatCode>
                <c:ptCount val="16"/>
                <c:pt idx="0">
                  <c:v>100</c:v>
                </c:pt>
                <c:pt idx="1">
                  <c:v>102.11411738216854</c:v>
                </c:pt>
                <c:pt idx="2">
                  <c:v>102.77460813277507</c:v>
                </c:pt>
                <c:pt idx="3">
                  <c:v>104.71461914176383</c:v>
                </c:pt>
                <c:pt idx="4">
                  <c:v>106.00094701715977</c:v>
                </c:pt>
                <c:pt idx="5">
                  <c:v>107.27105298848039</c:v>
                </c:pt>
                <c:pt idx="6">
                  <c:v>108.18182392316761</c:v>
                </c:pt>
                <c:pt idx="7">
                  <c:v>109.4571185158451</c:v>
                </c:pt>
                <c:pt idx="8">
                  <c:v>109.0558298812234</c:v>
                </c:pt>
                <c:pt idx="9">
                  <c:v>107.70539593687346</c:v>
                </c:pt>
                <c:pt idx="10">
                  <c:v>106.62101940469609</c:v>
                </c:pt>
                <c:pt idx="11">
                  <c:v>104.99178643542371</c:v>
                </c:pt>
                <c:pt idx="12">
                  <c:v>104.15202204547438</c:v>
                </c:pt>
                <c:pt idx="13">
                  <c:v>104.40348355646002</c:v>
                </c:pt>
                <c:pt idx="14">
                  <c:v>105.01846041157168</c:v>
                </c:pt>
                <c:pt idx="15">
                  <c:v>107.20159913172833</c:v>
                </c:pt>
              </c:numCache>
            </c:numRef>
          </c:val>
          <c:smooth val="0"/>
          <c:extLst>
            <c:ext xmlns:c16="http://schemas.microsoft.com/office/drawing/2014/chart" uri="{C3380CC4-5D6E-409C-BE32-E72D297353CC}">
              <c16:uniqueId val="{00000000-84C2-42DB-8746-1496A8BF4B87}"/>
            </c:ext>
          </c:extLst>
        </c:ser>
        <c:ser>
          <c:idx val="1"/>
          <c:order val="1"/>
          <c:tx>
            <c:strRef>
              <c:f>Vård!$AJ$195</c:f>
              <c:strCache>
                <c:ptCount val="1"/>
                <c:pt idx="0">
                  <c:v>80+</c:v>
                </c:pt>
              </c:strCache>
            </c:strRef>
          </c:tx>
          <c:spPr>
            <a:ln w="28575" cap="rnd">
              <a:solidFill>
                <a:srgbClr val="C00000"/>
              </a:solidFill>
              <a:round/>
            </a:ln>
            <a:effectLst/>
          </c:spPr>
          <c:marker>
            <c:symbol val="none"/>
          </c:marker>
          <c:cat>
            <c:numRef>
              <c:f>Vård!$AK$193:$AZ$193</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Vård!$AK$195:$AZ$195</c:f>
              <c:numCache>
                <c:formatCode>0</c:formatCode>
                <c:ptCount val="16"/>
                <c:pt idx="0">
                  <c:v>100</c:v>
                </c:pt>
                <c:pt idx="1">
                  <c:v>102.46881388138938</c:v>
                </c:pt>
                <c:pt idx="2">
                  <c:v>105.892951907879</c:v>
                </c:pt>
                <c:pt idx="3">
                  <c:v>106.56852746433159</c:v>
                </c:pt>
                <c:pt idx="4">
                  <c:v>109.5016932077888</c:v>
                </c:pt>
                <c:pt idx="5">
                  <c:v>111.4518110897109</c:v>
                </c:pt>
                <c:pt idx="6">
                  <c:v>116.71662299721875</c:v>
                </c:pt>
                <c:pt idx="7">
                  <c:v>121.41898383043969</c:v>
                </c:pt>
                <c:pt idx="8">
                  <c:v>128.1479773750811</c:v>
                </c:pt>
                <c:pt idx="9">
                  <c:v>138.59725239956629</c:v>
                </c:pt>
                <c:pt idx="10">
                  <c:v>146.58859538612765</c:v>
                </c:pt>
                <c:pt idx="11">
                  <c:v>157.54041064819882</c:v>
                </c:pt>
                <c:pt idx="12">
                  <c:v>163.60654443991859</c:v>
                </c:pt>
                <c:pt idx="13">
                  <c:v>167.64622869109206</c:v>
                </c:pt>
                <c:pt idx="14">
                  <c:v>173.63435199324584</c:v>
                </c:pt>
                <c:pt idx="15">
                  <c:v>175.51583899496612</c:v>
                </c:pt>
              </c:numCache>
            </c:numRef>
          </c:val>
          <c:smooth val="0"/>
          <c:extLst>
            <c:ext xmlns:c16="http://schemas.microsoft.com/office/drawing/2014/chart" uri="{C3380CC4-5D6E-409C-BE32-E72D297353CC}">
              <c16:uniqueId val="{00000001-84C2-42DB-8746-1496A8BF4B87}"/>
            </c:ext>
          </c:extLst>
        </c:ser>
        <c:ser>
          <c:idx val="2"/>
          <c:order val="2"/>
          <c:tx>
            <c:strRef>
              <c:f>Vård!$AJ$196</c:f>
              <c:strCache>
                <c:ptCount val="1"/>
                <c:pt idx="0">
                  <c:v>Totalt</c:v>
                </c:pt>
              </c:strCache>
            </c:strRef>
          </c:tx>
          <c:spPr>
            <a:ln w="28575" cap="rnd">
              <a:solidFill>
                <a:schemeClr val="tx1"/>
              </a:solidFill>
              <a:round/>
            </a:ln>
            <a:effectLst/>
          </c:spPr>
          <c:marker>
            <c:symbol val="none"/>
          </c:marker>
          <c:cat>
            <c:numRef>
              <c:f>Vård!$AK$193:$AZ$193</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Vård!$AK$196:$AZ$196</c:f>
              <c:numCache>
                <c:formatCode>0</c:formatCode>
                <c:ptCount val="16"/>
                <c:pt idx="0" formatCode="General">
                  <c:v>100</c:v>
                </c:pt>
                <c:pt idx="1">
                  <c:v>102.31330719327072</c:v>
                </c:pt>
                <c:pt idx="2">
                  <c:v>104.52580192487352</c:v>
                </c:pt>
                <c:pt idx="3">
                  <c:v>105.75573358575811</c:v>
                </c:pt>
                <c:pt idx="4">
                  <c:v>107.96688965814955</c:v>
                </c:pt>
                <c:pt idx="5">
                  <c:v>109.61887547411899</c:v>
                </c:pt>
                <c:pt idx="6">
                  <c:v>112.97478077244503</c:v>
                </c:pt>
                <c:pt idx="7">
                  <c:v>116.17464095454342</c:v>
                </c:pt>
                <c:pt idx="8">
                  <c:v>119.77756314103928</c:v>
                </c:pt>
                <c:pt idx="9">
                  <c:v>125.05358817140706</c:v>
                </c:pt>
                <c:pt idx="10">
                  <c:v>129.06593760220096</c:v>
                </c:pt>
                <c:pt idx="11">
                  <c:v>134.5019466811969</c:v>
                </c:pt>
                <c:pt idx="12">
                  <c:v>137.54038395751508</c:v>
                </c:pt>
                <c:pt idx="13">
                  <c:v>139.91922866424284</c:v>
                </c:pt>
                <c:pt idx="14">
                  <c:v>143.5516472707157</c:v>
                </c:pt>
                <c:pt idx="15">
                  <c:v>145.56538497071577</c:v>
                </c:pt>
              </c:numCache>
            </c:numRef>
          </c:val>
          <c:smooth val="0"/>
          <c:extLst>
            <c:ext xmlns:c16="http://schemas.microsoft.com/office/drawing/2014/chart" uri="{C3380CC4-5D6E-409C-BE32-E72D297353CC}">
              <c16:uniqueId val="{00000002-84C2-42DB-8746-1496A8BF4B87}"/>
            </c:ext>
          </c:extLst>
        </c:ser>
        <c:dLbls>
          <c:showLegendKey val="0"/>
          <c:showVal val="0"/>
          <c:showCatName val="0"/>
          <c:showSerName val="0"/>
          <c:showPercent val="0"/>
          <c:showBubbleSize val="0"/>
        </c:dLbls>
        <c:smooth val="0"/>
        <c:axId val="251424928"/>
        <c:axId val="251424512"/>
      </c:lineChart>
      <c:catAx>
        <c:axId val="25142492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1424512"/>
        <c:crosses val="autoZero"/>
        <c:auto val="1"/>
        <c:lblAlgn val="ctr"/>
        <c:lblOffset val="100"/>
        <c:noMultiLvlLbl val="0"/>
      </c:catAx>
      <c:valAx>
        <c:axId val="251424512"/>
        <c:scaling>
          <c:orientation val="minMax"/>
          <c:max val="18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1424928"/>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Äldreomsorg </a:t>
            </a:r>
          </a:p>
          <a:p>
            <a:pPr>
              <a:defRPr/>
            </a:pPr>
            <a:r>
              <a:rPr lang="sv-SE" dirty="0" smtClean="0"/>
              <a:t>(Demografialternativet)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Vård!$A$175:$B$175</c:f>
              <c:strCache>
                <c:ptCount val="2"/>
                <c:pt idx="0">
                  <c:v>65+</c:v>
                </c:pt>
              </c:strCache>
            </c:strRef>
          </c:tx>
          <c:spPr>
            <a:ln w="28575" cap="rnd">
              <a:solidFill>
                <a:srgbClr val="92D050"/>
              </a:solidFill>
              <a:round/>
            </a:ln>
            <a:effectLst/>
          </c:spPr>
          <c:marker>
            <c:symbol val="none"/>
          </c:marker>
          <c:cat>
            <c:numRef>
              <c:f>Vård!$C$174:$R$174</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Vård!$C$175:$R$175</c:f>
              <c:numCache>
                <c:formatCode>0</c:formatCode>
                <c:ptCount val="16"/>
                <c:pt idx="0">
                  <c:v>100</c:v>
                </c:pt>
                <c:pt idx="1">
                  <c:v>101.39344393241079</c:v>
                </c:pt>
                <c:pt idx="2">
                  <c:v>103.03090330138444</c:v>
                </c:pt>
                <c:pt idx="3">
                  <c:v>104.55822146873922</c:v>
                </c:pt>
                <c:pt idx="4">
                  <c:v>105.27505714016695</c:v>
                </c:pt>
                <c:pt idx="5">
                  <c:v>106.84138831718579</c:v>
                </c:pt>
                <c:pt idx="6">
                  <c:v>108.04290902829078</c:v>
                </c:pt>
                <c:pt idx="7">
                  <c:v>107.1366278811589</c:v>
                </c:pt>
                <c:pt idx="8">
                  <c:v>106.41894878722808</c:v>
                </c:pt>
                <c:pt idx="9">
                  <c:v>104.55482193818105</c:v>
                </c:pt>
                <c:pt idx="10">
                  <c:v>102.46922864046427</c:v>
                </c:pt>
                <c:pt idx="11">
                  <c:v>100.47830486881082</c:v>
                </c:pt>
                <c:pt idx="12">
                  <c:v>98.628827818054461</c:v>
                </c:pt>
                <c:pt idx="13">
                  <c:v>97.321283567091811</c:v>
                </c:pt>
                <c:pt idx="14">
                  <c:v>96.974332149161029</c:v>
                </c:pt>
                <c:pt idx="15">
                  <c:v>96.775281913107719</c:v>
                </c:pt>
              </c:numCache>
            </c:numRef>
          </c:val>
          <c:smooth val="0"/>
          <c:extLst>
            <c:ext xmlns:c16="http://schemas.microsoft.com/office/drawing/2014/chart" uri="{C3380CC4-5D6E-409C-BE32-E72D297353CC}">
              <c16:uniqueId val="{00000000-DF4D-438B-931D-69E614B41948}"/>
            </c:ext>
          </c:extLst>
        </c:ser>
        <c:ser>
          <c:idx val="1"/>
          <c:order val="1"/>
          <c:tx>
            <c:strRef>
              <c:f>Vård!$A$176:$B$176</c:f>
              <c:strCache>
                <c:ptCount val="2"/>
                <c:pt idx="0">
                  <c:v>80+</c:v>
                </c:pt>
              </c:strCache>
            </c:strRef>
          </c:tx>
          <c:spPr>
            <a:ln w="28575" cap="rnd">
              <a:solidFill>
                <a:srgbClr val="C00000"/>
              </a:solidFill>
              <a:round/>
            </a:ln>
            <a:effectLst/>
          </c:spPr>
          <c:marker>
            <c:symbol val="none"/>
          </c:marker>
          <c:cat>
            <c:numRef>
              <c:f>Vård!$C$174:$R$174</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Vård!$C$176:$R$176</c:f>
              <c:numCache>
                <c:formatCode>0</c:formatCode>
                <c:ptCount val="16"/>
                <c:pt idx="0">
                  <c:v>100</c:v>
                </c:pt>
                <c:pt idx="1">
                  <c:v>100.35453531881504</c:v>
                </c:pt>
                <c:pt idx="2">
                  <c:v>100.5346593141917</c:v>
                </c:pt>
                <c:pt idx="3">
                  <c:v>100.35408563930605</c:v>
                </c:pt>
                <c:pt idx="4">
                  <c:v>100.95618118772862</c:v>
                </c:pt>
                <c:pt idx="5">
                  <c:v>100.35366402384031</c:v>
                </c:pt>
                <c:pt idx="6">
                  <c:v>101.97259067887414</c:v>
                </c:pt>
                <c:pt idx="7">
                  <c:v>105.0436747391316</c:v>
                </c:pt>
                <c:pt idx="8">
                  <c:v>108.09163479550324</c:v>
                </c:pt>
                <c:pt idx="9">
                  <c:v>113.06066644014651</c:v>
                </c:pt>
                <c:pt idx="10">
                  <c:v>119.40520740199865</c:v>
                </c:pt>
                <c:pt idx="11">
                  <c:v>124.43738661313104</c:v>
                </c:pt>
                <c:pt idx="12">
                  <c:v>129.94259774265129</c:v>
                </c:pt>
                <c:pt idx="13">
                  <c:v>132.98899537099101</c:v>
                </c:pt>
                <c:pt idx="14">
                  <c:v>136.3354570699517</c:v>
                </c:pt>
                <c:pt idx="15">
                  <c:v>137.8867581102389</c:v>
                </c:pt>
              </c:numCache>
            </c:numRef>
          </c:val>
          <c:smooth val="0"/>
          <c:extLst>
            <c:ext xmlns:c16="http://schemas.microsoft.com/office/drawing/2014/chart" uri="{C3380CC4-5D6E-409C-BE32-E72D297353CC}">
              <c16:uniqueId val="{00000001-DF4D-438B-931D-69E614B41948}"/>
            </c:ext>
          </c:extLst>
        </c:ser>
        <c:ser>
          <c:idx val="2"/>
          <c:order val="2"/>
          <c:tx>
            <c:strRef>
              <c:f>Vård!$A$177:$B$177</c:f>
              <c:strCache>
                <c:ptCount val="2"/>
                <c:pt idx="0">
                  <c:v>Totalt</c:v>
                </c:pt>
              </c:strCache>
            </c:strRef>
          </c:tx>
          <c:spPr>
            <a:ln w="28575" cap="rnd">
              <a:solidFill>
                <a:schemeClr val="tx1"/>
              </a:solidFill>
              <a:round/>
            </a:ln>
            <a:effectLst/>
          </c:spPr>
          <c:marker>
            <c:symbol val="none"/>
          </c:marker>
          <c:cat>
            <c:numRef>
              <c:f>Vård!$C$174:$R$174</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Vård!$C$177:$R$177</c:f>
              <c:numCache>
                <c:formatCode>0</c:formatCode>
                <c:ptCount val="16"/>
                <c:pt idx="0">
                  <c:v>100</c:v>
                </c:pt>
                <c:pt idx="1">
                  <c:v>100.79669764183106</c:v>
                </c:pt>
                <c:pt idx="2">
                  <c:v>101.59706752387217</c:v>
                </c:pt>
                <c:pt idx="3">
                  <c:v>102.14337724810611</c:v>
                </c:pt>
                <c:pt idx="4">
                  <c:v>102.79430650400512</c:v>
                </c:pt>
                <c:pt idx="5">
                  <c:v>103.11485707498311</c:v>
                </c:pt>
                <c:pt idx="6">
                  <c:v>104.55613462845692</c:v>
                </c:pt>
                <c:pt idx="7">
                  <c:v>105.93444127155976</c:v>
                </c:pt>
                <c:pt idx="8">
                  <c:v>107.37973509478221</c:v>
                </c:pt>
                <c:pt idx="9">
                  <c:v>109.44055595594817</c:v>
                </c:pt>
                <c:pt idx="10">
                  <c:v>112.19720891805926</c:v>
                </c:pt>
                <c:pt idx="11">
                  <c:v>114.2403364561082</c:v>
                </c:pt>
                <c:pt idx="12">
                  <c:v>116.61537235337764</c:v>
                </c:pt>
                <c:pt idx="13">
                  <c:v>117.80872051188393</c:v>
                </c:pt>
                <c:pt idx="14">
                  <c:v>119.58325557336083</c:v>
                </c:pt>
                <c:pt idx="15">
                  <c:v>120.38960236424387</c:v>
                </c:pt>
              </c:numCache>
            </c:numRef>
          </c:val>
          <c:smooth val="0"/>
          <c:extLst>
            <c:ext xmlns:c16="http://schemas.microsoft.com/office/drawing/2014/chart" uri="{C3380CC4-5D6E-409C-BE32-E72D297353CC}">
              <c16:uniqueId val="{00000002-DF4D-438B-931D-69E614B41948}"/>
            </c:ext>
          </c:extLst>
        </c:ser>
        <c:dLbls>
          <c:showLegendKey val="0"/>
          <c:showVal val="0"/>
          <c:showCatName val="0"/>
          <c:showSerName val="0"/>
          <c:showPercent val="0"/>
          <c:showBubbleSize val="0"/>
        </c:dLbls>
        <c:smooth val="0"/>
        <c:axId val="309918256"/>
        <c:axId val="309917840"/>
      </c:lineChart>
      <c:catAx>
        <c:axId val="309918256"/>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09917840"/>
        <c:crosses val="autoZero"/>
        <c:auto val="1"/>
        <c:lblAlgn val="ctr"/>
        <c:lblOffset val="100"/>
        <c:noMultiLvlLbl val="0"/>
      </c:catAx>
      <c:valAx>
        <c:axId val="309917840"/>
        <c:scaling>
          <c:orientation val="minMax"/>
          <c:max val="18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09918256"/>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äldreomsorg</a:t>
            </a:r>
          </a:p>
          <a:p>
            <a:pPr>
              <a:defRPr/>
            </a:pPr>
            <a:r>
              <a:rPr lang="sv-SE" dirty="0" smtClean="0"/>
              <a:t>(Plus1alternativet)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Vård!$AJ$194</c:f>
              <c:strCache>
                <c:ptCount val="1"/>
                <c:pt idx="0">
                  <c:v>65+</c:v>
                </c:pt>
              </c:strCache>
            </c:strRef>
          </c:tx>
          <c:spPr>
            <a:ln w="28575" cap="rnd">
              <a:solidFill>
                <a:srgbClr val="92D050"/>
              </a:solidFill>
              <a:round/>
            </a:ln>
            <a:effectLst/>
          </c:spPr>
          <c:marker>
            <c:symbol val="none"/>
          </c:marker>
          <c:cat>
            <c:numRef>
              <c:f>Vård!$AK$193:$AZ$193</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Vård!$AK$194:$AZ$194</c:f>
              <c:numCache>
                <c:formatCode>0</c:formatCode>
                <c:ptCount val="16"/>
                <c:pt idx="0">
                  <c:v>100</c:v>
                </c:pt>
                <c:pt idx="1">
                  <c:v>102.11411738216854</c:v>
                </c:pt>
                <c:pt idx="2">
                  <c:v>102.77460813277507</c:v>
                </c:pt>
                <c:pt idx="3">
                  <c:v>104.71461914176383</c:v>
                </c:pt>
                <c:pt idx="4">
                  <c:v>106.00094701715977</c:v>
                </c:pt>
                <c:pt idx="5">
                  <c:v>107.27105298848039</c:v>
                </c:pt>
                <c:pt idx="6">
                  <c:v>108.18182392316761</c:v>
                </c:pt>
                <c:pt idx="7">
                  <c:v>109.4571185158451</c:v>
                </c:pt>
                <c:pt idx="8">
                  <c:v>109.0558298812234</c:v>
                </c:pt>
                <c:pt idx="9">
                  <c:v>107.70539593687346</c:v>
                </c:pt>
                <c:pt idx="10">
                  <c:v>106.62101940469609</c:v>
                </c:pt>
                <c:pt idx="11">
                  <c:v>104.99178643542371</c:v>
                </c:pt>
                <c:pt idx="12">
                  <c:v>104.15202204547438</c:v>
                </c:pt>
                <c:pt idx="13">
                  <c:v>104.40348355646002</c:v>
                </c:pt>
                <c:pt idx="14">
                  <c:v>105.01846041157168</c:v>
                </c:pt>
                <c:pt idx="15">
                  <c:v>107.20159913172833</c:v>
                </c:pt>
              </c:numCache>
            </c:numRef>
          </c:val>
          <c:smooth val="0"/>
          <c:extLst>
            <c:ext xmlns:c16="http://schemas.microsoft.com/office/drawing/2014/chart" uri="{C3380CC4-5D6E-409C-BE32-E72D297353CC}">
              <c16:uniqueId val="{00000000-323E-4D08-8132-45933B29E8BC}"/>
            </c:ext>
          </c:extLst>
        </c:ser>
        <c:ser>
          <c:idx val="1"/>
          <c:order val="1"/>
          <c:tx>
            <c:strRef>
              <c:f>Vård!$AJ$195</c:f>
              <c:strCache>
                <c:ptCount val="1"/>
                <c:pt idx="0">
                  <c:v>80+</c:v>
                </c:pt>
              </c:strCache>
            </c:strRef>
          </c:tx>
          <c:spPr>
            <a:ln w="28575" cap="rnd">
              <a:solidFill>
                <a:srgbClr val="C00000"/>
              </a:solidFill>
              <a:round/>
            </a:ln>
            <a:effectLst/>
          </c:spPr>
          <c:marker>
            <c:symbol val="none"/>
          </c:marker>
          <c:cat>
            <c:numRef>
              <c:f>Vård!$AK$193:$AZ$193</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Vård!$AK$195:$AZ$195</c:f>
              <c:numCache>
                <c:formatCode>0</c:formatCode>
                <c:ptCount val="16"/>
                <c:pt idx="0">
                  <c:v>100</c:v>
                </c:pt>
                <c:pt idx="1">
                  <c:v>102.46881388138938</c:v>
                </c:pt>
                <c:pt idx="2">
                  <c:v>105.892951907879</c:v>
                </c:pt>
                <c:pt idx="3">
                  <c:v>106.56852746433159</c:v>
                </c:pt>
                <c:pt idx="4">
                  <c:v>109.5016932077888</c:v>
                </c:pt>
                <c:pt idx="5">
                  <c:v>111.4518110897109</c:v>
                </c:pt>
                <c:pt idx="6">
                  <c:v>116.71662299721875</c:v>
                </c:pt>
                <c:pt idx="7">
                  <c:v>121.41898383043969</c:v>
                </c:pt>
                <c:pt idx="8">
                  <c:v>128.1479773750811</c:v>
                </c:pt>
                <c:pt idx="9">
                  <c:v>138.59725239956629</c:v>
                </c:pt>
                <c:pt idx="10">
                  <c:v>146.58859538612765</c:v>
                </c:pt>
                <c:pt idx="11">
                  <c:v>157.54041064819882</c:v>
                </c:pt>
                <c:pt idx="12">
                  <c:v>163.60654443991859</c:v>
                </c:pt>
                <c:pt idx="13">
                  <c:v>167.64622869109206</c:v>
                </c:pt>
                <c:pt idx="14">
                  <c:v>173.63435199324584</c:v>
                </c:pt>
                <c:pt idx="15">
                  <c:v>175.51583899496612</c:v>
                </c:pt>
              </c:numCache>
            </c:numRef>
          </c:val>
          <c:smooth val="0"/>
          <c:extLst>
            <c:ext xmlns:c16="http://schemas.microsoft.com/office/drawing/2014/chart" uri="{C3380CC4-5D6E-409C-BE32-E72D297353CC}">
              <c16:uniqueId val="{00000001-323E-4D08-8132-45933B29E8BC}"/>
            </c:ext>
          </c:extLst>
        </c:ser>
        <c:ser>
          <c:idx val="2"/>
          <c:order val="2"/>
          <c:tx>
            <c:strRef>
              <c:f>Vård!$AJ$196</c:f>
              <c:strCache>
                <c:ptCount val="1"/>
                <c:pt idx="0">
                  <c:v>Totalt</c:v>
                </c:pt>
              </c:strCache>
            </c:strRef>
          </c:tx>
          <c:spPr>
            <a:ln w="28575" cap="rnd">
              <a:solidFill>
                <a:schemeClr val="tx1"/>
              </a:solidFill>
              <a:round/>
            </a:ln>
            <a:effectLst/>
          </c:spPr>
          <c:marker>
            <c:symbol val="none"/>
          </c:marker>
          <c:cat>
            <c:numRef>
              <c:f>Vård!$AK$193:$AZ$193</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Vård!$AK$196:$AZ$196</c:f>
              <c:numCache>
                <c:formatCode>0</c:formatCode>
                <c:ptCount val="16"/>
                <c:pt idx="0" formatCode="General">
                  <c:v>100</c:v>
                </c:pt>
                <c:pt idx="1">
                  <c:v>102.31330719327072</c:v>
                </c:pt>
                <c:pt idx="2">
                  <c:v>104.52580192487352</c:v>
                </c:pt>
                <c:pt idx="3">
                  <c:v>105.75573358575811</c:v>
                </c:pt>
                <c:pt idx="4">
                  <c:v>107.96688965814955</c:v>
                </c:pt>
                <c:pt idx="5">
                  <c:v>109.61887547411899</c:v>
                </c:pt>
                <c:pt idx="6">
                  <c:v>112.97478077244503</c:v>
                </c:pt>
                <c:pt idx="7">
                  <c:v>116.17464095454342</c:v>
                </c:pt>
                <c:pt idx="8">
                  <c:v>119.77756314103928</c:v>
                </c:pt>
                <c:pt idx="9">
                  <c:v>125.05358817140706</c:v>
                </c:pt>
                <c:pt idx="10">
                  <c:v>129.06593760220096</c:v>
                </c:pt>
                <c:pt idx="11">
                  <c:v>134.5019466811969</c:v>
                </c:pt>
                <c:pt idx="12">
                  <c:v>137.54038395751508</c:v>
                </c:pt>
                <c:pt idx="13">
                  <c:v>139.91922866424284</c:v>
                </c:pt>
                <c:pt idx="14">
                  <c:v>143.5516472707157</c:v>
                </c:pt>
                <c:pt idx="15">
                  <c:v>145.56538497071577</c:v>
                </c:pt>
              </c:numCache>
            </c:numRef>
          </c:val>
          <c:smooth val="0"/>
          <c:extLst>
            <c:ext xmlns:c16="http://schemas.microsoft.com/office/drawing/2014/chart" uri="{C3380CC4-5D6E-409C-BE32-E72D297353CC}">
              <c16:uniqueId val="{00000002-323E-4D08-8132-45933B29E8BC}"/>
            </c:ext>
          </c:extLst>
        </c:ser>
        <c:dLbls>
          <c:showLegendKey val="0"/>
          <c:showVal val="0"/>
          <c:showCatName val="0"/>
          <c:showSerName val="0"/>
          <c:showPercent val="0"/>
          <c:showBubbleSize val="0"/>
        </c:dLbls>
        <c:smooth val="0"/>
        <c:axId val="251424928"/>
        <c:axId val="251424512"/>
      </c:lineChart>
      <c:catAx>
        <c:axId val="25142492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1424512"/>
        <c:crosses val="autoZero"/>
        <c:auto val="1"/>
        <c:lblAlgn val="ctr"/>
        <c:lblOffset val="100"/>
        <c:noMultiLvlLbl val="0"/>
      </c:catAx>
      <c:valAx>
        <c:axId val="251424512"/>
        <c:scaling>
          <c:orientation val="minMax"/>
          <c:max val="18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1424928"/>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Utvecklingen av Timrå kommuns skatteunderlag</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Skatt!$A$82</c:f>
              <c:strCache>
                <c:ptCount val="1"/>
                <c:pt idx="0">
                  <c:v>Timrå Kommun</c:v>
                </c:pt>
              </c:strCache>
            </c:strRef>
          </c:tx>
          <c:spPr>
            <a:ln w="28575" cap="rnd">
              <a:solidFill>
                <a:schemeClr val="accent1"/>
              </a:solidFill>
              <a:round/>
            </a:ln>
            <a:effectLst/>
          </c:spPr>
          <c:marker>
            <c:symbol val="none"/>
          </c:marker>
          <c:cat>
            <c:numRef>
              <c:f>Skatt!$B$81:$R$81</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Skatt!$B$82:$R$82</c:f>
              <c:numCache>
                <c:formatCode>0%</c:formatCode>
                <c:ptCount val="17"/>
                <c:pt idx="0">
                  <c:v>2.5620612851548819E-2</c:v>
                </c:pt>
                <c:pt idx="1">
                  <c:v>4.4907302819912953E-2</c:v>
                </c:pt>
                <c:pt idx="2">
                  <c:v>5.1691527172617047E-2</c:v>
                </c:pt>
                <c:pt idx="3">
                  <c:v>5.9881346384462075E-2</c:v>
                </c:pt>
                <c:pt idx="4">
                  <c:v>4.2949860514670091E-2</c:v>
                </c:pt>
                <c:pt idx="5">
                  <c:v>3.8310196849699718E-2</c:v>
                </c:pt>
                <c:pt idx="6">
                  <c:v>2.3931812507620664E-2</c:v>
                </c:pt>
                <c:pt idx="7">
                  <c:v>2.4865281804232753E-2</c:v>
                </c:pt>
                <c:pt idx="8">
                  <c:v>3.1136082396337805E-2</c:v>
                </c:pt>
                <c:pt idx="9">
                  <c:v>4.8209240337841353E-2</c:v>
                </c:pt>
                <c:pt idx="10">
                  <c:v>3.5492571594800904E-2</c:v>
                </c:pt>
                <c:pt idx="11">
                  <c:v>7.4249559758841066E-3</c:v>
                </c:pt>
                <c:pt idx="12">
                  <c:v>5.1282849611991033E-3</c:v>
                </c:pt>
                <c:pt idx="13">
                  <c:v>1.3412277275727025E-2</c:v>
                </c:pt>
                <c:pt idx="14">
                  <c:v>3.6005548403172938E-2</c:v>
                </c:pt>
                <c:pt idx="15">
                  <c:v>1.9929722056673427E-2</c:v>
                </c:pt>
                <c:pt idx="16">
                  <c:v>2.3260804560945703E-2</c:v>
                </c:pt>
              </c:numCache>
            </c:numRef>
          </c:val>
          <c:smooth val="0"/>
          <c:extLst>
            <c:ext xmlns:c16="http://schemas.microsoft.com/office/drawing/2014/chart" uri="{C3380CC4-5D6E-409C-BE32-E72D297353CC}">
              <c16:uniqueId val="{00000000-BCE5-41C0-B119-EF421E8249F3}"/>
            </c:ext>
          </c:extLst>
        </c:ser>
        <c:ser>
          <c:idx val="1"/>
          <c:order val="1"/>
          <c:tx>
            <c:strRef>
              <c:f>Skatt!$A$83</c:f>
              <c:strCache>
                <c:ptCount val="1"/>
                <c:pt idx="0">
                  <c:v>Riket</c:v>
                </c:pt>
              </c:strCache>
            </c:strRef>
          </c:tx>
          <c:spPr>
            <a:ln w="28575" cap="rnd">
              <a:solidFill>
                <a:srgbClr val="00B0F0"/>
              </a:solidFill>
              <a:round/>
            </a:ln>
            <a:effectLst/>
          </c:spPr>
          <c:marker>
            <c:symbol val="none"/>
          </c:marker>
          <c:cat>
            <c:numRef>
              <c:f>Skatt!$B$81:$R$81</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Skatt!$B$83:$R$83</c:f>
              <c:numCache>
                <c:formatCode>0%</c:formatCode>
                <c:ptCount val="17"/>
                <c:pt idx="0">
                  <c:v>4.7153397975629785E-2</c:v>
                </c:pt>
                <c:pt idx="1">
                  <c:v>5.6469583057682238E-2</c:v>
                </c:pt>
                <c:pt idx="2">
                  <c:v>7.4652419864288388E-2</c:v>
                </c:pt>
                <c:pt idx="3">
                  <c:v>6.361819477847841E-2</c:v>
                </c:pt>
                <c:pt idx="4">
                  <c:v>5.2824405672315056E-2</c:v>
                </c:pt>
                <c:pt idx="5">
                  <c:v>4.2327864490326883E-2</c:v>
                </c:pt>
                <c:pt idx="6">
                  <c:v>3.0911242847489584E-2</c:v>
                </c:pt>
                <c:pt idx="7">
                  <c:v>3.8042525278698003E-2</c:v>
                </c:pt>
                <c:pt idx="8">
                  <c:v>4.2875751775398152E-2</c:v>
                </c:pt>
                <c:pt idx="9">
                  <c:v>5.6397146133072562E-2</c:v>
                </c:pt>
                <c:pt idx="10">
                  <c:v>5.4496494021587738E-2</c:v>
                </c:pt>
                <c:pt idx="11">
                  <c:v>1.3142262768730761E-2</c:v>
                </c:pt>
                <c:pt idx="12">
                  <c:v>2.1573808508443149E-2</c:v>
                </c:pt>
                <c:pt idx="13">
                  <c:v>2.9878170825619055E-2</c:v>
                </c:pt>
                <c:pt idx="14">
                  <c:v>3.9965389160275588E-2</c:v>
                </c:pt>
                <c:pt idx="15">
                  <c:v>3.3604577309386041E-2</c:v>
                </c:pt>
                <c:pt idx="16">
                  <c:v>3.164190041533077E-2</c:v>
                </c:pt>
              </c:numCache>
            </c:numRef>
          </c:val>
          <c:smooth val="0"/>
          <c:extLst>
            <c:ext xmlns:c16="http://schemas.microsoft.com/office/drawing/2014/chart" uri="{C3380CC4-5D6E-409C-BE32-E72D297353CC}">
              <c16:uniqueId val="{00000001-BCE5-41C0-B119-EF421E8249F3}"/>
            </c:ext>
          </c:extLst>
        </c:ser>
        <c:dLbls>
          <c:showLegendKey val="0"/>
          <c:showVal val="0"/>
          <c:showCatName val="0"/>
          <c:showSerName val="0"/>
          <c:showPercent val="0"/>
          <c:showBubbleSize val="0"/>
        </c:dLbls>
        <c:smooth val="0"/>
        <c:axId val="306117792"/>
        <c:axId val="296138336"/>
      </c:lineChart>
      <c:catAx>
        <c:axId val="306117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96138336"/>
        <c:crosses val="autoZero"/>
        <c:auto val="1"/>
        <c:lblAlgn val="ctr"/>
        <c:lblOffset val="100"/>
        <c:noMultiLvlLbl val="0"/>
      </c:catAx>
      <c:valAx>
        <c:axId val="2961383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Procentuell förändring</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0611779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totalt Skola och ÄO </a:t>
            </a:r>
          </a:p>
          <a:p>
            <a:pPr>
              <a:defRPr/>
            </a:pPr>
            <a:r>
              <a:rPr lang="sv-SE" dirty="0" smtClean="0"/>
              <a:t>(Demografialternativet</a:t>
            </a:r>
            <a:r>
              <a:rPr lang="sv-SE" baseline="0" dirty="0" smtClean="0"/>
              <a: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Sammanfattning!$A$131</c:f>
              <c:strCache>
                <c:ptCount val="1"/>
                <c:pt idx="0">
                  <c:v>Förskola</c:v>
                </c:pt>
              </c:strCache>
            </c:strRef>
          </c:tx>
          <c:spPr>
            <a:ln w="28575" cap="rnd">
              <a:solidFill>
                <a:srgbClr val="00B0F0"/>
              </a:solidFill>
              <a:round/>
            </a:ln>
            <a:effectLst/>
          </c:spPr>
          <c:marker>
            <c:symbol val="none"/>
          </c:marker>
          <c:cat>
            <c:numRef>
              <c:f>Sammanfattning!$B$130:$Q$130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Sammanfattning!$B$131:$Q$131</c:f>
              <c:numCache>
                <c:formatCode>0</c:formatCode>
                <c:ptCount val="16"/>
                <c:pt idx="0">
                  <c:v>100</c:v>
                </c:pt>
                <c:pt idx="1">
                  <c:v>97.707520143667821</c:v>
                </c:pt>
                <c:pt idx="2">
                  <c:v>96.15409741518387</c:v>
                </c:pt>
                <c:pt idx="3">
                  <c:v>95.903845372906815</c:v>
                </c:pt>
                <c:pt idx="4">
                  <c:v>95.975956172860251</c:v>
                </c:pt>
                <c:pt idx="5">
                  <c:v>95.731390012661919</c:v>
                </c:pt>
                <c:pt idx="6">
                  <c:v>97.535191042323206</c:v>
                </c:pt>
                <c:pt idx="7">
                  <c:v>98.309494357409292</c:v>
                </c:pt>
                <c:pt idx="8">
                  <c:v>99.233650706678034</c:v>
                </c:pt>
                <c:pt idx="9">
                  <c:v>100.06745783314638</c:v>
                </c:pt>
                <c:pt idx="10">
                  <c:v>100.58716437163871</c:v>
                </c:pt>
                <c:pt idx="11">
                  <c:v>101.44141841523304</c:v>
                </c:pt>
                <c:pt idx="12">
                  <c:v>101.68429501596671</c:v>
                </c:pt>
                <c:pt idx="13">
                  <c:v>101.91793879420786</c:v>
                </c:pt>
                <c:pt idx="14">
                  <c:v>101.94917780437629</c:v>
                </c:pt>
                <c:pt idx="15">
                  <c:v>101.80130021884624</c:v>
                </c:pt>
              </c:numCache>
            </c:numRef>
          </c:val>
          <c:smooth val="0"/>
          <c:extLst>
            <c:ext xmlns:c16="http://schemas.microsoft.com/office/drawing/2014/chart" uri="{C3380CC4-5D6E-409C-BE32-E72D297353CC}">
              <c16:uniqueId val="{00000000-ADBC-47F2-945B-05022B501728}"/>
            </c:ext>
          </c:extLst>
        </c:ser>
        <c:ser>
          <c:idx val="1"/>
          <c:order val="1"/>
          <c:tx>
            <c:strRef>
              <c:f>Sammanfattning!$A$132</c:f>
              <c:strCache>
                <c:ptCount val="1"/>
                <c:pt idx="0">
                  <c:v>Grundskola</c:v>
                </c:pt>
              </c:strCache>
            </c:strRef>
          </c:tx>
          <c:spPr>
            <a:ln w="28575" cap="rnd">
              <a:solidFill>
                <a:schemeClr val="accent1"/>
              </a:solidFill>
              <a:round/>
            </a:ln>
            <a:effectLst/>
          </c:spPr>
          <c:marker>
            <c:symbol val="none"/>
          </c:marker>
          <c:cat>
            <c:numRef>
              <c:f>Sammanfattning!$B$130:$Q$130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Sammanfattning!$B$132:$Q$132</c:f>
              <c:numCache>
                <c:formatCode>0</c:formatCode>
                <c:ptCount val="16"/>
                <c:pt idx="0">
                  <c:v>100</c:v>
                </c:pt>
                <c:pt idx="1">
                  <c:v>98.650146631653371</c:v>
                </c:pt>
                <c:pt idx="2">
                  <c:v>98.206862399673071</c:v>
                </c:pt>
                <c:pt idx="3">
                  <c:v>98.271592306190982</c:v>
                </c:pt>
                <c:pt idx="4">
                  <c:v>97.326868629612349</c:v>
                </c:pt>
                <c:pt idx="5">
                  <c:v>96.000877045231178</c:v>
                </c:pt>
                <c:pt idx="6">
                  <c:v>96.722365254101376</c:v>
                </c:pt>
                <c:pt idx="7">
                  <c:v>93.598590123213867</c:v>
                </c:pt>
                <c:pt idx="8">
                  <c:v>93.393455704304628</c:v>
                </c:pt>
                <c:pt idx="9">
                  <c:v>92.323123229617025</c:v>
                </c:pt>
                <c:pt idx="10">
                  <c:v>91.918019729270654</c:v>
                </c:pt>
                <c:pt idx="11">
                  <c:v>91.87022880646029</c:v>
                </c:pt>
                <c:pt idx="12">
                  <c:v>90.917289950727934</c:v>
                </c:pt>
                <c:pt idx="13">
                  <c:v>91.04218541579651</c:v>
                </c:pt>
                <c:pt idx="14">
                  <c:v>91.45023053367197</c:v>
                </c:pt>
                <c:pt idx="15">
                  <c:v>91.354599335661518</c:v>
                </c:pt>
              </c:numCache>
            </c:numRef>
          </c:val>
          <c:smooth val="0"/>
          <c:extLst>
            <c:ext xmlns:c16="http://schemas.microsoft.com/office/drawing/2014/chart" uri="{C3380CC4-5D6E-409C-BE32-E72D297353CC}">
              <c16:uniqueId val="{00000001-ADBC-47F2-945B-05022B501728}"/>
            </c:ext>
          </c:extLst>
        </c:ser>
        <c:ser>
          <c:idx val="2"/>
          <c:order val="2"/>
          <c:tx>
            <c:strRef>
              <c:f>Sammanfattning!$A$133</c:f>
              <c:strCache>
                <c:ptCount val="1"/>
                <c:pt idx="0">
                  <c:v>Gymnasium</c:v>
                </c:pt>
              </c:strCache>
            </c:strRef>
          </c:tx>
          <c:spPr>
            <a:ln w="28575" cap="rnd">
              <a:solidFill>
                <a:srgbClr val="0070C0"/>
              </a:solidFill>
              <a:round/>
            </a:ln>
            <a:effectLst/>
          </c:spPr>
          <c:marker>
            <c:symbol val="none"/>
          </c:marker>
          <c:cat>
            <c:numRef>
              <c:f>Sammanfattning!$B$130:$Q$130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Sammanfattning!$B$133:$Q$133</c:f>
              <c:numCache>
                <c:formatCode>0</c:formatCode>
                <c:ptCount val="16"/>
                <c:pt idx="0">
                  <c:v>100</c:v>
                </c:pt>
                <c:pt idx="1">
                  <c:v>100.52876251642525</c:v>
                </c:pt>
                <c:pt idx="2">
                  <c:v>100.04719546906418</c:v>
                </c:pt>
                <c:pt idx="3">
                  <c:v>101.8945097098909</c:v>
                </c:pt>
                <c:pt idx="4">
                  <c:v>99.640769848749002</c:v>
                </c:pt>
                <c:pt idx="5">
                  <c:v>101.20544169941033</c:v>
                </c:pt>
                <c:pt idx="6">
                  <c:v>98.593659945802358</c:v>
                </c:pt>
                <c:pt idx="7">
                  <c:v>102.66835813729553</c:v>
                </c:pt>
                <c:pt idx="8">
                  <c:v>99.814904728657666</c:v>
                </c:pt>
                <c:pt idx="9">
                  <c:v>103.76206652253514</c:v>
                </c:pt>
                <c:pt idx="10">
                  <c:v>97.713075899193811</c:v>
                </c:pt>
                <c:pt idx="11">
                  <c:v>97.70397714708011</c:v>
                </c:pt>
                <c:pt idx="12">
                  <c:v>97.108171226775013</c:v>
                </c:pt>
                <c:pt idx="13">
                  <c:v>96.608347673972133</c:v>
                </c:pt>
                <c:pt idx="14">
                  <c:v>95.554477268880063</c:v>
                </c:pt>
                <c:pt idx="15">
                  <c:v>93.963775929276224</c:v>
                </c:pt>
              </c:numCache>
            </c:numRef>
          </c:val>
          <c:smooth val="0"/>
          <c:extLst>
            <c:ext xmlns:c16="http://schemas.microsoft.com/office/drawing/2014/chart" uri="{C3380CC4-5D6E-409C-BE32-E72D297353CC}">
              <c16:uniqueId val="{00000002-ADBC-47F2-945B-05022B501728}"/>
            </c:ext>
          </c:extLst>
        </c:ser>
        <c:ser>
          <c:idx val="3"/>
          <c:order val="3"/>
          <c:tx>
            <c:strRef>
              <c:f>Sammanfattning!$A$134</c:f>
              <c:strCache>
                <c:ptCount val="1"/>
                <c:pt idx="0">
                  <c:v>65+ </c:v>
                </c:pt>
              </c:strCache>
            </c:strRef>
          </c:tx>
          <c:spPr>
            <a:ln w="28575" cap="rnd">
              <a:solidFill>
                <a:srgbClr val="92D050"/>
              </a:solidFill>
              <a:round/>
            </a:ln>
            <a:effectLst/>
          </c:spPr>
          <c:marker>
            <c:symbol val="none"/>
          </c:marker>
          <c:cat>
            <c:numRef>
              <c:f>Sammanfattning!$B$130:$Q$130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Sammanfattning!$B$134:$Q$134</c:f>
              <c:numCache>
                <c:formatCode>0</c:formatCode>
                <c:ptCount val="16"/>
                <c:pt idx="0">
                  <c:v>100</c:v>
                </c:pt>
                <c:pt idx="1">
                  <c:v>101.10308651699854</c:v>
                </c:pt>
                <c:pt idx="2">
                  <c:v>100.74954233190381</c:v>
                </c:pt>
                <c:pt idx="3">
                  <c:v>101.6349776829915</c:v>
                </c:pt>
                <c:pt idx="4">
                  <c:v>101.86482658005497</c:v>
                </c:pt>
                <c:pt idx="5">
                  <c:v>102.06472619198448</c:v>
                </c:pt>
                <c:pt idx="6">
                  <c:v>101.91217176792961</c:v>
                </c:pt>
                <c:pt idx="7">
                  <c:v>102.09263065594742</c:v>
                </c:pt>
                <c:pt idx="8">
                  <c:v>100.71122920919503</c:v>
                </c:pt>
                <c:pt idx="9">
                  <c:v>98.479332790611139</c:v>
                </c:pt>
                <c:pt idx="10">
                  <c:v>96.522617963138785</c:v>
                </c:pt>
                <c:pt idx="11">
                  <c:v>94.106628326634464</c:v>
                </c:pt>
                <c:pt idx="12">
                  <c:v>92.429631274055453</c:v>
                </c:pt>
                <c:pt idx="13">
                  <c:v>91.735436234815509</c:v>
                </c:pt>
                <c:pt idx="14">
                  <c:v>91.362171680020111</c:v>
                </c:pt>
                <c:pt idx="15">
                  <c:v>92.338041112876624</c:v>
                </c:pt>
              </c:numCache>
            </c:numRef>
          </c:val>
          <c:smooth val="0"/>
          <c:extLst>
            <c:ext xmlns:c16="http://schemas.microsoft.com/office/drawing/2014/chart" uri="{C3380CC4-5D6E-409C-BE32-E72D297353CC}">
              <c16:uniqueId val="{00000003-ADBC-47F2-945B-05022B501728}"/>
            </c:ext>
          </c:extLst>
        </c:ser>
        <c:ser>
          <c:idx val="4"/>
          <c:order val="4"/>
          <c:tx>
            <c:strRef>
              <c:f>Sammanfattning!$A$135</c:f>
              <c:strCache>
                <c:ptCount val="1"/>
                <c:pt idx="0">
                  <c:v>80+</c:v>
                </c:pt>
              </c:strCache>
            </c:strRef>
          </c:tx>
          <c:spPr>
            <a:ln w="28575" cap="rnd">
              <a:solidFill>
                <a:srgbClr val="C00000"/>
              </a:solidFill>
              <a:round/>
            </a:ln>
            <a:effectLst/>
          </c:spPr>
          <c:marker>
            <c:symbol val="none"/>
          </c:marker>
          <c:cat>
            <c:numRef>
              <c:f>Sammanfattning!$B$130:$Q$130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Sammanfattning!$B$135:$Q$135</c:f>
              <c:numCache>
                <c:formatCode>0</c:formatCode>
                <c:ptCount val="16"/>
                <c:pt idx="0">
                  <c:v>100</c:v>
                </c:pt>
                <c:pt idx="1">
                  <c:v>101.45427116969246</c:v>
                </c:pt>
                <c:pt idx="2">
                  <c:v>103.80644241533082</c:v>
                </c:pt>
                <c:pt idx="3">
                  <c:v>103.43436283603683</c:v>
                </c:pt>
                <c:pt idx="4">
                  <c:v>105.22897486027253</c:v>
                </c:pt>
                <c:pt idx="5">
                  <c:v>106.04257407348925</c:v>
                </c:pt>
                <c:pt idx="6">
                  <c:v>109.95233856949149</c:v>
                </c:pt>
                <c:pt idx="7">
                  <c:v>113.24967840284482</c:v>
                </c:pt>
                <c:pt idx="8">
                  <c:v>118.34250710093031</c:v>
                </c:pt>
                <c:pt idx="9">
                  <c:v>126.7249873991543</c:v>
                </c:pt>
                <c:pt idx="10">
                  <c:v>132.70474310982937</c:v>
                </c:pt>
                <c:pt idx="11">
                  <c:v>141.20720653147518</c:v>
                </c:pt>
                <c:pt idx="12">
                  <c:v>145.19250111151462</c:v>
                </c:pt>
                <c:pt idx="13">
                  <c:v>147.30447105993505</c:v>
                </c:pt>
                <c:pt idx="14">
                  <c:v>151.05545648056363</c:v>
                </c:pt>
                <c:pt idx="15">
                  <c:v>151.1804757423763</c:v>
                </c:pt>
              </c:numCache>
            </c:numRef>
          </c:val>
          <c:smooth val="0"/>
          <c:extLst>
            <c:ext xmlns:c16="http://schemas.microsoft.com/office/drawing/2014/chart" uri="{C3380CC4-5D6E-409C-BE32-E72D297353CC}">
              <c16:uniqueId val="{00000004-ADBC-47F2-945B-05022B501728}"/>
            </c:ext>
          </c:extLst>
        </c:ser>
        <c:ser>
          <c:idx val="5"/>
          <c:order val="5"/>
          <c:tx>
            <c:strRef>
              <c:f>Sammanfattning!$A$136</c:f>
              <c:strCache>
                <c:ptCount val="1"/>
                <c:pt idx="0">
                  <c:v>Totalt</c:v>
                </c:pt>
              </c:strCache>
            </c:strRef>
          </c:tx>
          <c:spPr>
            <a:ln w="28575" cap="rnd">
              <a:solidFill>
                <a:schemeClr val="tx1"/>
              </a:solidFill>
              <a:round/>
            </a:ln>
            <a:effectLst/>
          </c:spPr>
          <c:marker>
            <c:symbol val="none"/>
          </c:marker>
          <c:cat>
            <c:numRef>
              <c:f>Sammanfattning!$B$130:$Q$130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Sammanfattning!$B$136:$Q$136</c:f>
              <c:numCache>
                <c:formatCode>0</c:formatCode>
                <c:ptCount val="16"/>
                <c:pt idx="0">
                  <c:v>100</c:v>
                </c:pt>
                <c:pt idx="1">
                  <c:v>100.13579826115665</c:v>
                </c:pt>
                <c:pt idx="2">
                  <c:v>100.40484069923635</c:v>
                </c:pt>
                <c:pt idx="3">
                  <c:v>100.66010755826505</c:v>
                </c:pt>
                <c:pt idx="4">
                  <c:v>100.84398170423921</c:v>
                </c:pt>
                <c:pt idx="5">
                  <c:v>100.96356484722902</c:v>
                </c:pt>
                <c:pt idx="6">
                  <c:v>102.27663397919213</c:v>
                </c:pt>
                <c:pt idx="7">
                  <c:v>103.13682553912535</c:v>
                </c:pt>
                <c:pt idx="8">
                  <c:v>104.16641785624395</c:v>
                </c:pt>
                <c:pt idx="9">
                  <c:v>106.45026607736398</c:v>
                </c:pt>
                <c:pt idx="10">
                  <c:v>107.20247163621423</c:v>
                </c:pt>
                <c:pt idx="11">
                  <c:v>109.32436190409975</c:v>
                </c:pt>
                <c:pt idx="12">
                  <c:v>109.90468296680115</c:v>
                </c:pt>
                <c:pt idx="13">
                  <c:v>110.39439541697595</c:v>
                </c:pt>
                <c:pt idx="14">
                  <c:v>111.43949385092075</c:v>
                </c:pt>
                <c:pt idx="15">
                  <c:v>111.5133470006363</c:v>
                </c:pt>
              </c:numCache>
            </c:numRef>
          </c:val>
          <c:smooth val="0"/>
          <c:extLst>
            <c:ext xmlns:c16="http://schemas.microsoft.com/office/drawing/2014/chart" uri="{C3380CC4-5D6E-409C-BE32-E72D297353CC}">
              <c16:uniqueId val="{00000005-ADBC-47F2-945B-05022B501728}"/>
            </c:ext>
          </c:extLst>
        </c:ser>
        <c:dLbls>
          <c:showLegendKey val="0"/>
          <c:showVal val="0"/>
          <c:showCatName val="0"/>
          <c:showSerName val="0"/>
          <c:showPercent val="0"/>
          <c:showBubbleSize val="0"/>
        </c:dLbls>
        <c:smooth val="0"/>
        <c:axId val="241192096"/>
        <c:axId val="241190848"/>
      </c:lineChart>
      <c:catAx>
        <c:axId val="241192096"/>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41190848"/>
        <c:crosses val="autoZero"/>
        <c:auto val="1"/>
        <c:lblAlgn val="ctr"/>
        <c:lblOffset val="100"/>
        <c:noMultiLvlLbl val="0"/>
      </c:catAx>
      <c:valAx>
        <c:axId val="241190848"/>
        <c:scaling>
          <c:orientation val="minMax"/>
          <c:max val="18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41192096"/>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totalt Skola och ÄO </a:t>
            </a:r>
          </a:p>
          <a:p>
            <a:pPr>
              <a:defRPr/>
            </a:pPr>
            <a:r>
              <a:rPr lang="sv-SE" dirty="0" smtClean="0"/>
              <a:t>(Plus1alternativet)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Sammanfattning!$T$131</c:f>
              <c:strCache>
                <c:ptCount val="1"/>
                <c:pt idx="0">
                  <c:v>Förskola</c:v>
                </c:pt>
              </c:strCache>
            </c:strRef>
          </c:tx>
          <c:spPr>
            <a:ln w="28575" cap="rnd">
              <a:solidFill>
                <a:srgbClr val="00B0F0"/>
              </a:solidFill>
              <a:round/>
            </a:ln>
            <a:effectLst/>
          </c:spPr>
          <c:marker>
            <c:symbol val="none"/>
          </c:marker>
          <c:cat>
            <c:numRef>
              <c:f>Sammanfattning!$U$130:$AJ$130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Sammanfattning!$U$131:$AJ$131</c:f>
              <c:numCache>
                <c:formatCode>0</c:formatCode>
                <c:ptCount val="16"/>
                <c:pt idx="0">
                  <c:v>100</c:v>
                </c:pt>
                <c:pt idx="1">
                  <c:v>98.684595345104498</c:v>
                </c:pt>
                <c:pt idx="2">
                  <c:v>98.086794773229045</c:v>
                </c:pt>
                <c:pt idx="3">
                  <c:v>98.809827791551257</c:v>
                </c:pt>
                <c:pt idx="4">
                  <c:v>99.872964857062641</c:v>
                </c:pt>
                <c:pt idx="5">
                  <c:v>100.61465301335043</c:v>
                </c:pt>
                <c:pt idx="6">
                  <c:v>103.53557068414422</c:v>
                </c:pt>
                <c:pt idx="7">
                  <c:v>105.40108434834312</c:v>
                </c:pt>
                <c:pt idx="8">
                  <c:v>107.45582409168098</c:v>
                </c:pt>
                <c:pt idx="9">
                  <c:v>109.44230490707548</c:v>
                </c:pt>
                <c:pt idx="10">
                  <c:v>111.11080729728575</c:v>
                </c:pt>
                <c:pt idx="11">
                  <c:v>113.17497956670765</c:v>
                </c:pt>
                <c:pt idx="12">
                  <c:v>114.5804087953148</c:v>
                </c:pt>
                <c:pt idx="13">
                  <c:v>115.99212129729924</c:v>
                </c:pt>
                <c:pt idx="14">
                  <c:v>117.1879509469079</c:v>
                </c:pt>
                <c:pt idx="15">
                  <c:v>118.18814917038155</c:v>
                </c:pt>
              </c:numCache>
            </c:numRef>
          </c:val>
          <c:smooth val="0"/>
          <c:extLst>
            <c:ext xmlns:c16="http://schemas.microsoft.com/office/drawing/2014/chart" uri="{C3380CC4-5D6E-409C-BE32-E72D297353CC}">
              <c16:uniqueId val="{00000000-87AF-4445-9DFB-2D0E3BA3AEFE}"/>
            </c:ext>
          </c:extLst>
        </c:ser>
        <c:ser>
          <c:idx val="1"/>
          <c:order val="1"/>
          <c:tx>
            <c:strRef>
              <c:f>Sammanfattning!$T$132</c:f>
              <c:strCache>
                <c:ptCount val="1"/>
                <c:pt idx="0">
                  <c:v>Grundskola</c:v>
                </c:pt>
              </c:strCache>
            </c:strRef>
          </c:tx>
          <c:spPr>
            <a:ln w="28575" cap="rnd">
              <a:solidFill>
                <a:schemeClr val="accent1"/>
              </a:solidFill>
              <a:round/>
            </a:ln>
            <a:effectLst/>
          </c:spPr>
          <c:marker>
            <c:symbol val="none"/>
          </c:marker>
          <c:cat>
            <c:numRef>
              <c:f>Sammanfattning!$U$130:$AJ$130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Sammanfattning!$U$132:$AJ$132</c:f>
              <c:numCache>
                <c:formatCode>0</c:formatCode>
                <c:ptCount val="16"/>
                <c:pt idx="0">
                  <c:v>100</c:v>
                </c:pt>
                <c:pt idx="1">
                  <c:v>99.636648097969925</c:v>
                </c:pt>
                <c:pt idx="2">
                  <c:v>100.1808203339065</c:v>
                </c:pt>
                <c:pt idx="3">
                  <c:v>101.24931982466089</c:v>
                </c:pt>
                <c:pt idx="4">
                  <c:v>101.27872977671784</c:v>
                </c:pt>
                <c:pt idx="5">
                  <c:v>100.89788659295237</c:v>
                </c:pt>
                <c:pt idx="6">
                  <c:v>102.67273973101865</c:v>
                </c:pt>
                <c:pt idx="7">
                  <c:v>100.35035737847163</c:v>
                </c:pt>
                <c:pt idx="8">
                  <c:v>101.13172977118536</c:v>
                </c:pt>
                <c:pt idx="9">
                  <c:v>100.97244020445559</c:v>
                </c:pt>
                <c:pt idx="10">
                  <c:v>101.53467831693601</c:v>
                </c:pt>
                <c:pt idx="11">
                  <c:v>102.49670628026793</c:v>
                </c:pt>
                <c:pt idx="12">
                  <c:v>102.44787798824606</c:v>
                </c:pt>
                <c:pt idx="13">
                  <c:v>103.61449945767966</c:v>
                </c:pt>
                <c:pt idx="14">
                  <c:v>105.11968179309181</c:v>
                </c:pt>
                <c:pt idx="15">
                  <c:v>106.05985375896776</c:v>
                </c:pt>
              </c:numCache>
            </c:numRef>
          </c:val>
          <c:smooth val="0"/>
          <c:extLst>
            <c:ext xmlns:c16="http://schemas.microsoft.com/office/drawing/2014/chart" uri="{C3380CC4-5D6E-409C-BE32-E72D297353CC}">
              <c16:uniqueId val="{00000001-87AF-4445-9DFB-2D0E3BA3AEFE}"/>
            </c:ext>
          </c:extLst>
        </c:ser>
        <c:ser>
          <c:idx val="2"/>
          <c:order val="2"/>
          <c:tx>
            <c:strRef>
              <c:f>Sammanfattning!$T$133</c:f>
              <c:strCache>
                <c:ptCount val="1"/>
                <c:pt idx="0">
                  <c:v>Gymnasium</c:v>
                </c:pt>
              </c:strCache>
            </c:strRef>
          </c:tx>
          <c:spPr>
            <a:ln w="28575" cap="rnd">
              <a:solidFill>
                <a:srgbClr val="0070C0"/>
              </a:solidFill>
              <a:round/>
            </a:ln>
            <a:effectLst/>
          </c:spPr>
          <c:marker>
            <c:symbol val="none"/>
          </c:marker>
          <c:cat>
            <c:numRef>
              <c:f>Sammanfattning!$U$130:$AJ$130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Sammanfattning!$U$133:$AJ$133</c:f>
              <c:numCache>
                <c:formatCode>0</c:formatCode>
                <c:ptCount val="16"/>
                <c:pt idx="0">
                  <c:v>100</c:v>
                </c:pt>
                <c:pt idx="1">
                  <c:v>101.53405014158949</c:v>
                </c:pt>
                <c:pt idx="2">
                  <c:v>102.05814409799238</c:v>
                </c:pt>
                <c:pt idx="3">
                  <c:v>104.98201524861031</c:v>
                </c:pt>
                <c:pt idx="4">
                  <c:v>103.68658466409531</c:v>
                </c:pt>
                <c:pt idx="5">
                  <c:v>106.36793635088988</c:v>
                </c:pt>
                <c:pt idx="6">
                  <c:v>104.6591567539719</c:v>
                </c:pt>
                <c:pt idx="7">
                  <c:v>110.07437630177796</c:v>
                </c:pt>
                <c:pt idx="8">
                  <c:v>108.08523890705494</c:v>
                </c:pt>
                <c:pt idx="9">
                  <c:v>113.48304401899165</c:v>
                </c:pt>
                <c:pt idx="10">
                  <c:v>107.93602558023383</c:v>
                </c:pt>
                <c:pt idx="11">
                  <c:v>109.00523464630875</c:v>
                </c:pt>
                <c:pt idx="12">
                  <c:v>109.42391796867125</c:v>
                </c:pt>
                <c:pt idx="13">
                  <c:v>109.94931132151072</c:v>
                </c:pt>
                <c:pt idx="14">
                  <c:v>109.8374075799782</c:v>
                </c:pt>
                <c:pt idx="15">
                  <c:v>109.08902678323246</c:v>
                </c:pt>
              </c:numCache>
            </c:numRef>
          </c:val>
          <c:smooth val="0"/>
          <c:extLst>
            <c:ext xmlns:c16="http://schemas.microsoft.com/office/drawing/2014/chart" uri="{C3380CC4-5D6E-409C-BE32-E72D297353CC}">
              <c16:uniqueId val="{00000002-87AF-4445-9DFB-2D0E3BA3AEFE}"/>
            </c:ext>
          </c:extLst>
        </c:ser>
        <c:ser>
          <c:idx val="3"/>
          <c:order val="3"/>
          <c:tx>
            <c:strRef>
              <c:f>Sammanfattning!$T$134</c:f>
              <c:strCache>
                <c:ptCount val="1"/>
                <c:pt idx="0">
                  <c:v>65+ </c:v>
                </c:pt>
              </c:strCache>
            </c:strRef>
          </c:tx>
          <c:spPr>
            <a:ln w="28575" cap="rnd">
              <a:solidFill>
                <a:srgbClr val="92D050"/>
              </a:solidFill>
              <a:round/>
            </a:ln>
            <a:effectLst/>
          </c:spPr>
          <c:marker>
            <c:symbol val="none"/>
          </c:marker>
          <c:cat>
            <c:numRef>
              <c:f>Sammanfattning!$U$130:$AJ$130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Sammanfattning!$U$134:$AJ$134</c:f>
              <c:numCache>
                <c:formatCode>0</c:formatCode>
                <c:ptCount val="16"/>
                <c:pt idx="0">
                  <c:v>100</c:v>
                </c:pt>
                <c:pt idx="1">
                  <c:v>102.11411738216854</c:v>
                </c:pt>
                <c:pt idx="2">
                  <c:v>102.77460813277507</c:v>
                </c:pt>
                <c:pt idx="3">
                  <c:v>104.71461914176383</c:v>
                </c:pt>
                <c:pt idx="4">
                  <c:v>106.00094701715977</c:v>
                </c:pt>
                <c:pt idx="5">
                  <c:v>107.27105298848039</c:v>
                </c:pt>
                <c:pt idx="6">
                  <c:v>108.18182392316761</c:v>
                </c:pt>
                <c:pt idx="7">
                  <c:v>109.4571185158451</c:v>
                </c:pt>
                <c:pt idx="8">
                  <c:v>109.0558298812234</c:v>
                </c:pt>
                <c:pt idx="9">
                  <c:v>107.70539593687346</c:v>
                </c:pt>
                <c:pt idx="10">
                  <c:v>106.62101940469609</c:v>
                </c:pt>
                <c:pt idx="11">
                  <c:v>104.99178643542371</c:v>
                </c:pt>
                <c:pt idx="12">
                  <c:v>104.15202204547438</c:v>
                </c:pt>
                <c:pt idx="13">
                  <c:v>104.40348355646002</c:v>
                </c:pt>
                <c:pt idx="14">
                  <c:v>105.01846041157168</c:v>
                </c:pt>
                <c:pt idx="15">
                  <c:v>107.20159913172833</c:v>
                </c:pt>
              </c:numCache>
            </c:numRef>
          </c:val>
          <c:smooth val="0"/>
          <c:extLst>
            <c:ext xmlns:c16="http://schemas.microsoft.com/office/drawing/2014/chart" uri="{C3380CC4-5D6E-409C-BE32-E72D297353CC}">
              <c16:uniqueId val="{00000003-87AF-4445-9DFB-2D0E3BA3AEFE}"/>
            </c:ext>
          </c:extLst>
        </c:ser>
        <c:ser>
          <c:idx val="4"/>
          <c:order val="4"/>
          <c:tx>
            <c:strRef>
              <c:f>Sammanfattning!$T$135</c:f>
              <c:strCache>
                <c:ptCount val="1"/>
                <c:pt idx="0">
                  <c:v>80+</c:v>
                </c:pt>
              </c:strCache>
            </c:strRef>
          </c:tx>
          <c:spPr>
            <a:ln w="28575" cap="rnd">
              <a:solidFill>
                <a:srgbClr val="C00000"/>
              </a:solidFill>
              <a:round/>
            </a:ln>
            <a:effectLst/>
          </c:spPr>
          <c:marker>
            <c:symbol val="none"/>
          </c:marker>
          <c:cat>
            <c:numRef>
              <c:f>Sammanfattning!$U$130:$AJ$130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Sammanfattning!$U$135:$AJ$135</c:f>
              <c:numCache>
                <c:formatCode>0</c:formatCode>
                <c:ptCount val="16"/>
                <c:pt idx="0">
                  <c:v>100</c:v>
                </c:pt>
                <c:pt idx="1">
                  <c:v>102.46881388138938</c:v>
                </c:pt>
                <c:pt idx="2">
                  <c:v>105.892951907879</c:v>
                </c:pt>
                <c:pt idx="3">
                  <c:v>106.56852746433159</c:v>
                </c:pt>
                <c:pt idx="4">
                  <c:v>109.5016932077888</c:v>
                </c:pt>
                <c:pt idx="5">
                  <c:v>111.4518110897109</c:v>
                </c:pt>
                <c:pt idx="6">
                  <c:v>116.71662299721875</c:v>
                </c:pt>
                <c:pt idx="7">
                  <c:v>121.41898383043969</c:v>
                </c:pt>
                <c:pt idx="8">
                  <c:v>128.1479773750811</c:v>
                </c:pt>
                <c:pt idx="9">
                  <c:v>138.59725239956629</c:v>
                </c:pt>
                <c:pt idx="10">
                  <c:v>146.58859538612765</c:v>
                </c:pt>
                <c:pt idx="11">
                  <c:v>157.54041064819882</c:v>
                </c:pt>
                <c:pt idx="12">
                  <c:v>163.60654443991859</c:v>
                </c:pt>
                <c:pt idx="13">
                  <c:v>167.64622869109206</c:v>
                </c:pt>
                <c:pt idx="14">
                  <c:v>173.63435199324584</c:v>
                </c:pt>
                <c:pt idx="15">
                  <c:v>175.51583899496612</c:v>
                </c:pt>
              </c:numCache>
            </c:numRef>
          </c:val>
          <c:smooth val="0"/>
          <c:extLst>
            <c:ext xmlns:c16="http://schemas.microsoft.com/office/drawing/2014/chart" uri="{C3380CC4-5D6E-409C-BE32-E72D297353CC}">
              <c16:uniqueId val="{00000004-87AF-4445-9DFB-2D0E3BA3AEFE}"/>
            </c:ext>
          </c:extLst>
        </c:ser>
        <c:ser>
          <c:idx val="5"/>
          <c:order val="5"/>
          <c:tx>
            <c:strRef>
              <c:f>Sammanfattning!$T$136</c:f>
              <c:strCache>
                <c:ptCount val="1"/>
                <c:pt idx="0">
                  <c:v>Totalt</c:v>
                </c:pt>
              </c:strCache>
            </c:strRef>
          </c:tx>
          <c:spPr>
            <a:ln w="28575" cap="rnd">
              <a:solidFill>
                <a:schemeClr val="tx1"/>
              </a:solidFill>
              <a:round/>
            </a:ln>
            <a:effectLst/>
          </c:spPr>
          <c:marker>
            <c:symbol val="none"/>
          </c:marker>
          <c:cat>
            <c:numRef>
              <c:f>Sammanfattning!$U$130:$AJ$130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Sammanfattning!$U$136:$AJ$136</c:f>
              <c:numCache>
                <c:formatCode>0</c:formatCode>
                <c:ptCount val="16"/>
                <c:pt idx="0">
                  <c:v>100</c:v>
                </c:pt>
                <c:pt idx="1">
                  <c:v>101.63670734452953</c:v>
                </c:pt>
                <c:pt idx="2">
                  <c:v>102.970064145084</c:v>
                </c:pt>
                <c:pt idx="3">
                  <c:v>104.41889555235429</c:v>
                </c:pt>
                <c:pt idx="4">
                  <c:v>106.66101832960301</c:v>
                </c:pt>
                <c:pt idx="5">
                  <c:v>108.39514381997702</c:v>
                </c:pt>
                <c:pt idx="6">
                  <c:v>111.0419191810246</c:v>
                </c:pt>
                <c:pt idx="7">
                  <c:v>113.65170623775474</c:v>
                </c:pt>
                <c:pt idx="8">
                  <c:v>116.58533192969806</c:v>
                </c:pt>
                <c:pt idx="9">
                  <c:v>119.71319067976793</c:v>
                </c:pt>
                <c:pt idx="10">
                  <c:v>121.82461501353131</c:v>
                </c:pt>
                <c:pt idx="11">
                  <c:v>125.23098598720543</c:v>
                </c:pt>
                <c:pt idx="12">
                  <c:v>128.05099081934443</c:v>
                </c:pt>
                <c:pt idx="13">
                  <c:v>130.14227277807521</c:v>
                </c:pt>
                <c:pt idx="14">
                  <c:v>132.66048106627656</c:v>
                </c:pt>
                <c:pt idx="15">
                  <c:v>134.27742333433693</c:v>
                </c:pt>
              </c:numCache>
            </c:numRef>
          </c:val>
          <c:smooth val="0"/>
          <c:extLst>
            <c:ext xmlns:c16="http://schemas.microsoft.com/office/drawing/2014/chart" uri="{C3380CC4-5D6E-409C-BE32-E72D297353CC}">
              <c16:uniqueId val="{00000005-87AF-4445-9DFB-2D0E3BA3AEFE}"/>
            </c:ext>
          </c:extLst>
        </c:ser>
        <c:dLbls>
          <c:showLegendKey val="0"/>
          <c:showVal val="0"/>
          <c:showCatName val="0"/>
          <c:showSerName val="0"/>
          <c:showPercent val="0"/>
          <c:showBubbleSize val="0"/>
        </c:dLbls>
        <c:smooth val="0"/>
        <c:axId val="314510048"/>
        <c:axId val="314510880"/>
      </c:lineChart>
      <c:catAx>
        <c:axId val="31451004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14510880"/>
        <c:crosses val="autoZero"/>
        <c:auto val="1"/>
        <c:lblAlgn val="ctr"/>
        <c:lblOffset val="100"/>
        <c:noMultiLvlLbl val="0"/>
      </c:catAx>
      <c:valAx>
        <c:axId val="314510880"/>
        <c:scaling>
          <c:orientation val="minMax"/>
          <c:max val="18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14510048"/>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totalt Skola och ÄO </a:t>
            </a:r>
          </a:p>
          <a:p>
            <a:pPr>
              <a:defRPr/>
            </a:pPr>
            <a:r>
              <a:rPr lang="sv-SE" dirty="0" smtClean="0"/>
              <a:t>(Demografialternativet</a:t>
            </a:r>
            <a:r>
              <a:rPr lang="sv-SE" baseline="0" dirty="0" smtClean="0"/>
              <a: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Sammanfattning!$A$131</c:f>
              <c:strCache>
                <c:ptCount val="1"/>
                <c:pt idx="0">
                  <c:v>Förskola</c:v>
                </c:pt>
              </c:strCache>
            </c:strRef>
          </c:tx>
          <c:spPr>
            <a:ln w="28575" cap="rnd">
              <a:solidFill>
                <a:srgbClr val="00B0F0"/>
              </a:solidFill>
              <a:round/>
            </a:ln>
            <a:effectLst/>
          </c:spPr>
          <c:marker>
            <c:symbol val="none"/>
          </c:marker>
          <c:cat>
            <c:numRef>
              <c:f>Sammanfattning!$B$130:$Q$130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Sammanfattning!$B$131:$Q$131</c:f>
              <c:numCache>
                <c:formatCode>0</c:formatCode>
                <c:ptCount val="16"/>
                <c:pt idx="0">
                  <c:v>100</c:v>
                </c:pt>
                <c:pt idx="1">
                  <c:v>97.707520143667821</c:v>
                </c:pt>
                <c:pt idx="2">
                  <c:v>96.15409741518387</c:v>
                </c:pt>
                <c:pt idx="3">
                  <c:v>95.903845372906815</c:v>
                </c:pt>
                <c:pt idx="4">
                  <c:v>95.975956172860251</c:v>
                </c:pt>
                <c:pt idx="5">
                  <c:v>95.731390012661919</c:v>
                </c:pt>
                <c:pt idx="6">
                  <c:v>97.535191042323206</c:v>
                </c:pt>
                <c:pt idx="7">
                  <c:v>98.309494357409292</c:v>
                </c:pt>
                <c:pt idx="8">
                  <c:v>99.233650706678034</c:v>
                </c:pt>
                <c:pt idx="9">
                  <c:v>100.06745783314638</c:v>
                </c:pt>
                <c:pt idx="10">
                  <c:v>100.58716437163871</c:v>
                </c:pt>
                <c:pt idx="11">
                  <c:v>101.44141841523304</c:v>
                </c:pt>
                <c:pt idx="12">
                  <c:v>101.68429501596671</c:v>
                </c:pt>
                <c:pt idx="13">
                  <c:v>101.91793879420786</c:v>
                </c:pt>
                <c:pt idx="14">
                  <c:v>101.94917780437629</c:v>
                </c:pt>
                <c:pt idx="15">
                  <c:v>101.80130021884624</c:v>
                </c:pt>
              </c:numCache>
            </c:numRef>
          </c:val>
          <c:smooth val="0"/>
          <c:extLst>
            <c:ext xmlns:c16="http://schemas.microsoft.com/office/drawing/2014/chart" uri="{C3380CC4-5D6E-409C-BE32-E72D297353CC}">
              <c16:uniqueId val="{00000000-ADBC-47F2-945B-05022B501728}"/>
            </c:ext>
          </c:extLst>
        </c:ser>
        <c:ser>
          <c:idx val="1"/>
          <c:order val="1"/>
          <c:tx>
            <c:strRef>
              <c:f>Sammanfattning!$A$132</c:f>
              <c:strCache>
                <c:ptCount val="1"/>
                <c:pt idx="0">
                  <c:v>Grundskola</c:v>
                </c:pt>
              </c:strCache>
            </c:strRef>
          </c:tx>
          <c:spPr>
            <a:ln w="28575" cap="rnd">
              <a:solidFill>
                <a:schemeClr val="accent1"/>
              </a:solidFill>
              <a:round/>
            </a:ln>
            <a:effectLst/>
          </c:spPr>
          <c:marker>
            <c:symbol val="none"/>
          </c:marker>
          <c:cat>
            <c:numRef>
              <c:f>Sammanfattning!$B$130:$Q$130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Sammanfattning!$B$132:$Q$132</c:f>
              <c:numCache>
                <c:formatCode>0</c:formatCode>
                <c:ptCount val="16"/>
                <c:pt idx="0">
                  <c:v>100</c:v>
                </c:pt>
                <c:pt idx="1">
                  <c:v>98.650146631653371</c:v>
                </c:pt>
                <c:pt idx="2">
                  <c:v>98.206862399673071</c:v>
                </c:pt>
                <c:pt idx="3">
                  <c:v>98.271592306190982</c:v>
                </c:pt>
                <c:pt idx="4">
                  <c:v>97.326868629612349</c:v>
                </c:pt>
                <c:pt idx="5">
                  <c:v>96.000877045231178</c:v>
                </c:pt>
                <c:pt idx="6">
                  <c:v>96.722365254101376</c:v>
                </c:pt>
                <c:pt idx="7">
                  <c:v>93.598590123213867</c:v>
                </c:pt>
                <c:pt idx="8">
                  <c:v>93.393455704304628</c:v>
                </c:pt>
                <c:pt idx="9">
                  <c:v>92.323123229617025</c:v>
                </c:pt>
                <c:pt idx="10">
                  <c:v>91.918019729270654</c:v>
                </c:pt>
                <c:pt idx="11">
                  <c:v>91.87022880646029</c:v>
                </c:pt>
                <c:pt idx="12">
                  <c:v>90.917289950727934</c:v>
                </c:pt>
                <c:pt idx="13">
                  <c:v>91.04218541579651</c:v>
                </c:pt>
                <c:pt idx="14">
                  <c:v>91.45023053367197</c:v>
                </c:pt>
                <c:pt idx="15">
                  <c:v>91.354599335661518</c:v>
                </c:pt>
              </c:numCache>
            </c:numRef>
          </c:val>
          <c:smooth val="0"/>
          <c:extLst>
            <c:ext xmlns:c16="http://schemas.microsoft.com/office/drawing/2014/chart" uri="{C3380CC4-5D6E-409C-BE32-E72D297353CC}">
              <c16:uniqueId val="{00000001-ADBC-47F2-945B-05022B501728}"/>
            </c:ext>
          </c:extLst>
        </c:ser>
        <c:ser>
          <c:idx val="2"/>
          <c:order val="2"/>
          <c:tx>
            <c:strRef>
              <c:f>Sammanfattning!$A$133</c:f>
              <c:strCache>
                <c:ptCount val="1"/>
                <c:pt idx="0">
                  <c:v>Gymnasium</c:v>
                </c:pt>
              </c:strCache>
            </c:strRef>
          </c:tx>
          <c:spPr>
            <a:ln w="28575" cap="rnd">
              <a:solidFill>
                <a:srgbClr val="0070C0"/>
              </a:solidFill>
              <a:round/>
            </a:ln>
            <a:effectLst/>
          </c:spPr>
          <c:marker>
            <c:symbol val="none"/>
          </c:marker>
          <c:cat>
            <c:numRef>
              <c:f>Sammanfattning!$B$130:$Q$130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Sammanfattning!$B$133:$Q$133</c:f>
              <c:numCache>
                <c:formatCode>0</c:formatCode>
                <c:ptCount val="16"/>
                <c:pt idx="0">
                  <c:v>100</c:v>
                </c:pt>
                <c:pt idx="1">
                  <c:v>100.52876251642525</c:v>
                </c:pt>
                <c:pt idx="2">
                  <c:v>100.04719546906418</c:v>
                </c:pt>
                <c:pt idx="3">
                  <c:v>101.8945097098909</c:v>
                </c:pt>
                <c:pt idx="4">
                  <c:v>99.640769848749002</c:v>
                </c:pt>
                <c:pt idx="5">
                  <c:v>101.20544169941033</c:v>
                </c:pt>
                <c:pt idx="6">
                  <c:v>98.593659945802358</c:v>
                </c:pt>
                <c:pt idx="7">
                  <c:v>102.66835813729553</c:v>
                </c:pt>
                <c:pt idx="8">
                  <c:v>99.814904728657666</c:v>
                </c:pt>
                <c:pt idx="9">
                  <c:v>103.76206652253514</c:v>
                </c:pt>
                <c:pt idx="10">
                  <c:v>97.713075899193811</c:v>
                </c:pt>
                <c:pt idx="11">
                  <c:v>97.70397714708011</c:v>
                </c:pt>
                <c:pt idx="12">
                  <c:v>97.108171226775013</c:v>
                </c:pt>
                <c:pt idx="13">
                  <c:v>96.608347673972133</c:v>
                </c:pt>
                <c:pt idx="14">
                  <c:v>95.554477268880063</c:v>
                </c:pt>
                <c:pt idx="15">
                  <c:v>93.963775929276224</c:v>
                </c:pt>
              </c:numCache>
            </c:numRef>
          </c:val>
          <c:smooth val="0"/>
          <c:extLst>
            <c:ext xmlns:c16="http://schemas.microsoft.com/office/drawing/2014/chart" uri="{C3380CC4-5D6E-409C-BE32-E72D297353CC}">
              <c16:uniqueId val="{00000002-ADBC-47F2-945B-05022B501728}"/>
            </c:ext>
          </c:extLst>
        </c:ser>
        <c:ser>
          <c:idx val="3"/>
          <c:order val="3"/>
          <c:tx>
            <c:strRef>
              <c:f>Sammanfattning!$A$134</c:f>
              <c:strCache>
                <c:ptCount val="1"/>
                <c:pt idx="0">
                  <c:v>65+ </c:v>
                </c:pt>
              </c:strCache>
            </c:strRef>
          </c:tx>
          <c:spPr>
            <a:ln w="28575" cap="rnd">
              <a:solidFill>
                <a:srgbClr val="92D050"/>
              </a:solidFill>
              <a:round/>
            </a:ln>
            <a:effectLst/>
          </c:spPr>
          <c:marker>
            <c:symbol val="none"/>
          </c:marker>
          <c:cat>
            <c:numRef>
              <c:f>Sammanfattning!$B$130:$Q$130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Sammanfattning!$B$134:$Q$134</c:f>
              <c:numCache>
                <c:formatCode>0</c:formatCode>
                <c:ptCount val="16"/>
                <c:pt idx="0">
                  <c:v>100</c:v>
                </c:pt>
                <c:pt idx="1">
                  <c:v>101.10308651699854</c:v>
                </c:pt>
                <c:pt idx="2">
                  <c:v>100.74954233190381</c:v>
                </c:pt>
                <c:pt idx="3">
                  <c:v>101.6349776829915</c:v>
                </c:pt>
                <c:pt idx="4">
                  <c:v>101.86482658005497</c:v>
                </c:pt>
                <c:pt idx="5">
                  <c:v>102.06472619198448</c:v>
                </c:pt>
                <c:pt idx="6">
                  <c:v>101.91217176792961</c:v>
                </c:pt>
                <c:pt idx="7">
                  <c:v>102.09263065594742</c:v>
                </c:pt>
                <c:pt idx="8">
                  <c:v>100.71122920919503</c:v>
                </c:pt>
                <c:pt idx="9">
                  <c:v>98.479332790611139</c:v>
                </c:pt>
                <c:pt idx="10">
                  <c:v>96.522617963138785</c:v>
                </c:pt>
                <c:pt idx="11">
                  <c:v>94.106628326634464</c:v>
                </c:pt>
                <c:pt idx="12">
                  <c:v>92.429631274055453</c:v>
                </c:pt>
                <c:pt idx="13">
                  <c:v>91.735436234815509</c:v>
                </c:pt>
                <c:pt idx="14">
                  <c:v>91.362171680020111</c:v>
                </c:pt>
                <c:pt idx="15">
                  <c:v>92.338041112876624</c:v>
                </c:pt>
              </c:numCache>
            </c:numRef>
          </c:val>
          <c:smooth val="0"/>
          <c:extLst>
            <c:ext xmlns:c16="http://schemas.microsoft.com/office/drawing/2014/chart" uri="{C3380CC4-5D6E-409C-BE32-E72D297353CC}">
              <c16:uniqueId val="{00000003-ADBC-47F2-945B-05022B501728}"/>
            </c:ext>
          </c:extLst>
        </c:ser>
        <c:ser>
          <c:idx val="4"/>
          <c:order val="4"/>
          <c:tx>
            <c:strRef>
              <c:f>Sammanfattning!$A$135</c:f>
              <c:strCache>
                <c:ptCount val="1"/>
                <c:pt idx="0">
                  <c:v>80+</c:v>
                </c:pt>
              </c:strCache>
            </c:strRef>
          </c:tx>
          <c:spPr>
            <a:ln w="28575" cap="rnd">
              <a:solidFill>
                <a:srgbClr val="C00000"/>
              </a:solidFill>
              <a:round/>
            </a:ln>
            <a:effectLst/>
          </c:spPr>
          <c:marker>
            <c:symbol val="none"/>
          </c:marker>
          <c:cat>
            <c:numRef>
              <c:f>Sammanfattning!$B$130:$Q$130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Sammanfattning!$B$135:$Q$135</c:f>
              <c:numCache>
                <c:formatCode>0</c:formatCode>
                <c:ptCount val="16"/>
                <c:pt idx="0">
                  <c:v>100</c:v>
                </c:pt>
                <c:pt idx="1">
                  <c:v>101.45427116969246</c:v>
                </c:pt>
                <c:pt idx="2">
                  <c:v>103.80644241533082</c:v>
                </c:pt>
                <c:pt idx="3">
                  <c:v>103.43436283603683</c:v>
                </c:pt>
                <c:pt idx="4">
                  <c:v>105.22897486027253</c:v>
                </c:pt>
                <c:pt idx="5">
                  <c:v>106.04257407348925</c:v>
                </c:pt>
                <c:pt idx="6">
                  <c:v>109.95233856949149</c:v>
                </c:pt>
                <c:pt idx="7">
                  <c:v>113.24967840284482</c:v>
                </c:pt>
                <c:pt idx="8">
                  <c:v>118.34250710093031</c:v>
                </c:pt>
                <c:pt idx="9">
                  <c:v>126.7249873991543</c:v>
                </c:pt>
                <c:pt idx="10">
                  <c:v>132.70474310982937</c:v>
                </c:pt>
                <c:pt idx="11">
                  <c:v>141.20720653147518</c:v>
                </c:pt>
                <c:pt idx="12">
                  <c:v>145.19250111151462</c:v>
                </c:pt>
                <c:pt idx="13">
                  <c:v>147.30447105993505</c:v>
                </c:pt>
                <c:pt idx="14">
                  <c:v>151.05545648056363</c:v>
                </c:pt>
                <c:pt idx="15">
                  <c:v>151.1804757423763</c:v>
                </c:pt>
              </c:numCache>
            </c:numRef>
          </c:val>
          <c:smooth val="0"/>
          <c:extLst>
            <c:ext xmlns:c16="http://schemas.microsoft.com/office/drawing/2014/chart" uri="{C3380CC4-5D6E-409C-BE32-E72D297353CC}">
              <c16:uniqueId val="{00000004-ADBC-47F2-945B-05022B501728}"/>
            </c:ext>
          </c:extLst>
        </c:ser>
        <c:ser>
          <c:idx val="5"/>
          <c:order val="5"/>
          <c:tx>
            <c:strRef>
              <c:f>Sammanfattning!$A$136</c:f>
              <c:strCache>
                <c:ptCount val="1"/>
                <c:pt idx="0">
                  <c:v>Totalt</c:v>
                </c:pt>
              </c:strCache>
            </c:strRef>
          </c:tx>
          <c:spPr>
            <a:ln w="28575" cap="rnd">
              <a:solidFill>
                <a:schemeClr val="tx1"/>
              </a:solidFill>
              <a:round/>
            </a:ln>
            <a:effectLst/>
          </c:spPr>
          <c:marker>
            <c:symbol val="none"/>
          </c:marker>
          <c:cat>
            <c:numRef>
              <c:f>Sammanfattning!$B$130:$Q$130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Sammanfattning!$B$136:$Q$136</c:f>
              <c:numCache>
                <c:formatCode>0</c:formatCode>
                <c:ptCount val="16"/>
                <c:pt idx="0">
                  <c:v>100</c:v>
                </c:pt>
                <c:pt idx="1">
                  <c:v>100.13579826115665</c:v>
                </c:pt>
                <c:pt idx="2">
                  <c:v>100.40484069923635</c:v>
                </c:pt>
                <c:pt idx="3">
                  <c:v>100.66010755826505</c:v>
                </c:pt>
                <c:pt idx="4">
                  <c:v>100.84398170423921</c:v>
                </c:pt>
                <c:pt idx="5">
                  <c:v>100.96356484722902</c:v>
                </c:pt>
                <c:pt idx="6">
                  <c:v>102.27663397919213</c:v>
                </c:pt>
                <c:pt idx="7">
                  <c:v>103.13682553912535</c:v>
                </c:pt>
                <c:pt idx="8">
                  <c:v>104.16641785624395</c:v>
                </c:pt>
                <c:pt idx="9">
                  <c:v>106.45026607736398</c:v>
                </c:pt>
                <c:pt idx="10">
                  <c:v>107.20247163621423</c:v>
                </c:pt>
                <c:pt idx="11">
                  <c:v>109.32436190409975</c:v>
                </c:pt>
                <c:pt idx="12">
                  <c:v>109.90468296680115</c:v>
                </c:pt>
                <c:pt idx="13">
                  <c:v>110.39439541697595</c:v>
                </c:pt>
                <c:pt idx="14">
                  <c:v>111.43949385092075</c:v>
                </c:pt>
                <c:pt idx="15">
                  <c:v>111.5133470006363</c:v>
                </c:pt>
              </c:numCache>
            </c:numRef>
          </c:val>
          <c:smooth val="0"/>
          <c:extLst>
            <c:ext xmlns:c16="http://schemas.microsoft.com/office/drawing/2014/chart" uri="{C3380CC4-5D6E-409C-BE32-E72D297353CC}">
              <c16:uniqueId val="{00000005-ADBC-47F2-945B-05022B501728}"/>
            </c:ext>
          </c:extLst>
        </c:ser>
        <c:dLbls>
          <c:showLegendKey val="0"/>
          <c:showVal val="0"/>
          <c:showCatName val="0"/>
          <c:showSerName val="0"/>
          <c:showPercent val="0"/>
          <c:showBubbleSize val="0"/>
        </c:dLbls>
        <c:smooth val="0"/>
        <c:axId val="241192096"/>
        <c:axId val="241190848"/>
      </c:lineChart>
      <c:catAx>
        <c:axId val="241192096"/>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41190848"/>
        <c:crosses val="autoZero"/>
        <c:auto val="1"/>
        <c:lblAlgn val="ctr"/>
        <c:lblOffset val="100"/>
        <c:noMultiLvlLbl val="0"/>
      </c:catAx>
      <c:valAx>
        <c:axId val="241190848"/>
        <c:scaling>
          <c:orientation val="minMax"/>
          <c:max val="18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41192096"/>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totalt Skola och ÄO </a:t>
            </a:r>
          </a:p>
          <a:p>
            <a:pPr>
              <a:defRPr/>
            </a:pPr>
            <a:r>
              <a:rPr lang="sv-SE" dirty="0" smtClean="0"/>
              <a:t>(Plus1alternativet)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Sammanfattning!$T$131</c:f>
              <c:strCache>
                <c:ptCount val="1"/>
                <c:pt idx="0">
                  <c:v>Förskola</c:v>
                </c:pt>
              </c:strCache>
            </c:strRef>
          </c:tx>
          <c:spPr>
            <a:ln w="28575" cap="rnd">
              <a:solidFill>
                <a:srgbClr val="00B0F0"/>
              </a:solidFill>
              <a:round/>
            </a:ln>
            <a:effectLst/>
          </c:spPr>
          <c:marker>
            <c:symbol val="none"/>
          </c:marker>
          <c:cat>
            <c:numRef>
              <c:f>Sammanfattning!$U$130:$AJ$130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Sammanfattning!$U$131:$AJ$131</c:f>
              <c:numCache>
                <c:formatCode>0</c:formatCode>
                <c:ptCount val="16"/>
                <c:pt idx="0">
                  <c:v>100</c:v>
                </c:pt>
                <c:pt idx="1">
                  <c:v>98.684595345104498</c:v>
                </c:pt>
                <c:pt idx="2">
                  <c:v>98.086794773229045</c:v>
                </c:pt>
                <c:pt idx="3">
                  <c:v>98.809827791551257</c:v>
                </c:pt>
                <c:pt idx="4">
                  <c:v>99.872964857062641</c:v>
                </c:pt>
                <c:pt idx="5">
                  <c:v>100.61465301335043</c:v>
                </c:pt>
                <c:pt idx="6">
                  <c:v>103.53557068414422</c:v>
                </c:pt>
                <c:pt idx="7">
                  <c:v>105.40108434834312</c:v>
                </c:pt>
                <c:pt idx="8">
                  <c:v>107.45582409168098</c:v>
                </c:pt>
                <c:pt idx="9">
                  <c:v>109.44230490707548</c:v>
                </c:pt>
                <c:pt idx="10">
                  <c:v>111.11080729728575</c:v>
                </c:pt>
                <c:pt idx="11">
                  <c:v>113.17497956670765</c:v>
                </c:pt>
                <c:pt idx="12">
                  <c:v>114.5804087953148</c:v>
                </c:pt>
                <c:pt idx="13">
                  <c:v>115.99212129729924</c:v>
                </c:pt>
                <c:pt idx="14">
                  <c:v>117.1879509469079</c:v>
                </c:pt>
                <c:pt idx="15">
                  <c:v>118.18814917038155</c:v>
                </c:pt>
              </c:numCache>
            </c:numRef>
          </c:val>
          <c:smooth val="0"/>
          <c:extLst>
            <c:ext xmlns:c16="http://schemas.microsoft.com/office/drawing/2014/chart" uri="{C3380CC4-5D6E-409C-BE32-E72D297353CC}">
              <c16:uniqueId val="{00000000-87AF-4445-9DFB-2D0E3BA3AEFE}"/>
            </c:ext>
          </c:extLst>
        </c:ser>
        <c:ser>
          <c:idx val="1"/>
          <c:order val="1"/>
          <c:tx>
            <c:strRef>
              <c:f>Sammanfattning!$T$132</c:f>
              <c:strCache>
                <c:ptCount val="1"/>
                <c:pt idx="0">
                  <c:v>Grundskola</c:v>
                </c:pt>
              </c:strCache>
            </c:strRef>
          </c:tx>
          <c:spPr>
            <a:ln w="28575" cap="rnd">
              <a:solidFill>
                <a:schemeClr val="accent1"/>
              </a:solidFill>
              <a:round/>
            </a:ln>
            <a:effectLst/>
          </c:spPr>
          <c:marker>
            <c:symbol val="none"/>
          </c:marker>
          <c:cat>
            <c:numRef>
              <c:f>Sammanfattning!$U$130:$AJ$130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Sammanfattning!$U$132:$AJ$132</c:f>
              <c:numCache>
                <c:formatCode>0</c:formatCode>
                <c:ptCount val="16"/>
                <c:pt idx="0">
                  <c:v>100</c:v>
                </c:pt>
                <c:pt idx="1">
                  <c:v>99.636648097969925</c:v>
                </c:pt>
                <c:pt idx="2">
                  <c:v>100.1808203339065</c:v>
                </c:pt>
                <c:pt idx="3">
                  <c:v>101.24931982466089</c:v>
                </c:pt>
                <c:pt idx="4">
                  <c:v>101.27872977671784</c:v>
                </c:pt>
                <c:pt idx="5">
                  <c:v>100.89788659295237</c:v>
                </c:pt>
                <c:pt idx="6">
                  <c:v>102.67273973101865</c:v>
                </c:pt>
                <c:pt idx="7">
                  <c:v>100.35035737847163</c:v>
                </c:pt>
                <c:pt idx="8">
                  <c:v>101.13172977118536</c:v>
                </c:pt>
                <c:pt idx="9">
                  <c:v>100.97244020445559</c:v>
                </c:pt>
                <c:pt idx="10">
                  <c:v>101.53467831693601</c:v>
                </c:pt>
                <c:pt idx="11">
                  <c:v>102.49670628026793</c:v>
                </c:pt>
                <c:pt idx="12">
                  <c:v>102.44787798824606</c:v>
                </c:pt>
                <c:pt idx="13">
                  <c:v>103.61449945767966</c:v>
                </c:pt>
                <c:pt idx="14">
                  <c:v>105.11968179309181</c:v>
                </c:pt>
                <c:pt idx="15">
                  <c:v>106.05985375896776</c:v>
                </c:pt>
              </c:numCache>
            </c:numRef>
          </c:val>
          <c:smooth val="0"/>
          <c:extLst>
            <c:ext xmlns:c16="http://schemas.microsoft.com/office/drawing/2014/chart" uri="{C3380CC4-5D6E-409C-BE32-E72D297353CC}">
              <c16:uniqueId val="{00000001-87AF-4445-9DFB-2D0E3BA3AEFE}"/>
            </c:ext>
          </c:extLst>
        </c:ser>
        <c:ser>
          <c:idx val="2"/>
          <c:order val="2"/>
          <c:tx>
            <c:strRef>
              <c:f>Sammanfattning!$T$133</c:f>
              <c:strCache>
                <c:ptCount val="1"/>
                <c:pt idx="0">
                  <c:v>Gymnasium</c:v>
                </c:pt>
              </c:strCache>
            </c:strRef>
          </c:tx>
          <c:spPr>
            <a:ln w="28575" cap="rnd">
              <a:solidFill>
                <a:srgbClr val="0070C0"/>
              </a:solidFill>
              <a:round/>
            </a:ln>
            <a:effectLst/>
          </c:spPr>
          <c:marker>
            <c:symbol val="none"/>
          </c:marker>
          <c:cat>
            <c:numRef>
              <c:f>Sammanfattning!$U$130:$AJ$130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Sammanfattning!$U$133:$AJ$133</c:f>
              <c:numCache>
                <c:formatCode>0</c:formatCode>
                <c:ptCount val="16"/>
                <c:pt idx="0">
                  <c:v>100</c:v>
                </c:pt>
                <c:pt idx="1">
                  <c:v>101.53405014158949</c:v>
                </c:pt>
                <c:pt idx="2">
                  <c:v>102.05814409799238</c:v>
                </c:pt>
                <c:pt idx="3">
                  <c:v>104.98201524861031</c:v>
                </c:pt>
                <c:pt idx="4">
                  <c:v>103.68658466409531</c:v>
                </c:pt>
                <c:pt idx="5">
                  <c:v>106.36793635088988</c:v>
                </c:pt>
                <c:pt idx="6">
                  <c:v>104.6591567539719</c:v>
                </c:pt>
                <c:pt idx="7">
                  <c:v>110.07437630177796</c:v>
                </c:pt>
                <c:pt idx="8">
                  <c:v>108.08523890705494</c:v>
                </c:pt>
                <c:pt idx="9">
                  <c:v>113.48304401899165</c:v>
                </c:pt>
                <c:pt idx="10">
                  <c:v>107.93602558023383</c:v>
                </c:pt>
                <c:pt idx="11">
                  <c:v>109.00523464630875</c:v>
                </c:pt>
                <c:pt idx="12">
                  <c:v>109.42391796867125</c:v>
                </c:pt>
                <c:pt idx="13">
                  <c:v>109.94931132151072</c:v>
                </c:pt>
                <c:pt idx="14">
                  <c:v>109.8374075799782</c:v>
                </c:pt>
                <c:pt idx="15">
                  <c:v>109.08902678323246</c:v>
                </c:pt>
              </c:numCache>
            </c:numRef>
          </c:val>
          <c:smooth val="0"/>
          <c:extLst>
            <c:ext xmlns:c16="http://schemas.microsoft.com/office/drawing/2014/chart" uri="{C3380CC4-5D6E-409C-BE32-E72D297353CC}">
              <c16:uniqueId val="{00000002-87AF-4445-9DFB-2D0E3BA3AEFE}"/>
            </c:ext>
          </c:extLst>
        </c:ser>
        <c:ser>
          <c:idx val="3"/>
          <c:order val="3"/>
          <c:tx>
            <c:strRef>
              <c:f>Sammanfattning!$T$134</c:f>
              <c:strCache>
                <c:ptCount val="1"/>
                <c:pt idx="0">
                  <c:v>65+ </c:v>
                </c:pt>
              </c:strCache>
            </c:strRef>
          </c:tx>
          <c:spPr>
            <a:ln w="28575" cap="rnd">
              <a:solidFill>
                <a:srgbClr val="92D050"/>
              </a:solidFill>
              <a:round/>
            </a:ln>
            <a:effectLst/>
          </c:spPr>
          <c:marker>
            <c:symbol val="none"/>
          </c:marker>
          <c:cat>
            <c:numRef>
              <c:f>Sammanfattning!$U$130:$AJ$130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Sammanfattning!$U$134:$AJ$134</c:f>
              <c:numCache>
                <c:formatCode>0</c:formatCode>
                <c:ptCount val="16"/>
                <c:pt idx="0">
                  <c:v>100</c:v>
                </c:pt>
                <c:pt idx="1">
                  <c:v>102.11411738216854</c:v>
                </c:pt>
                <c:pt idx="2">
                  <c:v>102.77460813277507</c:v>
                </c:pt>
                <c:pt idx="3">
                  <c:v>104.71461914176383</c:v>
                </c:pt>
                <c:pt idx="4">
                  <c:v>106.00094701715977</c:v>
                </c:pt>
                <c:pt idx="5">
                  <c:v>107.27105298848039</c:v>
                </c:pt>
                <c:pt idx="6">
                  <c:v>108.18182392316761</c:v>
                </c:pt>
                <c:pt idx="7">
                  <c:v>109.4571185158451</c:v>
                </c:pt>
                <c:pt idx="8">
                  <c:v>109.0558298812234</c:v>
                </c:pt>
                <c:pt idx="9">
                  <c:v>107.70539593687346</c:v>
                </c:pt>
                <c:pt idx="10">
                  <c:v>106.62101940469609</c:v>
                </c:pt>
                <c:pt idx="11">
                  <c:v>104.99178643542371</c:v>
                </c:pt>
                <c:pt idx="12">
                  <c:v>104.15202204547438</c:v>
                </c:pt>
                <c:pt idx="13">
                  <c:v>104.40348355646002</c:v>
                </c:pt>
                <c:pt idx="14">
                  <c:v>105.01846041157168</c:v>
                </c:pt>
                <c:pt idx="15">
                  <c:v>107.20159913172833</c:v>
                </c:pt>
              </c:numCache>
            </c:numRef>
          </c:val>
          <c:smooth val="0"/>
          <c:extLst>
            <c:ext xmlns:c16="http://schemas.microsoft.com/office/drawing/2014/chart" uri="{C3380CC4-5D6E-409C-BE32-E72D297353CC}">
              <c16:uniqueId val="{00000003-87AF-4445-9DFB-2D0E3BA3AEFE}"/>
            </c:ext>
          </c:extLst>
        </c:ser>
        <c:ser>
          <c:idx val="4"/>
          <c:order val="4"/>
          <c:tx>
            <c:strRef>
              <c:f>Sammanfattning!$T$135</c:f>
              <c:strCache>
                <c:ptCount val="1"/>
                <c:pt idx="0">
                  <c:v>80+</c:v>
                </c:pt>
              </c:strCache>
            </c:strRef>
          </c:tx>
          <c:spPr>
            <a:ln w="28575" cap="rnd">
              <a:solidFill>
                <a:srgbClr val="C00000"/>
              </a:solidFill>
              <a:round/>
            </a:ln>
            <a:effectLst/>
          </c:spPr>
          <c:marker>
            <c:symbol val="none"/>
          </c:marker>
          <c:cat>
            <c:numRef>
              <c:f>Sammanfattning!$U$130:$AJ$130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Sammanfattning!$U$135:$AJ$135</c:f>
              <c:numCache>
                <c:formatCode>0</c:formatCode>
                <c:ptCount val="16"/>
                <c:pt idx="0">
                  <c:v>100</c:v>
                </c:pt>
                <c:pt idx="1">
                  <c:v>102.46881388138938</c:v>
                </c:pt>
                <c:pt idx="2">
                  <c:v>105.892951907879</c:v>
                </c:pt>
                <c:pt idx="3">
                  <c:v>106.56852746433159</c:v>
                </c:pt>
                <c:pt idx="4">
                  <c:v>109.5016932077888</c:v>
                </c:pt>
                <c:pt idx="5">
                  <c:v>111.4518110897109</c:v>
                </c:pt>
                <c:pt idx="6">
                  <c:v>116.71662299721875</c:v>
                </c:pt>
                <c:pt idx="7">
                  <c:v>121.41898383043969</c:v>
                </c:pt>
                <c:pt idx="8">
                  <c:v>128.1479773750811</c:v>
                </c:pt>
                <c:pt idx="9">
                  <c:v>138.59725239956629</c:v>
                </c:pt>
                <c:pt idx="10">
                  <c:v>146.58859538612765</c:v>
                </c:pt>
                <c:pt idx="11">
                  <c:v>157.54041064819882</c:v>
                </c:pt>
                <c:pt idx="12">
                  <c:v>163.60654443991859</c:v>
                </c:pt>
                <c:pt idx="13">
                  <c:v>167.64622869109206</c:v>
                </c:pt>
                <c:pt idx="14">
                  <c:v>173.63435199324584</c:v>
                </c:pt>
                <c:pt idx="15">
                  <c:v>175.51583899496612</c:v>
                </c:pt>
              </c:numCache>
            </c:numRef>
          </c:val>
          <c:smooth val="0"/>
          <c:extLst>
            <c:ext xmlns:c16="http://schemas.microsoft.com/office/drawing/2014/chart" uri="{C3380CC4-5D6E-409C-BE32-E72D297353CC}">
              <c16:uniqueId val="{00000004-87AF-4445-9DFB-2D0E3BA3AEFE}"/>
            </c:ext>
          </c:extLst>
        </c:ser>
        <c:ser>
          <c:idx val="5"/>
          <c:order val="5"/>
          <c:tx>
            <c:strRef>
              <c:f>Sammanfattning!$T$136</c:f>
              <c:strCache>
                <c:ptCount val="1"/>
                <c:pt idx="0">
                  <c:v>Totalt</c:v>
                </c:pt>
              </c:strCache>
            </c:strRef>
          </c:tx>
          <c:spPr>
            <a:ln w="28575" cap="rnd">
              <a:solidFill>
                <a:schemeClr val="tx1"/>
              </a:solidFill>
              <a:round/>
            </a:ln>
            <a:effectLst/>
          </c:spPr>
          <c:marker>
            <c:symbol val="none"/>
          </c:marker>
          <c:cat>
            <c:numRef>
              <c:f>Sammanfattning!$U$130:$AJ$130</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Sammanfattning!$U$136:$AJ$136</c:f>
              <c:numCache>
                <c:formatCode>0</c:formatCode>
                <c:ptCount val="16"/>
                <c:pt idx="0">
                  <c:v>100</c:v>
                </c:pt>
                <c:pt idx="1">
                  <c:v>101.63670734452953</c:v>
                </c:pt>
                <c:pt idx="2">
                  <c:v>102.970064145084</c:v>
                </c:pt>
                <c:pt idx="3">
                  <c:v>104.41889555235429</c:v>
                </c:pt>
                <c:pt idx="4">
                  <c:v>106.66101832960301</c:v>
                </c:pt>
                <c:pt idx="5">
                  <c:v>108.39514381997702</c:v>
                </c:pt>
                <c:pt idx="6">
                  <c:v>111.0419191810246</c:v>
                </c:pt>
                <c:pt idx="7">
                  <c:v>113.65170623775474</c:v>
                </c:pt>
                <c:pt idx="8">
                  <c:v>116.58533192969806</c:v>
                </c:pt>
                <c:pt idx="9">
                  <c:v>119.71319067976793</c:v>
                </c:pt>
                <c:pt idx="10">
                  <c:v>121.82461501353131</c:v>
                </c:pt>
                <c:pt idx="11">
                  <c:v>125.23098598720543</c:v>
                </c:pt>
                <c:pt idx="12">
                  <c:v>128.05099081934443</c:v>
                </c:pt>
                <c:pt idx="13">
                  <c:v>130.14227277807521</c:v>
                </c:pt>
                <c:pt idx="14">
                  <c:v>132.66048106627656</c:v>
                </c:pt>
                <c:pt idx="15">
                  <c:v>134.27742333433693</c:v>
                </c:pt>
              </c:numCache>
            </c:numRef>
          </c:val>
          <c:smooth val="0"/>
          <c:extLst>
            <c:ext xmlns:c16="http://schemas.microsoft.com/office/drawing/2014/chart" uri="{C3380CC4-5D6E-409C-BE32-E72D297353CC}">
              <c16:uniqueId val="{00000005-87AF-4445-9DFB-2D0E3BA3AEFE}"/>
            </c:ext>
          </c:extLst>
        </c:ser>
        <c:dLbls>
          <c:showLegendKey val="0"/>
          <c:showVal val="0"/>
          <c:showCatName val="0"/>
          <c:showSerName val="0"/>
          <c:showPercent val="0"/>
          <c:showBubbleSize val="0"/>
        </c:dLbls>
        <c:smooth val="0"/>
        <c:axId val="314510048"/>
        <c:axId val="314510880"/>
      </c:lineChart>
      <c:catAx>
        <c:axId val="31451004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14510880"/>
        <c:crosses val="autoZero"/>
        <c:auto val="1"/>
        <c:lblAlgn val="ctr"/>
        <c:lblOffset val="100"/>
        <c:noMultiLvlLbl val="0"/>
      </c:catAx>
      <c:valAx>
        <c:axId val="314510880"/>
        <c:scaling>
          <c:orientation val="minMax"/>
          <c:max val="18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14510048"/>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'Tabeller 3'!$A$44</c:f>
              <c:strCache>
                <c:ptCount val="1"/>
                <c:pt idx="0">
                  <c:v>Timrå Kommun</c:v>
                </c:pt>
              </c:strCache>
            </c:strRef>
          </c:tx>
          <c:spPr>
            <a:solidFill>
              <a:schemeClr val="accent1">
                <a:lumMod val="60000"/>
                <a:lumOff val="40000"/>
              </a:schemeClr>
            </a:solidFill>
            <a:ln>
              <a:noFill/>
            </a:ln>
            <a:effectLst/>
          </c:spPr>
          <c:invertIfNegative val="0"/>
          <c:cat>
            <c:numRef>
              <c:f>'Tabeller 3'!$B$43:$AF$43</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'Tabeller 3'!$B$44:$AF$44</c:f>
              <c:numCache>
                <c:formatCode>General</c:formatCode>
                <c:ptCount val="31"/>
                <c:pt idx="0">
                  <c:v>17988</c:v>
                </c:pt>
                <c:pt idx="1">
                  <c:v>17790</c:v>
                </c:pt>
                <c:pt idx="2">
                  <c:v>17784</c:v>
                </c:pt>
                <c:pt idx="3">
                  <c:v>17854</c:v>
                </c:pt>
                <c:pt idx="4">
                  <c:v>17859</c:v>
                </c:pt>
                <c:pt idx="5">
                  <c:v>17747</c:v>
                </c:pt>
                <c:pt idx="6">
                  <c:v>17870</c:v>
                </c:pt>
                <c:pt idx="7">
                  <c:v>17884</c:v>
                </c:pt>
                <c:pt idx="8">
                  <c:v>17980</c:v>
                </c:pt>
                <c:pt idx="9">
                  <c:v>17902</c:v>
                </c:pt>
                <c:pt idx="10">
                  <c:v>17990</c:v>
                </c:pt>
                <c:pt idx="11">
                  <c:v>18026</c:v>
                </c:pt>
                <c:pt idx="12">
                  <c:v>17997</c:v>
                </c:pt>
                <c:pt idx="13">
                  <c:v>18062</c:v>
                </c:pt>
                <c:pt idx="14">
                  <c:v>18025</c:v>
                </c:pt>
                <c:pt idx="15">
                  <c:v>17987</c:v>
                </c:pt>
                <c:pt idx="16">
                  <c:v>17967.203578215882</c:v>
                </c:pt>
                <c:pt idx="17">
                  <c:v>17962.971964401186</c:v>
                </c:pt>
                <c:pt idx="18">
                  <c:v>17985.08533385929</c:v>
                </c:pt>
                <c:pt idx="19">
                  <c:v>17967.18300741378</c:v>
                </c:pt>
                <c:pt idx="20">
                  <c:v>17941.113608801177</c:v>
                </c:pt>
                <c:pt idx="21">
                  <c:v>17952.530694377332</c:v>
                </c:pt>
                <c:pt idx="22">
                  <c:v>17957.430448356361</c:v>
                </c:pt>
                <c:pt idx="23">
                  <c:v>17950.912624729604</c:v>
                </c:pt>
                <c:pt idx="24">
                  <c:v>17944.970423727427</c:v>
                </c:pt>
                <c:pt idx="25">
                  <c:v>17927.848805398982</c:v>
                </c:pt>
                <c:pt idx="26">
                  <c:v>17907.61085767877</c:v>
                </c:pt>
                <c:pt idx="27">
                  <c:v>17874.600454767744</c:v>
                </c:pt>
                <c:pt idx="28">
                  <c:v>17838.17183516697</c:v>
                </c:pt>
                <c:pt idx="29">
                  <c:v>17791.388379428627</c:v>
                </c:pt>
                <c:pt idx="30">
                  <c:v>17733.876226863031</c:v>
                </c:pt>
              </c:numCache>
            </c:numRef>
          </c:val>
          <c:extLst>
            <c:ext xmlns:c16="http://schemas.microsoft.com/office/drawing/2014/chart" uri="{C3380CC4-5D6E-409C-BE32-E72D297353CC}">
              <c16:uniqueId val="{00000000-DFE8-40B0-9C9E-A2DA0CE799B6}"/>
            </c:ext>
          </c:extLst>
        </c:ser>
        <c:dLbls>
          <c:showLegendKey val="0"/>
          <c:showVal val="0"/>
          <c:showCatName val="0"/>
          <c:showSerName val="0"/>
          <c:showPercent val="0"/>
          <c:showBubbleSize val="0"/>
        </c:dLbls>
        <c:gapWidth val="150"/>
        <c:axId val="350606688"/>
        <c:axId val="350607520"/>
      </c:barChart>
      <c:lineChart>
        <c:grouping val="standard"/>
        <c:varyColors val="0"/>
        <c:ser>
          <c:idx val="1"/>
          <c:order val="1"/>
          <c:tx>
            <c:strRef>
              <c:f>'Tabeller 3'!$A$45</c:f>
              <c:strCache>
                <c:ptCount val="1"/>
                <c:pt idx="0">
                  <c:v>Förändring i %</c:v>
                </c:pt>
              </c:strCache>
            </c:strRef>
          </c:tx>
          <c:spPr>
            <a:ln w="28575" cap="rnd">
              <a:solidFill>
                <a:srgbClr val="00B0F0"/>
              </a:solidFill>
              <a:round/>
            </a:ln>
            <a:effectLst/>
          </c:spPr>
          <c:marker>
            <c:symbol val="none"/>
          </c:marker>
          <c:cat>
            <c:numRef>
              <c:f>'Tabeller 3'!$B$43:$AF$43</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'Tabeller 3'!$B$45:$AF$45</c:f>
              <c:numCache>
                <c:formatCode>0.00%</c:formatCode>
                <c:ptCount val="31"/>
                <c:pt idx="0" formatCode="0%">
                  <c:v>0</c:v>
                </c:pt>
                <c:pt idx="1">
                  <c:v>-1.1007338225483609E-2</c:v>
                </c:pt>
                <c:pt idx="2">
                  <c:v>-3.3726812816192719E-4</c:v>
                </c:pt>
                <c:pt idx="3">
                  <c:v>3.9361223571749981E-3</c:v>
                </c:pt>
                <c:pt idx="4">
                  <c:v>2.800492886747552E-4</c:v>
                </c:pt>
                <c:pt idx="5">
                  <c:v>-6.2713477798308492E-3</c:v>
                </c:pt>
                <c:pt idx="6">
                  <c:v>6.9307488589620547E-3</c:v>
                </c:pt>
                <c:pt idx="7">
                  <c:v>7.8343592613316915E-4</c:v>
                </c:pt>
                <c:pt idx="8">
                  <c:v>5.3679266383359625E-3</c:v>
                </c:pt>
                <c:pt idx="9">
                  <c:v>-4.3381535038932162E-3</c:v>
                </c:pt>
                <c:pt idx="10">
                  <c:v>4.9156518824713391E-3</c:v>
                </c:pt>
                <c:pt idx="11">
                  <c:v>2.0011117287381808E-3</c:v>
                </c:pt>
                <c:pt idx="12">
                  <c:v>-1.6087873072229142E-3</c:v>
                </c:pt>
                <c:pt idx="13">
                  <c:v>3.6117130632882244E-3</c:v>
                </c:pt>
                <c:pt idx="14">
                  <c:v>-2.0484996124460197E-3</c:v>
                </c:pt>
                <c:pt idx="15">
                  <c:v>-2.1081830790569134E-3</c:v>
                </c:pt>
                <c:pt idx="16">
                  <c:v>-1.1005960851792063E-3</c:v>
                </c:pt>
                <c:pt idx="17">
                  <c:v>-2.3551877710270563E-4</c:v>
                </c:pt>
                <c:pt idx="18">
                  <c:v>1.2310529405672455E-3</c:v>
                </c:pt>
                <c:pt idx="19">
                  <c:v>-9.9539847118801372E-4</c:v>
                </c:pt>
                <c:pt idx="20">
                  <c:v>-1.4509452373165921E-3</c:v>
                </c:pt>
                <c:pt idx="21">
                  <c:v>6.3636437654324141E-4</c:v>
                </c:pt>
                <c:pt idx="22">
                  <c:v>2.7292831648306759E-4</c:v>
                </c:pt>
                <c:pt idx="23">
                  <c:v>-3.6295970325495031E-4</c:v>
                </c:pt>
                <c:pt idx="24">
                  <c:v>-3.3102500838821936E-4</c:v>
                </c:pt>
                <c:pt idx="25">
                  <c:v>-9.5411794637489944E-4</c:v>
                </c:pt>
                <c:pt idx="26">
                  <c:v>-1.1288553322760242E-3</c:v>
                </c:pt>
                <c:pt idx="27">
                  <c:v>-1.8433728079851885E-3</c:v>
                </c:pt>
                <c:pt idx="28">
                  <c:v>-2.0380102868848837E-3</c:v>
                </c:pt>
                <c:pt idx="29">
                  <c:v>-2.6226597753763459E-3</c:v>
                </c:pt>
                <c:pt idx="30">
                  <c:v>-3.2325837275349878E-3</c:v>
                </c:pt>
              </c:numCache>
            </c:numRef>
          </c:val>
          <c:smooth val="0"/>
          <c:extLst>
            <c:ext xmlns:c16="http://schemas.microsoft.com/office/drawing/2014/chart" uri="{C3380CC4-5D6E-409C-BE32-E72D297353CC}">
              <c16:uniqueId val="{00000001-DFE8-40B0-9C9E-A2DA0CE799B6}"/>
            </c:ext>
          </c:extLst>
        </c:ser>
        <c:dLbls>
          <c:showLegendKey val="0"/>
          <c:showVal val="0"/>
          <c:showCatName val="0"/>
          <c:showSerName val="0"/>
          <c:showPercent val="0"/>
          <c:showBubbleSize val="0"/>
        </c:dLbls>
        <c:marker val="1"/>
        <c:smooth val="0"/>
        <c:axId val="161228256"/>
        <c:axId val="450611088"/>
      </c:lineChart>
      <c:catAx>
        <c:axId val="350606688"/>
        <c:scaling>
          <c:orientation val="minMax"/>
        </c:scaling>
        <c:delete val="0"/>
        <c:axPos val="b"/>
        <c:title>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50607520"/>
        <c:crosses val="autoZero"/>
        <c:auto val="1"/>
        <c:lblAlgn val="ctr"/>
        <c:lblOffset val="100"/>
        <c:tickLblSkip val="1"/>
        <c:noMultiLvlLbl val="0"/>
      </c:catAx>
      <c:valAx>
        <c:axId val="350607520"/>
        <c:scaling>
          <c:orientation val="minMax"/>
          <c:max val="25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 invånare</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50606688"/>
        <c:crosses val="autoZero"/>
        <c:crossBetween val="between"/>
      </c:valAx>
      <c:valAx>
        <c:axId val="450611088"/>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Procentuell förändring</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0%" sourceLinked="0"/>
        <c:majorTickMark val="cross"/>
        <c:minorTickMark val="none"/>
        <c:tickLblPos val="nextTo"/>
        <c:spPr>
          <a:noFill/>
          <a:ln>
            <a:solidFill>
              <a:srgbClr val="00B0F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61228256"/>
        <c:crosses val="max"/>
        <c:crossBetween val="between"/>
      </c:valAx>
      <c:catAx>
        <c:axId val="161228256"/>
        <c:scaling>
          <c:orientation val="minMax"/>
        </c:scaling>
        <c:delete val="1"/>
        <c:axPos val="b"/>
        <c:numFmt formatCode="General" sourceLinked="1"/>
        <c:majorTickMark val="none"/>
        <c:minorTickMark val="none"/>
        <c:tickLblPos val="nextTo"/>
        <c:crossAx val="450611088"/>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'Tabeller 2'!$AM$2</c:f>
              <c:strCache>
                <c:ptCount val="1"/>
                <c:pt idx="0">
                  <c:v>Timrå</c:v>
                </c:pt>
              </c:strCache>
            </c:strRef>
          </c:tx>
          <c:spPr>
            <a:ln w="28575" cap="rnd">
              <a:solidFill>
                <a:schemeClr val="accent1"/>
              </a:solidFill>
              <a:round/>
            </a:ln>
            <a:effectLst/>
          </c:spPr>
          <c:marker>
            <c:symbol val="none"/>
          </c:marker>
          <c:cat>
            <c:strRef>
              <c:f>'Tabeller 2'!$AL$3:$AL$103</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'Tabeller 2'!$AM$3:$AM$103</c:f>
              <c:numCache>
                <c:formatCode>0.00%</c:formatCode>
                <c:ptCount val="101"/>
                <c:pt idx="0">
                  <c:v>9.1176961138600097E-3</c:v>
                </c:pt>
                <c:pt idx="1">
                  <c:v>1.0618780230166231E-2</c:v>
                </c:pt>
                <c:pt idx="2">
                  <c:v>1.0340801690109524E-2</c:v>
                </c:pt>
                <c:pt idx="3">
                  <c:v>1.0785567354200255E-2</c:v>
                </c:pt>
                <c:pt idx="4">
                  <c:v>1.1508311558347695E-2</c:v>
                </c:pt>
                <c:pt idx="5">
                  <c:v>1.0841163062211598E-2</c:v>
                </c:pt>
                <c:pt idx="6">
                  <c:v>1.1063545894256963E-2</c:v>
                </c:pt>
                <c:pt idx="7">
                  <c:v>1.1897481514427086E-2</c:v>
                </c:pt>
                <c:pt idx="8">
                  <c:v>1.1230333018290987E-2</c:v>
                </c:pt>
                <c:pt idx="9">
                  <c:v>1.3565352754767331E-2</c:v>
                </c:pt>
                <c:pt idx="10">
                  <c:v>1.0841163062211598E-2</c:v>
                </c:pt>
                <c:pt idx="11">
                  <c:v>1.2620225718574527E-2</c:v>
                </c:pt>
                <c:pt idx="12">
                  <c:v>1.239784288652916E-2</c:v>
                </c:pt>
                <c:pt idx="13">
                  <c:v>1.2008672930449769E-2</c:v>
                </c:pt>
                <c:pt idx="14">
                  <c:v>1.1953077222438428E-2</c:v>
                </c:pt>
                <c:pt idx="15">
                  <c:v>1.2898204258631234E-2</c:v>
                </c:pt>
                <c:pt idx="16">
                  <c:v>1.1508311558347695E-2</c:v>
                </c:pt>
                <c:pt idx="17">
                  <c:v>1.2064268638461112E-2</c:v>
                </c:pt>
                <c:pt idx="18">
                  <c:v>1.2731417134597208E-2</c:v>
                </c:pt>
                <c:pt idx="19">
                  <c:v>1.0785567354200255E-2</c:v>
                </c:pt>
                <c:pt idx="20">
                  <c:v>1.0896758770222939E-2</c:v>
                </c:pt>
                <c:pt idx="21">
                  <c:v>1.2286651470506477E-2</c:v>
                </c:pt>
                <c:pt idx="22">
                  <c:v>1.0785567354200255E-2</c:v>
                </c:pt>
                <c:pt idx="23">
                  <c:v>1.0896758770222939E-2</c:v>
                </c:pt>
                <c:pt idx="24">
                  <c:v>1.2008672930449769E-2</c:v>
                </c:pt>
                <c:pt idx="25">
                  <c:v>9.9516317340301325E-3</c:v>
                </c:pt>
                <c:pt idx="26">
                  <c:v>1.0896758770222939E-2</c:v>
                </c:pt>
                <c:pt idx="27">
                  <c:v>9.9516317340301325E-3</c:v>
                </c:pt>
                <c:pt idx="28">
                  <c:v>1.0285205982098183E-2</c:v>
                </c:pt>
                <c:pt idx="29">
                  <c:v>7.5610162895424476E-3</c:v>
                </c:pt>
                <c:pt idx="30">
                  <c:v>8.1169733696558628E-3</c:v>
                </c:pt>
                <c:pt idx="31">
                  <c:v>9.8404403180074491E-3</c:v>
                </c:pt>
                <c:pt idx="32">
                  <c:v>1.0174014566075499E-2</c:v>
                </c:pt>
                <c:pt idx="33">
                  <c:v>9.5068660699394007E-3</c:v>
                </c:pt>
                <c:pt idx="34">
                  <c:v>9.8404403180074491E-3</c:v>
                </c:pt>
                <c:pt idx="35">
                  <c:v>1.0507588814143548E-2</c:v>
                </c:pt>
                <c:pt idx="36">
                  <c:v>1.2175460054483793E-2</c:v>
                </c:pt>
                <c:pt idx="37">
                  <c:v>1.1119141602268305E-2</c:v>
                </c:pt>
                <c:pt idx="38">
                  <c:v>1.2175460054483793E-2</c:v>
                </c:pt>
                <c:pt idx="39">
                  <c:v>1.1508311558347695E-2</c:v>
                </c:pt>
                <c:pt idx="40">
                  <c:v>1.239784288652916E-2</c:v>
                </c:pt>
                <c:pt idx="41">
                  <c:v>1.3009395674653916E-2</c:v>
                </c:pt>
                <c:pt idx="42">
                  <c:v>1.4343692666926113E-2</c:v>
                </c:pt>
                <c:pt idx="43">
                  <c:v>1.4454884082948797E-2</c:v>
                </c:pt>
                <c:pt idx="44">
                  <c:v>1.3231778506699283E-2</c:v>
                </c:pt>
                <c:pt idx="45">
                  <c:v>1.4065714126869406E-2</c:v>
                </c:pt>
                <c:pt idx="46">
                  <c:v>1.5511202535164286E-2</c:v>
                </c:pt>
                <c:pt idx="47">
                  <c:v>1.5733585367209653E-2</c:v>
                </c:pt>
                <c:pt idx="48">
                  <c:v>1.6456329571357092E-2</c:v>
                </c:pt>
                <c:pt idx="49">
                  <c:v>1.423250125090343E-2</c:v>
                </c:pt>
                <c:pt idx="50">
                  <c:v>1.534441541113026E-2</c:v>
                </c:pt>
                <c:pt idx="51">
                  <c:v>1.4454884082948797E-2</c:v>
                </c:pt>
                <c:pt idx="52">
                  <c:v>1.2842608550619892E-2</c:v>
                </c:pt>
                <c:pt idx="53">
                  <c:v>1.1786290098404404E-2</c:v>
                </c:pt>
                <c:pt idx="54">
                  <c:v>1.239784288652916E-2</c:v>
                </c:pt>
                <c:pt idx="55">
                  <c:v>1.1786290098404404E-2</c:v>
                </c:pt>
                <c:pt idx="56">
                  <c:v>1.2008672930449769E-2</c:v>
                </c:pt>
                <c:pt idx="57">
                  <c:v>1.1730694390393061E-2</c:v>
                </c:pt>
                <c:pt idx="58">
                  <c:v>1.3565352754767331E-2</c:v>
                </c:pt>
                <c:pt idx="59">
                  <c:v>1.3120587090676599E-2</c:v>
                </c:pt>
                <c:pt idx="60">
                  <c:v>1.2175460054483793E-2</c:v>
                </c:pt>
                <c:pt idx="61">
                  <c:v>1.2175460054483793E-2</c:v>
                </c:pt>
                <c:pt idx="62">
                  <c:v>1.1841885806415745E-2</c:v>
                </c:pt>
                <c:pt idx="63">
                  <c:v>1.095235447823428E-2</c:v>
                </c:pt>
                <c:pt idx="64">
                  <c:v>1.2731417134597208E-2</c:v>
                </c:pt>
                <c:pt idx="65">
                  <c:v>1.2953799966642575E-2</c:v>
                </c:pt>
                <c:pt idx="66">
                  <c:v>1.5122032579084895E-2</c:v>
                </c:pt>
                <c:pt idx="67">
                  <c:v>1.350975704675599E-2</c:v>
                </c:pt>
                <c:pt idx="68">
                  <c:v>1.4454884082948797E-2</c:v>
                </c:pt>
                <c:pt idx="69">
                  <c:v>1.6845499527436483E-2</c:v>
                </c:pt>
                <c:pt idx="70">
                  <c:v>1.4732862623005504E-2</c:v>
                </c:pt>
                <c:pt idx="71">
                  <c:v>1.5566798243175627E-2</c:v>
                </c:pt>
                <c:pt idx="72">
                  <c:v>1.2620225718574527E-2</c:v>
                </c:pt>
                <c:pt idx="73">
                  <c:v>1.0841163062211598E-2</c:v>
                </c:pt>
                <c:pt idx="74">
                  <c:v>1.0451993106132207E-2</c:v>
                </c:pt>
                <c:pt idx="75">
                  <c:v>8.6173347417579371E-3</c:v>
                </c:pt>
                <c:pt idx="76">
                  <c:v>8.6173347417579371E-3</c:v>
                </c:pt>
                <c:pt idx="77">
                  <c:v>6.893867793406349E-3</c:v>
                </c:pt>
                <c:pt idx="78">
                  <c:v>8.2281647856785461E-3</c:v>
                </c:pt>
                <c:pt idx="79">
                  <c:v>7.28303774948574E-3</c:v>
                </c:pt>
                <c:pt idx="80">
                  <c:v>6.3379107132929338E-3</c:v>
                </c:pt>
                <c:pt idx="81">
                  <c:v>5.8375493411908603E-3</c:v>
                </c:pt>
                <c:pt idx="82">
                  <c:v>5.503975093122811E-3</c:v>
                </c:pt>
                <c:pt idx="83">
                  <c:v>5.0036137210207375E-3</c:v>
                </c:pt>
                <c:pt idx="84">
                  <c:v>4.1140823928392731E-3</c:v>
                </c:pt>
                <c:pt idx="85">
                  <c:v>4.0584866848279314E-3</c:v>
                </c:pt>
                <c:pt idx="86">
                  <c:v>3.2245510646578086E-3</c:v>
                </c:pt>
                <c:pt idx="87">
                  <c:v>3.0021682326124423E-3</c:v>
                </c:pt>
                <c:pt idx="88">
                  <c:v>2.668593984544393E-3</c:v>
                </c:pt>
                <c:pt idx="89">
                  <c:v>2.668593984544393E-3</c:v>
                </c:pt>
                <c:pt idx="90">
                  <c:v>2.1682326124423195E-3</c:v>
                </c:pt>
                <c:pt idx="91">
                  <c:v>1.6122755323289043E-3</c:v>
                </c:pt>
                <c:pt idx="92">
                  <c:v>7.2274420414743983E-4</c:v>
                </c:pt>
                <c:pt idx="93">
                  <c:v>8.3393562017012289E-4</c:v>
                </c:pt>
                <c:pt idx="94">
                  <c:v>6.1155278812475677E-4</c:v>
                </c:pt>
                <c:pt idx="95">
                  <c:v>4.4476566409073218E-4</c:v>
                </c:pt>
                <c:pt idx="96">
                  <c:v>2.7797854005670765E-4</c:v>
                </c:pt>
                <c:pt idx="97">
                  <c:v>3.3357424806804912E-4</c:v>
                </c:pt>
                <c:pt idx="98">
                  <c:v>1.6678712403402456E-4</c:v>
                </c:pt>
                <c:pt idx="99">
                  <c:v>5.5595708011341523E-5</c:v>
                </c:pt>
                <c:pt idx="100">
                  <c:v>0</c:v>
                </c:pt>
              </c:numCache>
            </c:numRef>
          </c:val>
          <c:smooth val="0"/>
          <c:extLst>
            <c:ext xmlns:c16="http://schemas.microsoft.com/office/drawing/2014/chart" uri="{C3380CC4-5D6E-409C-BE32-E72D297353CC}">
              <c16:uniqueId val="{00000000-41AA-4F36-9C5D-EB58BAF96D48}"/>
            </c:ext>
          </c:extLst>
        </c:ser>
        <c:ser>
          <c:idx val="1"/>
          <c:order val="1"/>
          <c:tx>
            <c:strRef>
              <c:f>'Tabeller 2'!$AN$2</c:f>
              <c:strCache>
                <c:ptCount val="1"/>
                <c:pt idx="0">
                  <c:v>Riket</c:v>
                </c:pt>
              </c:strCache>
            </c:strRef>
          </c:tx>
          <c:spPr>
            <a:ln w="28575" cap="rnd">
              <a:solidFill>
                <a:srgbClr val="00B0F0"/>
              </a:solidFill>
              <a:round/>
            </a:ln>
            <a:effectLst/>
          </c:spPr>
          <c:marker>
            <c:symbol val="none"/>
          </c:marker>
          <c:cat>
            <c:strRef>
              <c:f>'Tabeller 2'!$AL$3:$AL$103</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'Tabeller 2'!$AN$3:$AN$103</c:f>
              <c:numCache>
                <c:formatCode>0.00%</c:formatCode>
                <c:ptCount val="101"/>
                <c:pt idx="0">
                  <c:v>1.1763049439463966E-2</c:v>
                </c:pt>
                <c:pt idx="1">
                  <c:v>1.1971555830225447E-2</c:v>
                </c:pt>
                <c:pt idx="2">
                  <c:v>1.1889736866762082E-2</c:v>
                </c:pt>
                <c:pt idx="3">
                  <c:v>1.1974296663989109E-2</c:v>
                </c:pt>
                <c:pt idx="4">
                  <c:v>1.1909734802000646E-2</c:v>
                </c:pt>
                <c:pt idx="5">
                  <c:v>1.2378315863225086E-2</c:v>
                </c:pt>
                <c:pt idx="6">
                  <c:v>1.2060886708448479E-2</c:v>
                </c:pt>
                <c:pt idx="7">
                  <c:v>1.1906993968236985E-2</c:v>
                </c:pt>
                <c:pt idx="8">
                  <c:v>1.1759598019168985E-2</c:v>
                </c:pt>
                <c:pt idx="9">
                  <c:v>1.1696964892051248E-2</c:v>
                </c:pt>
                <c:pt idx="10">
                  <c:v>1.1316395048348814E-2</c:v>
                </c:pt>
                <c:pt idx="11">
                  <c:v>1.1289494272520288E-2</c:v>
                </c:pt>
                <c:pt idx="12">
                  <c:v>1.1128597179357217E-2</c:v>
                </c:pt>
                <c:pt idx="13">
                  <c:v>1.083898241166369E-2</c:v>
                </c:pt>
                <c:pt idx="14">
                  <c:v>1.0426639198775111E-2</c:v>
                </c:pt>
                <c:pt idx="15">
                  <c:v>1.0462676087149174E-2</c:v>
                </c:pt>
                <c:pt idx="16">
                  <c:v>1.0286552139743541E-2</c:v>
                </c:pt>
                <c:pt idx="17">
                  <c:v>1.0509879335301116E-2</c:v>
                </c:pt>
                <c:pt idx="18">
                  <c:v>1.0650169419055921E-2</c:v>
                </c:pt>
                <c:pt idx="19">
                  <c:v>1.1128089617549132E-2</c:v>
                </c:pt>
                <c:pt idx="20">
                  <c:v>1.1938868849784748E-2</c:v>
                </c:pt>
                <c:pt idx="21">
                  <c:v>1.2831467045483731E-2</c:v>
                </c:pt>
                <c:pt idx="22">
                  <c:v>1.3392627380502948E-2</c:v>
                </c:pt>
                <c:pt idx="23">
                  <c:v>1.4046468501678558E-2</c:v>
                </c:pt>
                <c:pt idx="24">
                  <c:v>1.4428154981358778E-2</c:v>
                </c:pt>
                <c:pt idx="25">
                  <c:v>1.4694624930603611E-2</c:v>
                </c:pt>
                <c:pt idx="26">
                  <c:v>1.4081794803521301E-2</c:v>
                </c:pt>
                <c:pt idx="27">
                  <c:v>1.3923232494675423E-2</c:v>
                </c:pt>
                <c:pt idx="28">
                  <c:v>1.3331212401724614E-2</c:v>
                </c:pt>
                <c:pt idx="29">
                  <c:v>1.3242490597671287E-2</c:v>
                </c:pt>
                <c:pt idx="30">
                  <c:v>1.3021396674069286E-2</c:v>
                </c:pt>
                <c:pt idx="31">
                  <c:v>1.262915290878089E-2</c:v>
                </c:pt>
                <c:pt idx="32">
                  <c:v>1.2386639876877686E-2</c:v>
                </c:pt>
                <c:pt idx="33">
                  <c:v>1.246125146266624E-2</c:v>
                </c:pt>
                <c:pt idx="34">
                  <c:v>1.2344918296253067E-2</c:v>
                </c:pt>
                <c:pt idx="35">
                  <c:v>1.2747211785341554E-2</c:v>
                </c:pt>
                <c:pt idx="36">
                  <c:v>1.2406536299754635E-2</c:v>
                </c:pt>
                <c:pt idx="37">
                  <c:v>1.2039366087785656E-2</c:v>
                </c:pt>
                <c:pt idx="38">
                  <c:v>1.221691120825393E-2</c:v>
                </c:pt>
                <c:pt idx="39">
                  <c:v>1.2367352528170441E-2</c:v>
                </c:pt>
                <c:pt idx="40">
                  <c:v>1.2837456274819138E-2</c:v>
                </c:pt>
                <c:pt idx="41">
                  <c:v>1.3389074447846349E-2</c:v>
                </c:pt>
                <c:pt idx="42">
                  <c:v>1.3181583180701038E-2</c:v>
                </c:pt>
                <c:pt idx="43">
                  <c:v>1.339739846149895E-2</c:v>
                </c:pt>
                <c:pt idx="44">
                  <c:v>1.3374862717219958E-2</c:v>
                </c:pt>
                <c:pt idx="45">
                  <c:v>1.3040887047499766E-2</c:v>
                </c:pt>
                <c:pt idx="46">
                  <c:v>1.2812788770946187E-2</c:v>
                </c:pt>
                <c:pt idx="47">
                  <c:v>1.3349484626815688E-2</c:v>
                </c:pt>
                <c:pt idx="48">
                  <c:v>1.3976424972162773E-2</c:v>
                </c:pt>
                <c:pt idx="49">
                  <c:v>1.4064537702046399E-2</c:v>
                </c:pt>
                <c:pt idx="50">
                  <c:v>1.4068699708872699E-2</c:v>
                </c:pt>
                <c:pt idx="51">
                  <c:v>1.3994798709615465E-2</c:v>
                </c:pt>
                <c:pt idx="52">
                  <c:v>1.3011245437907578E-2</c:v>
                </c:pt>
                <c:pt idx="53">
                  <c:v>1.2387350463409006E-2</c:v>
                </c:pt>
                <c:pt idx="54">
                  <c:v>1.1959069809746547E-2</c:v>
                </c:pt>
                <c:pt idx="55">
                  <c:v>1.179005172765411E-2</c:v>
                </c:pt>
                <c:pt idx="56">
                  <c:v>1.1795025833373347E-2</c:v>
                </c:pt>
                <c:pt idx="57">
                  <c:v>1.1721023321754495E-2</c:v>
                </c:pt>
                <c:pt idx="58">
                  <c:v>1.1802740772856243E-2</c:v>
                </c:pt>
                <c:pt idx="59">
                  <c:v>1.1788021480421768E-2</c:v>
                </c:pt>
                <c:pt idx="60">
                  <c:v>1.154672659685797E-2</c:v>
                </c:pt>
                <c:pt idx="61">
                  <c:v>1.1260258712374569E-2</c:v>
                </c:pt>
                <c:pt idx="62">
                  <c:v>1.1471201399814862E-2</c:v>
                </c:pt>
                <c:pt idx="63">
                  <c:v>1.1311928504437664E-2</c:v>
                </c:pt>
                <c:pt idx="64">
                  <c:v>1.111946106681168E-2</c:v>
                </c:pt>
                <c:pt idx="65">
                  <c:v>1.1533936039294217E-2</c:v>
                </c:pt>
                <c:pt idx="66">
                  <c:v>1.1839589760123245E-2</c:v>
                </c:pt>
                <c:pt idx="67">
                  <c:v>1.2143010208996696E-2</c:v>
                </c:pt>
                <c:pt idx="68">
                  <c:v>1.2126463694053111E-2</c:v>
                </c:pt>
                <c:pt idx="69">
                  <c:v>1.2140776937041119E-2</c:v>
                </c:pt>
                <c:pt idx="70">
                  <c:v>1.1888417206061059E-2</c:v>
                </c:pt>
                <c:pt idx="71">
                  <c:v>1.1513430542247566E-2</c:v>
                </c:pt>
                <c:pt idx="72">
                  <c:v>1.0602255584372659E-2</c:v>
                </c:pt>
                <c:pt idx="73">
                  <c:v>9.5784019051027933E-3</c:v>
                </c:pt>
                <c:pt idx="74">
                  <c:v>8.3074671376569542E-3</c:v>
                </c:pt>
                <c:pt idx="75">
                  <c:v>7.7534126679509336E-3</c:v>
                </c:pt>
                <c:pt idx="76">
                  <c:v>7.5837855116887929E-3</c:v>
                </c:pt>
                <c:pt idx="77">
                  <c:v>7.0911460207611051E-3</c:v>
                </c:pt>
                <c:pt idx="78">
                  <c:v>6.5216616720892876E-3</c:v>
                </c:pt>
                <c:pt idx="79">
                  <c:v>6.1201802818937378E-3</c:v>
                </c:pt>
                <c:pt idx="80">
                  <c:v>5.6079489051739529E-3</c:v>
                </c:pt>
                <c:pt idx="81">
                  <c:v>5.1821045481903038E-3</c:v>
                </c:pt>
                <c:pt idx="82">
                  <c:v>4.844981995259982E-3</c:v>
                </c:pt>
                <c:pt idx="83">
                  <c:v>4.686622711137337E-3</c:v>
                </c:pt>
                <c:pt idx="84">
                  <c:v>4.3640164259182582E-3</c:v>
                </c:pt>
                <c:pt idx="85">
                  <c:v>4.0925723709541867E-3</c:v>
                </c:pt>
                <c:pt idx="86">
                  <c:v>3.5967859968163694E-3</c:v>
                </c:pt>
                <c:pt idx="87">
                  <c:v>3.3378279623311989E-3</c:v>
                </c:pt>
                <c:pt idx="88">
                  <c:v>2.8799056990765522E-3</c:v>
                </c:pt>
                <c:pt idx="89">
                  <c:v>2.5488738878432552E-3</c:v>
                </c:pt>
                <c:pt idx="90">
                  <c:v>2.2181466136948092E-3</c:v>
                </c:pt>
                <c:pt idx="91">
                  <c:v>1.8444796105823388E-3</c:v>
                </c:pt>
                <c:pt idx="92">
                  <c:v>1.5029920261024827E-3</c:v>
                </c:pt>
                <c:pt idx="93">
                  <c:v>1.1724677766772711E-3</c:v>
                </c:pt>
                <c:pt idx="94">
                  <c:v>9.7817311654218035E-4</c:v>
                </c:pt>
                <c:pt idx="95">
                  <c:v>7.6814404035644237E-4</c:v>
                </c:pt>
                <c:pt idx="96">
                  <c:v>4.5528294185260263E-4</c:v>
                </c:pt>
                <c:pt idx="97">
                  <c:v>3.061612826371125E-4</c:v>
                </c:pt>
                <c:pt idx="98">
                  <c:v>2.1013058854735505E-4</c:v>
                </c:pt>
                <c:pt idx="99">
                  <c:v>1.3359026788807693E-4</c:v>
                </c:pt>
                <c:pt idx="100">
                  <c:v>1.9246743762598318E-4</c:v>
                </c:pt>
              </c:numCache>
            </c:numRef>
          </c:val>
          <c:smooth val="0"/>
          <c:extLst>
            <c:ext xmlns:c16="http://schemas.microsoft.com/office/drawing/2014/chart" uri="{C3380CC4-5D6E-409C-BE32-E72D297353CC}">
              <c16:uniqueId val="{00000001-41AA-4F36-9C5D-EB58BAF96D48}"/>
            </c:ext>
          </c:extLst>
        </c:ser>
        <c:dLbls>
          <c:showLegendKey val="0"/>
          <c:showVal val="0"/>
          <c:showCatName val="0"/>
          <c:showSerName val="0"/>
          <c:showPercent val="0"/>
          <c:showBubbleSize val="0"/>
        </c:dLbls>
        <c:smooth val="0"/>
        <c:axId val="312286128"/>
        <c:axId val="312285712"/>
      </c:lineChart>
      <c:catAx>
        <c:axId val="3122861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Ålder</a:t>
                </a:r>
                <a:endParaRPr lang="sv-SE"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12285712"/>
        <c:crosses val="autoZero"/>
        <c:auto val="1"/>
        <c:lblAlgn val="ctr"/>
        <c:lblOffset val="100"/>
        <c:tickLblSkip val="5"/>
        <c:noMultiLvlLbl val="0"/>
      </c:catAx>
      <c:valAx>
        <c:axId val="312285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Andel av befolkningen </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1228612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'Tabeller 2'!$BK$109</c:f>
              <c:strCache>
                <c:ptCount val="1"/>
                <c:pt idx="0">
                  <c:v>2015</c:v>
                </c:pt>
              </c:strCache>
            </c:strRef>
          </c:tx>
          <c:spPr>
            <a:ln w="28575" cap="rnd">
              <a:solidFill>
                <a:schemeClr val="accent1"/>
              </a:solidFill>
              <a:round/>
            </a:ln>
            <a:effectLst/>
          </c:spPr>
          <c:marker>
            <c:symbol val="none"/>
          </c:marker>
          <c:cat>
            <c:strRef>
              <c:f>'Tabeller 2'!$BJ$110:$BJ$210</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'Tabeller 2'!$BK$110:$BK$210</c:f>
              <c:numCache>
                <c:formatCode>0</c:formatCode>
                <c:ptCount val="101"/>
                <c:pt idx="0">
                  <c:v>164</c:v>
                </c:pt>
                <c:pt idx="1">
                  <c:v>191</c:v>
                </c:pt>
                <c:pt idx="2">
                  <c:v>186</c:v>
                </c:pt>
                <c:pt idx="3">
                  <c:v>194</c:v>
                </c:pt>
                <c:pt idx="4">
                  <c:v>207</c:v>
                </c:pt>
                <c:pt idx="5">
                  <c:v>195</c:v>
                </c:pt>
                <c:pt idx="6">
                  <c:v>199</c:v>
                </c:pt>
                <c:pt idx="7">
                  <c:v>214</c:v>
                </c:pt>
                <c:pt idx="8">
                  <c:v>202</c:v>
                </c:pt>
                <c:pt idx="9">
                  <c:v>244</c:v>
                </c:pt>
                <c:pt idx="10">
                  <c:v>195</c:v>
                </c:pt>
                <c:pt idx="11">
                  <c:v>227</c:v>
                </c:pt>
                <c:pt idx="12">
                  <c:v>223</c:v>
                </c:pt>
                <c:pt idx="13">
                  <c:v>216</c:v>
                </c:pt>
                <c:pt idx="14">
                  <c:v>215</c:v>
                </c:pt>
                <c:pt idx="15">
                  <c:v>232</c:v>
                </c:pt>
                <c:pt idx="16">
                  <c:v>207</c:v>
                </c:pt>
                <c:pt idx="17">
                  <c:v>217</c:v>
                </c:pt>
                <c:pt idx="18">
                  <c:v>229</c:v>
                </c:pt>
                <c:pt idx="19">
                  <c:v>194</c:v>
                </c:pt>
                <c:pt idx="20">
                  <c:v>196</c:v>
                </c:pt>
                <c:pt idx="21">
                  <c:v>221</c:v>
                </c:pt>
                <c:pt idx="22">
                  <c:v>194</c:v>
                </c:pt>
                <c:pt idx="23">
                  <c:v>196</c:v>
                </c:pt>
                <c:pt idx="24">
                  <c:v>216</c:v>
                </c:pt>
                <c:pt idx="25">
                  <c:v>179</c:v>
                </c:pt>
                <c:pt idx="26">
                  <c:v>196</c:v>
                </c:pt>
                <c:pt idx="27">
                  <c:v>179</c:v>
                </c:pt>
                <c:pt idx="28">
                  <c:v>185</c:v>
                </c:pt>
                <c:pt idx="29">
                  <c:v>136</c:v>
                </c:pt>
                <c:pt idx="30">
                  <c:v>146</c:v>
                </c:pt>
                <c:pt idx="31">
                  <c:v>177</c:v>
                </c:pt>
                <c:pt idx="32">
                  <c:v>183</c:v>
                </c:pt>
                <c:pt idx="33">
                  <c:v>171</c:v>
                </c:pt>
                <c:pt idx="34">
                  <c:v>177</c:v>
                </c:pt>
                <c:pt idx="35">
                  <c:v>189</c:v>
                </c:pt>
                <c:pt idx="36">
                  <c:v>219</c:v>
                </c:pt>
                <c:pt idx="37">
                  <c:v>200</c:v>
                </c:pt>
                <c:pt idx="38">
                  <c:v>219</c:v>
                </c:pt>
                <c:pt idx="39">
                  <c:v>207</c:v>
                </c:pt>
                <c:pt idx="40">
                  <c:v>223</c:v>
                </c:pt>
                <c:pt idx="41">
                  <c:v>234</c:v>
                </c:pt>
                <c:pt idx="42">
                  <c:v>258</c:v>
                </c:pt>
                <c:pt idx="43">
                  <c:v>260</c:v>
                </c:pt>
                <c:pt idx="44">
                  <c:v>238</c:v>
                </c:pt>
                <c:pt idx="45">
                  <c:v>253</c:v>
                </c:pt>
                <c:pt idx="46">
                  <c:v>279</c:v>
                </c:pt>
                <c:pt idx="47">
                  <c:v>283</c:v>
                </c:pt>
                <c:pt idx="48">
                  <c:v>296</c:v>
                </c:pt>
                <c:pt idx="49">
                  <c:v>256</c:v>
                </c:pt>
                <c:pt idx="50">
                  <c:v>276</c:v>
                </c:pt>
                <c:pt idx="51">
                  <c:v>260</c:v>
                </c:pt>
                <c:pt idx="52">
                  <c:v>231</c:v>
                </c:pt>
                <c:pt idx="53">
                  <c:v>212</c:v>
                </c:pt>
                <c:pt idx="54">
                  <c:v>223</c:v>
                </c:pt>
                <c:pt idx="55">
                  <c:v>212</c:v>
                </c:pt>
                <c:pt idx="56">
                  <c:v>216</c:v>
                </c:pt>
                <c:pt idx="57">
                  <c:v>211</c:v>
                </c:pt>
                <c:pt idx="58">
                  <c:v>244</c:v>
                </c:pt>
                <c:pt idx="59">
                  <c:v>236</c:v>
                </c:pt>
                <c:pt idx="60">
                  <c:v>219</c:v>
                </c:pt>
                <c:pt idx="61">
                  <c:v>219</c:v>
                </c:pt>
                <c:pt idx="62">
                  <c:v>213</c:v>
                </c:pt>
                <c:pt idx="63">
                  <c:v>197</c:v>
                </c:pt>
                <c:pt idx="64">
                  <c:v>229</c:v>
                </c:pt>
                <c:pt idx="65">
                  <c:v>233</c:v>
                </c:pt>
                <c:pt idx="66">
                  <c:v>272</c:v>
                </c:pt>
                <c:pt idx="67">
                  <c:v>243</c:v>
                </c:pt>
                <c:pt idx="68">
                  <c:v>260</c:v>
                </c:pt>
                <c:pt idx="69">
                  <c:v>303</c:v>
                </c:pt>
                <c:pt idx="70">
                  <c:v>265</c:v>
                </c:pt>
                <c:pt idx="71">
                  <c:v>280</c:v>
                </c:pt>
                <c:pt idx="72">
                  <c:v>227</c:v>
                </c:pt>
                <c:pt idx="73">
                  <c:v>195</c:v>
                </c:pt>
                <c:pt idx="74">
                  <c:v>188</c:v>
                </c:pt>
                <c:pt idx="75">
                  <c:v>155</c:v>
                </c:pt>
                <c:pt idx="76">
                  <c:v>155</c:v>
                </c:pt>
                <c:pt idx="77">
                  <c:v>124</c:v>
                </c:pt>
                <c:pt idx="78">
                  <c:v>148</c:v>
                </c:pt>
                <c:pt idx="79">
                  <c:v>131</c:v>
                </c:pt>
                <c:pt idx="80">
                  <c:v>114</c:v>
                </c:pt>
                <c:pt idx="81">
                  <c:v>105</c:v>
                </c:pt>
                <c:pt idx="82">
                  <c:v>99</c:v>
                </c:pt>
                <c:pt idx="83">
                  <c:v>90</c:v>
                </c:pt>
                <c:pt idx="84">
                  <c:v>74</c:v>
                </c:pt>
                <c:pt idx="85">
                  <c:v>73</c:v>
                </c:pt>
                <c:pt idx="86">
                  <c:v>58</c:v>
                </c:pt>
                <c:pt idx="87">
                  <c:v>54</c:v>
                </c:pt>
                <c:pt idx="88">
                  <c:v>48</c:v>
                </c:pt>
                <c:pt idx="89">
                  <c:v>48</c:v>
                </c:pt>
                <c:pt idx="90">
                  <c:v>39</c:v>
                </c:pt>
                <c:pt idx="91">
                  <c:v>29</c:v>
                </c:pt>
                <c:pt idx="92">
                  <c:v>13</c:v>
                </c:pt>
                <c:pt idx="93">
                  <c:v>15</c:v>
                </c:pt>
                <c:pt idx="94">
                  <c:v>11</c:v>
                </c:pt>
                <c:pt idx="95">
                  <c:v>8</c:v>
                </c:pt>
                <c:pt idx="96">
                  <c:v>5</c:v>
                </c:pt>
                <c:pt idx="97">
                  <c:v>6</c:v>
                </c:pt>
                <c:pt idx="98">
                  <c:v>3</c:v>
                </c:pt>
                <c:pt idx="99">
                  <c:v>1</c:v>
                </c:pt>
                <c:pt idx="100">
                  <c:v>0</c:v>
                </c:pt>
              </c:numCache>
            </c:numRef>
          </c:val>
          <c:smooth val="0"/>
          <c:extLst>
            <c:ext xmlns:c16="http://schemas.microsoft.com/office/drawing/2014/chart" uri="{C3380CC4-5D6E-409C-BE32-E72D297353CC}">
              <c16:uniqueId val="{00000000-7061-49DF-9472-ED714CC455FE}"/>
            </c:ext>
          </c:extLst>
        </c:ser>
        <c:ser>
          <c:idx val="1"/>
          <c:order val="1"/>
          <c:tx>
            <c:strRef>
              <c:f>'Tabeller 2'!$BL$109</c:f>
              <c:strCache>
                <c:ptCount val="1"/>
                <c:pt idx="0">
                  <c:v>2030</c:v>
                </c:pt>
              </c:strCache>
            </c:strRef>
          </c:tx>
          <c:spPr>
            <a:ln w="28575" cap="rnd">
              <a:solidFill>
                <a:srgbClr val="00B0F0"/>
              </a:solidFill>
              <a:round/>
            </a:ln>
            <a:effectLst/>
          </c:spPr>
          <c:marker>
            <c:symbol val="none"/>
          </c:marker>
          <c:cat>
            <c:strRef>
              <c:f>'Tabeller 2'!$BJ$110:$BJ$210</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'Tabeller 2'!$BL$110:$BL$210</c:f>
              <c:numCache>
                <c:formatCode>0</c:formatCode>
                <c:ptCount val="101"/>
                <c:pt idx="0">
                  <c:v>187.49561710453995</c:v>
                </c:pt>
                <c:pt idx="1">
                  <c:v>193.09095050121891</c:v>
                </c:pt>
                <c:pt idx="2">
                  <c:v>195.55236824545466</c:v>
                </c:pt>
                <c:pt idx="3">
                  <c:v>201.60987127884499</c:v>
                </c:pt>
                <c:pt idx="4">
                  <c:v>200.47748190969713</c:v>
                </c:pt>
                <c:pt idx="5">
                  <c:v>199.79597919415829</c:v>
                </c:pt>
                <c:pt idx="6">
                  <c:v>202.76474277185699</c:v>
                </c:pt>
                <c:pt idx="7">
                  <c:v>200.84169953843229</c:v>
                </c:pt>
                <c:pt idx="8">
                  <c:v>204.91624647744234</c:v>
                </c:pt>
                <c:pt idx="9">
                  <c:v>204.67217205302873</c:v>
                </c:pt>
                <c:pt idx="10">
                  <c:v>198.93986851755881</c:v>
                </c:pt>
                <c:pt idx="11">
                  <c:v>204.87612527167187</c:v>
                </c:pt>
                <c:pt idx="12">
                  <c:v>199.4851667103292</c:v>
                </c:pt>
                <c:pt idx="13">
                  <c:v>198.80876487016371</c:v>
                </c:pt>
                <c:pt idx="14">
                  <c:v>200.54262630399754</c:v>
                </c:pt>
                <c:pt idx="15">
                  <c:v>184.77584518319406</c:v>
                </c:pt>
                <c:pt idx="16">
                  <c:v>207.00969607518755</c:v>
                </c:pt>
                <c:pt idx="17">
                  <c:v>199.68481728803849</c:v>
                </c:pt>
                <c:pt idx="18">
                  <c:v>206.88894345494776</c:v>
                </c:pt>
                <c:pt idx="19">
                  <c:v>209.25421138580981</c:v>
                </c:pt>
                <c:pt idx="20">
                  <c:v>180.69907923272973</c:v>
                </c:pt>
                <c:pt idx="21">
                  <c:v>169.88225219636081</c:v>
                </c:pt>
                <c:pt idx="22">
                  <c:v>180.46011390341843</c:v>
                </c:pt>
                <c:pt idx="23">
                  <c:v>163.50665181516788</c:v>
                </c:pt>
                <c:pt idx="24">
                  <c:v>196.08455692814266</c:v>
                </c:pt>
                <c:pt idx="25">
                  <c:v>159.66160472996614</c:v>
                </c:pt>
                <c:pt idx="26">
                  <c:v>183.6125262408579</c:v>
                </c:pt>
                <c:pt idx="27">
                  <c:v>184.81784672338995</c:v>
                </c:pt>
                <c:pt idx="28">
                  <c:v>184.18785745458473</c:v>
                </c:pt>
                <c:pt idx="29">
                  <c:v>180.09049623280396</c:v>
                </c:pt>
                <c:pt idx="30">
                  <c:v>207.05998307986718</c:v>
                </c:pt>
                <c:pt idx="31">
                  <c:v>189.16140606381015</c:v>
                </c:pt>
                <c:pt idx="32">
                  <c:v>207.08910479485218</c:v>
                </c:pt>
                <c:pt idx="33">
                  <c:v>225.64800058623035</c:v>
                </c:pt>
                <c:pt idx="34">
                  <c:v>193.44439196539184</c:v>
                </c:pt>
                <c:pt idx="35">
                  <c:v>225.69172685874813</c:v>
                </c:pt>
                <c:pt idx="36">
                  <c:v>278.13103497616402</c:v>
                </c:pt>
                <c:pt idx="37">
                  <c:v>238.89232219889254</c:v>
                </c:pt>
                <c:pt idx="38">
                  <c:v>250.61091967721239</c:v>
                </c:pt>
                <c:pt idx="39">
                  <c:v>271.46221571197981</c:v>
                </c:pt>
                <c:pt idx="40">
                  <c:v>217.10011790861097</c:v>
                </c:pt>
                <c:pt idx="41">
                  <c:v>242.98130629256571</c:v>
                </c:pt>
                <c:pt idx="42">
                  <c:v>210.52220652459789</c:v>
                </c:pt>
                <c:pt idx="43">
                  <c:v>207.23762235069015</c:v>
                </c:pt>
                <c:pt idx="44">
                  <c:v>159.14456863633279</c:v>
                </c:pt>
                <c:pt idx="45">
                  <c:v>160.84535633231479</c:v>
                </c:pt>
                <c:pt idx="46">
                  <c:v>186.50357005174777</c:v>
                </c:pt>
                <c:pt idx="47">
                  <c:v>182.4810678677587</c:v>
                </c:pt>
                <c:pt idx="48">
                  <c:v>169.28317668807244</c:v>
                </c:pt>
                <c:pt idx="49">
                  <c:v>170.57375197018246</c:v>
                </c:pt>
                <c:pt idx="50">
                  <c:v>177.32827102818337</c:v>
                </c:pt>
                <c:pt idx="51">
                  <c:v>209.27703024878804</c:v>
                </c:pt>
                <c:pt idx="52">
                  <c:v>190.29702035355928</c:v>
                </c:pt>
                <c:pt idx="53">
                  <c:v>212.3977075894237</c:v>
                </c:pt>
                <c:pt idx="54">
                  <c:v>198.17842176898864</c:v>
                </c:pt>
                <c:pt idx="55">
                  <c:v>218.76752053145799</c:v>
                </c:pt>
                <c:pt idx="56">
                  <c:v>224.58258662378881</c:v>
                </c:pt>
                <c:pt idx="57">
                  <c:v>251.41795363906215</c:v>
                </c:pt>
                <c:pt idx="58">
                  <c:v>257.25819977206788</c:v>
                </c:pt>
                <c:pt idx="59">
                  <c:v>230.77689272133426</c:v>
                </c:pt>
                <c:pt idx="60">
                  <c:v>242.41268015398131</c:v>
                </c:pt>
                <c:pt idx="61">
                  <c:v>263.63437519933348</c:v>
                </c:pt>
                <c:pt idx="62">
                  <c:v>269.63981109166917</c:v>
                </c:pt>
                <c:pt idx="63">
                  <c:v>282.69749763378491</c:v>
                </c:pt>
                <c:pt idx="64">
                  <c:v>241.39225302081252</c:v>
                </c:pt>
                <c:pt idx="65">
                  <c:v>259.06820347742155</c:v>
                </c:pt>
                <c:pt idx="66">
                  <c:v>244.03847540725872</c:v>
                </c:pt>
                <c:pt idx="67">
                  <c:v>213.70814520255377</c:v>
                </c:pt>
                <c:pt idx="68">
                  <c:v>195.95098517295094</c:v>
                </c:pt>
                <c:pt idx="69">
                  <c:v>206.58196326915845</c:v>
                </c:pt>
                <c:pt idx="70">
                  <c:v>196.06972331607722</c:v>
                </c:pt>
                <c:pt idx="71">
                  <c:v>199.86121243315665</c:v>
                </c:pt>
                <c:pt idx="72">
                  <c:v>187.64507123959456</c:v>
                </c:pt>
                <c:pt idx="73">
                  <c:v>211.24021343428456</c:v>
                </c:pt>
                <c:pt idx="74">
                  <c:v>195.60897621476187</c:v>
                </c:pt>
                <c:pt idx="75">
                  <c:v>177.286197213408</c:v>
                </c:pt>
                <c:pt idx="76">
                  <c:v>173.71094963203279</c:v>
                </c:pt>
                <c:pt idx="77">
                  <c:v>163.77512679185344</c:v>
                </c:pt>
                <c:pt idx="78">
                  <c:v>146.57264907567173</c:v>
                </c:pt>
                <c:pt idx="79">
                  <c:v>164.3084350981643</c:v>
                </c:pt>
                <c:pt idx="80">
                  <c:v>162.81787529178555</c:v>
                </c:pt>
                <c:pt idx="81">
                  <c:v>174.51657762778689</c:v>
                </c:pt>
                <c:pt idx="82">
                  <c:v>145.09268306504171</c:v>
                </c:pt>
                <c:pt idx="83">
                  <c:v>145.13948464391396</c:v>
                </c:pt>
                <c:pt idx="84">
                  <c:v>152.60777869958918</c:v>
                </c:pt>
                <c:pt idx="85">
                  <c:v>120.87460403614946</c:v>
                </c:pt>
                <c:pt idx="86">
                  <c:v>107.70681438316369</c:v>
                </c:pt>
                <c:pt idx="87">
                  <c:v>81.83973038086657</c:v>
                </c:pt>
                <c:pt idx="88">
                  <c:v>63.678694687676021</c:v>
                </c:pt>
                <c:pt idx="89">
                  <c:v>53.606357696761904</c:v>
                </c:pt>
                <c:pt idx="90">
                  <c:v>36.089964037136141</c:v>
                </c:pt>
                <c:pt idx="91">
                  <c:v>31.827896341482681</c:v>
                </c:pt>
                <c:pt idx="92">
                  <c:v>21.896334040694924</c:v>
                </c:pt>
                <c:pt idx="93">
                  <c:v>19.549855866533456</c:v>
                </c:pt>
                <c:pt idx="94">
                  <c:v>9.8274244423720845</c:v>
                </c:pt>
                <c:pt idx="95">
                  <c:v>7.4961610176843916</c:v>
                </c:pt>
                <c:pt idx="96">
                  <c:v>5.5530542483547372</c:v>
                </c:pt>
                <c:pt idx="97">
                  <c:v>3.7905426107778699</c:v>
                </c:pt>
                <c:pt idx="98">
                  <c:v>2.2034817241281206</c:v>
                </c:pt>
                <c:pt idx="99">
                  <c:v>1.1079673570999056</c:v>
                </c:pt>
                <c:pt idx="100">
                  <c:v>2.8183661804212212</c:v>
                </c:pt>
              </c:numCache>
            </c:numRef>
          </c:val>
          <c:smooth val="0"/>
          <c:extLst>
            <c:ext xmlns:c16="http://schemas.microsoft.com/office/drawing/2014/chart" uri="{C3380CC4-5D6E-409C-BE32-E72D297353CC}">
              <c16:uniqueId val="{00000001-7061-49DF-9472-ED714CC455FE}"/>
            </c:ext>
          </c:extLst>
        </c:ser>
        <c:dLbls>
          <c:showLegendKey val="0"/>
          <c:showVal val="0"/>
          <c:showCatName val="0"/>
          <c:showSerName val="0"/>
          <c:showPercent val="0"/>
          <c:showBubbleSize val="0"/>
        </c:dLbls>
        <c:smooth val="0"/>
        <c:axId val="80351872"/>
        <c:axId val="80351456"/>
      </c:lineChart>
      <c:catAx>
        <c:axId val="803518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Ålder</a:t>
                </a:r>
                <a:endParaRPr lang="sv-SE"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0351456"/>
        <c:crosses val="autoZero"/>
        <c:auto val="1"/>
        <c:lblAlgn val="ctr"/>
        <c:lblOffset val="100"/>
        <c:tickLblSkip val="5"/>
        <c:noMultiLvlLbl val="0"/>
      </c:catAx>
      <c:valAx>
        <c:axId val="80351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035187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Tabeller!$A$48</c:f>
              <c:strCache>
                <c:ptCount val="1"/>
                <c:pt idx="0">
                  <c:v>Timrå Kommun</c:v>
                </c:pt>
              </c:strCache>
            </c:strRef>
          </c:tx>
          <c:spPr>
            <a:ln w="28575" cap="rnd">
              <a:solidFill>
                <a:schemeClr val="accent1"/>
              </a:solidFill>
              <a:round/>
            </a:ln>
            <a:effectLst/>
          </c:spPr>
          <c:marker>
            <c:symbol val="none"/>
          </c:marker>
          <c:cat>
            <c:numRef>
              <c:f>Tabeller!$B$47:$AF$47</c:f>
              <c:numCache>
                <c:formatCode>0</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Tabeller!$B$48:$AF$48</c:f>
              <c:numCache>
                <c:formatCode>0.00</c:formatCode>
                <c:ptCount val="31"/>
                <c:pt idx="0">
                  <c:v>1.7271243398943832</c:v>
                </c:pt>
                <c:pt idx="1">
                  <c:v>1.7352711666016387</c:v>
                </c:pt>
                <c:pt idx="2">
                  <c:v>1.7385863720793822</c:v>
                </c:pt>
                <c:pt idx="3">
                  <c:v>1.7330615414482624</c:v>
                </c:pt>
                <c:pt idx="4">
                  <c:v>1.744894968246214</c:v>
                </c:pt>
                <c:pt idx="5">
                  <c:v>1.7474399369830642</c:v>
                </c:pt>
                <c:pt idx="6">
                  <c:v>1.76232741617357</c:v>
                </c:pt>
                <c:pt idx="7">
                  <c:v>1.7619704433497536</c:v>
                </c:pt>
                <c:pt idx="8">
                  <c:v>1.7710795902285263</c:v>
                </c:pt>
                <c:pt idx="9">
                  <c:v>1.7820027871789768</c:v>
                </c:pt>
                <c:pt idx="10">
                  <c:v>1.7920111564896901</c:v>
                </c:pt>
                <c:pt idx="11">
                  <c:v>1.814028378786354</c:v>
                </c:pt>
                <c:pt idx="12">
                  <c:v>1.8208215297450425</c:v>
                </c:pt>
                <c:pt idx="13">
                  <c:v>1.8261045394803357</c:v>
                </c:pt>
                <c:pt idx="14">
                  <c:v>1.8417288239501379</c:v>
                </c:pt>
                <c:pt idx="15">
                  <c:v>1.8421753379762393</c:v>
                </c:pt>
                <c:pt idx="16">
                  <c:v>1.8510628316569941</c:v>
                </c:pt>
                <c:pt idx="17">
                  <c:v>1.848445884936452</c:v>
                </c:pt>
                <c:pt idx="18">
                  <c:v>1.849781139642247</c:v>
                </c:pt>
                <c:pt idx="19">
                  <c:v>1.8541221972191213</c:v>
                </c:pt>
                <c:pt idx="20">
                  <c:v>1.852396932901867</c:v>
                </c:pt>
                <c:pt idx="21">
                  <c:v>1.8576052831533738</c:v>
                </c:pt>
                <c:pt idx="22">
                  <c:v>1.8626203692102288</c:v>
                </c:pt>
                <c:pt idx="23">
                  <c:v>1.8617736429320471</c:v>
                </c:pt>
                <c:pt idx="24">
                  <c:v>1.8607790701907854</c:v>
                </c:pt>
                <c:pt idx="25">
                  <c:v>1.8625715050543055</c:v>
                </c:pt>
                <c:pt idx="26">
                  <c:v>1.8573099171866805</c:v>
                </c:pt>
                <c:pt idx="27">
                  <c:v>1.8574077563584266</c:v>
                </c:pt>
                <c:pt idx="28">
                  <c:v>1.8571904609994894</c:v>
                </c:pt>
                <c:pt idx="29">
                  <c:v>1.865853717327618</c:v>
                </c:pt>
                <c:pt idx="30">
                  <c:v>1.8772114861892109</c:v>
                </c:pt>
              </c:numCache>
            </c:numRef>
          </c:val>
          <c:smooth val="0"/>
          <c:extLst>
            <c:ext xmlns:c16="http://schemas.microsoft.com/office/drawing/2014/chart" uri="{C3380CC4-5D6E-409C-BE32-E72D297353CC}">
              <c16:uniqueId val="{00000000-5763-46FE-802A-8A1489B85001}"/>
            </c:ext>
          </c:extLst>
        </c:ser>
        <c:ser>
          <c:idx val="1"/>
          <c:order val="1"/>
          <c:tx>
            <c:strRef>
              <c:f>Tabeller!$A$49</c:f>
              <c:strCache>
                <c:ptCount val="1"/>
                <c:pt idx="0">
                  <c:v>Riket</c:v>
                </c:pt>
              </c:strCache>
            </c:strRef>
          </c:tx>
          <c:spPr>
            <a:ln w="28575" cap="rnd">
              <a:solidFill>
                <a:srgbClr val="00B0F0"/>
              </a:solidFill>
              <a:round/>
            </a:ln>
            <a:effectLst/>
          </c:spPr>
          <c:marker>
            <c:symbol val="none"/>
          </c:marker>
          <c:cat>
            <c:numRef>
              <c:f>Tabeller!$B$47:$AF$47</c:f>
              <c:numCache>
                <c:formatCode>0</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Tabeller!$B$49:$AF$49</c:f>
              <c:numCache>
                <c:formatCode>0.00</c:formatCode>
                <c:ptCount val="31"/>
                <c:pt idx="0">
                  <c:v>1.7041239306770017</c:v>
                </c:pt>
                <c:pt idx="1">
                  <c:v>1.7009527795257791</c:v>
                </c:pt>
                <c:pt idx="2">
                  <c:v>1.6988516850781383</c:v>
                </c:pt>
                <c:pt idx="3">
                  <c:v>1.6992532930869124</c:v>
                </c:pt>
                <c:pt idx="4">
                  <c:v>1.7006544337855947</c:v>
                </c:pt>
                <c:pt idx="5">
                  <c:v>1.6996768308799619</c:v>
                </c:pt>
                <c:pt idx="6">
                  <c:v>1.6994383787744212</c:v>
                </c:pt>
                <c:pt idx="7">
                  <c:v>1.7018805345611632</c:v>
                </c:pt>
                <c:pt idx="8">
                  <c:v>1.7054669812155088</c:v>
                </c:pt>
                <c:pt idx="9">
                  <c:v>1.7101431179088711</c:v>
                </c:pt>
                <c:pt idx="10">
                  <c:v>1.7135543681616667</c:v>
                </c:pt>
                <c:pt idx="11">
                  <c:v>1.7174290655452888</c:v>
                </c:pt>
                <c:pt idx="12">
                  <c:v>1.7214338933880777</c:v>
                </c:pt>
                <c:pt idx="13">
                  <c:v>1.7275634348923299</c:v>
                </c:pt>
                <c:pt idx="14">
                  <c:v>1.7328008843060214</c:v>
                </c:pt>
                <c:pt idx="15">
                  <c:v>1.7391794921590522</c:v>
                </c:pt>
                <c:pt idx="16">
                  <c:v>1.7442804086729744</c:v>
                </c:pt>
                <c:pt idx="17">
                  <c:v>1.7510335822865239</c:v>
                </c:pt>
                <c:pt idx="18">
                  <c:v>1.7582522226806878</c:v>
                </c:pt>
                <c:pt idx="19">
                  <c:v>1.7650401435413408</c:v>
                </c:pt>
                <c:pt idx="20">
                  <c:v>1.7715381842197802</c:v>
                </c:pt>
                <c:pt idx="21">
                  <c:v>1.7783606168605557</c:v>
                </c:pt>
                <c:pt idx="22">
                  <c:v>1.7833735426460233</c:v>
                </c:pt>
                <c:pt idx="23">
                  <c:v>1.7865955012737895</c:v>
                </c:pt>
                <c:pt idx="24">
                  <c:v>1.7887811092039794</c:v>
                </c:pt>
                <c:pt idx="25">
                  <c:v>1.7900765513220391</c:v>
                </c:pt>
                <c:pt idx="26">
                  <c:v>1.7897685583594971</c:v>
                </c:pt>
                <c:pt idx="27">
                  <c:v>1.7895496380292002</c:v>
                </c:pt>
                <c:pt idx="28">
                  <c:v>1.7896063499694748</c:v>
                </c:pt>
                <c:pt idx="29">
                  <c:v>1.790839570070099</c:v>
                </c:pt>
                <c:pt idx="30">
                  <c:v>1.7902964085144135</c:v>
                </c:pt>
              </c:numCache>
            </c:numRef>
          </c:val>
          <c:smooth val="0"/>
          <c:extLst>
            <c:ext xmlns:c16="http://schemas.microsoft.com/office/drawing/2014/chart" uri="{C3380CC4-5D6E-409C-BE32-E72D297353CC}">
              <c16:uniqueId val="{00000001-5763-46FE-802A-8A1489B85001}"/>
            </c:ext>
          </c:extLst>
        </c:ser>
        <c:dLbls>
          <c:showLegendKey val="0"/>
          <c:showVal val="0"/>
          <c:showCatName val="0"/>
          <c:showSerName val="0"/>
          <c:showPercent val="0"/>
          <c:showBubbleSize val="0"/>
        </c:dLbls>
        <c:smooth val="0"/>
        <c:axId val="300618320"/>
        <c:axId val="300105440"/>
      </c:lineChart>
      <c:catAx>
        <c:axId val="30061832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00105440"/>
        <c:crosses val="autoZero"/>
        <c:auto val="1"/>
        <c:lblAlgn val="ctr"/>
        <c:lblOffset val="100"/>
        <c:tickLblSkip val="1"/>
        <c:noMultiLvlLbl val="0"/>
      </c:catAx>
      <c:valAx>
        <c:axId val="300105440"/>
        <c:scaling>
          <c:orientation val="minMax"/>
          <c:min val="1.65000000000000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Försörjningskvot</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00618320"/>
        <c:crosses val="autoZero"/>
        <c:crossBetween val="between"/>
        <c:majorUnit val="1.0000000000000002E-2"/>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'Kostnader (2)'!$A$5</c:f>
              <c:strCache>
                <c:ptCount val="1"/>
                <c:pt idx="0">
                  <c:v>Förskolebarn, inskrivna</c:v>
                </c:pt>
              </c:strCache>
            </c:strRef>
          </c:tx>
          <c:spPr>
            <a:ln w="28575" cap="rnd">
              <a:solidFill>
                <a:srgbClr val="926255"/>
              </a:solidFill>
              <a:round/>
            </a:ln>
            <a:effectLst/>
          </c:spPr>
          <c:marker>
            <c:symbol val="none"/>
          </c:marker>
          <c:cat>
            <c:numRef>
              <c:f>'Kostnader (2)'!$B$4:$AF$4</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(2)'!$B$5:$AF$5</c:f>
              <c:numCache>
                <c:formatCode>0</c:formatCode>
                <c:ptCount val="31"/>
                <c:pt idx="0">
                  <c:v>713.24800000000005</c:v>
                </c:pt>
                <c:pt idx="1">
                  <c:v>714.38400000000001</c:v>
                </c:pt>
                <c:pt idx="2">
                  <c:v>792.18</c:v>
                </c:pt>
                <c:pt idx="3">
                  <c:v>807.67499999999995</c:v>
                </c:pt>
                <c:pt idx="4">
                  <c:v>813.43999999999994</c:v>
                </c:pt>
                <c:pt idx="5">
                  <c:v>855.09899999999993</c:v>
                </c:pt>
                <c:pt idx="6">
                  <c:v>856.85599999999999</c:v>
                </c:pt>
                <c:pt idx="7">
                  <c:v>877.0390000000001</c:v>
                </c:pt>
                <c:pt idx="8">
                  <c:v>885.59800000000007</c:v>
                </c:pt>
                <c:pt idx="9">
                  <c:v>910.48599999999999</c:v>
                </c:pt>
                <c:pt idx="10">
                  <c:v>901.0619999999999</c:v>
                </c:pt>
                <c:pt idx="11">
                  <c:v>929.43500000000006</c:v>
                </c:pt>
                <c:pt idx="12">
                  <c:v>886.33299999999997</c:v>
                </c:pt>
                <c:pt idx="13">
                  <c:v>884.86200000000008</c:v>
                </c:pt>
                <c:pt idx="14">
                  <c:v>867.53499999999997</c:v>
                </c:pt>
                <c:pt idx="15">
                  <c:v>867.91600000000005</c:v>
                </c:pt>
                <c:pt idx="16">
                  <c:v>848.019200530116</c:v>
                </c:pt>
                <c:pt idx="17">
                  <c:v>834.5367961219672</c:v>
                </c:pt>
                <c:pt idx="18">
                  <c:v>832.3648186067179</c:v>
                </c:pt>
                <c:pt idx="19">
                  <c:v>832.99067977724189</c:v>
                </c:pt>
                <c:pt idx="20">
                  <c:v>830.86805094229476</c:v>
                </c:pt>
                <c:pt idx="21">
                  <c:v>846.52352868688979</c:v>
                </c:pt>
                <c:pt idx="22">
                  <c:v>853.24383104705248</c:v>
                </c:pt>
                <c:pt idx="23">
                  <c:v>861.26473186737178</c:v>
                </c:pt>
                <c:pt idx="24">
                  <c:v>868.50147732713071</c:v>
                </c:pt>
                <c:pt idx="25">
                  <c:v>873.01209352775186</c:v>
                </c:pt>
                <c:pt idx="26">
                  <c:v>880.42630105275407</c:v>
                </c:pt>
                <c:pt idx="27">
                  <c:v>882.53426593077768</c:v>
                </c:pt>
                <c:pt idx="28">
                  <c:v>884.56209766513712</c:v>
                </c:pt>
                <c:pt idx="29">
                  <c:v>884.83322603263048</c:v>
                </c:pt>
                <c:pt idx="30">
                  <c:v>883.54977280740161</c:v>
                </c:pt>
              </c:numCache>
            </c:numRef>
          </c:val>
          <c:smooth val="0"/>
          <c:extLst>
            <c:ext xmlns:c16="http://schemas.microsoft.com/office/drawing/2014/chart" uri="{C3380CC4-5D6E-409C-BE32-E72D297353CC}">
              <c16:uniqueId val="{00000000-07CF-4719-8F86-6E09010A13B8}"/>
            </c:ext>
          </c:extLst>
        </c:ser>
        <c:ser>
          <c:idx val="1"/>
          <c:order val="1"/>
          <c:tx>
            <c:strRef>
              <c:f>'Kostnader (2)'!$A$6</c:f>
              <c:strCache>
                <c:ptCount val="1"/>
                <c:pt idx="0">
                  <c:v>Förskolebarn i kommunens förskolor</c:v>
                </c:pt>
              </c:strCache>
            </c:strRef>
          </c:tx>
          <c:spPr>
            <a:ln w="28575" cap="rnd">
              <a:solidFill>
                <a:schemeClr val="accent1"/>
              </a:solidFill>
              <a:round/>
            </a:ln>
            <a:effectLst/>
          </c:spPr>
          <c:marker>
            <c:symbol val="none"/>
          </c:marker>
          <c:cat>
            <c:numRef>
              <c:f>'Kostnader (2)'!$B$4:$AF$4</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(2)'!$B$6:$AF$6</c:f>
              <c:numCache>
                <c:formatCode>0</c:formatCode>
                <c:ptCount val="31"/>
                <c:pt idx="0">
                  <c:v>694.70355200000006</c:v>
                </c:pt>
                <c:pt idx="1">
                  <c:v>695.09563200000002</c:v>
                </c:pt>
                <c:pt idx="2">
                  <c:v>773.1676799999999</c:v>
                </c:pt>
                <c:pt idx="3">
                  <c:v>785.86777499999994</c:v>
                </c:pt>
                <c:pt idx="4">
                  <c:v>792.29055999999991</c:v>
                </c:pt>
                <c:pt idx="5">
                  <c:v>833.72152499999993</c:v>
                </c:pt>
                <c:pt idx="6">
                  <c:v>836.29145600000004</c:v>
                </c:pt>
                <c:pt idx="7">
                  <c:v>855.99006400000007</c:v>
                </c:pt>
                <c:pt idx="8">
                  <c:v>864.34364800000003</c:v>
                </c:pt>
                <c:pt idx="9">
                  <c:v>890.45530799999995</c:v>
                </c:pt>
                <c:pt idx="10">
                  <c:v>880.3375739999999</c:v>
                </c:pt>
                <c:pt idx="11">
                  <c:v>908.98743000000002</c:v>
                </c:pt>
                <c:pt idx="12">
                  <c:v>865.06100800000002</c:v>
                </c:pt>
                <c:pt idx="13">
                  <c:v>863.62531200000012</c:v>
                </c:pt>
                <c:pt idx="14">
                  <c:v>845.84662500000002</c:v>
                </c:pt>
                <c:pt idx="15">
                  <c:v>845.35018400000001</c:v>
                </c:pt>
                <c:pt idx="16">
                  <c:v>825.97070131633302</c:v>
                </c:pt>
                <c:pt idx="17">
                  <c:v>812.83883942279601</c:v>
                </c:pt>
                <c:pt idx="18">
                  <c:v>810.72333332294329</c:v>
                </c:pt>
                <c:pt idx="19">
                  <c:v>811.33292210303364</c:v>
                </c:pt>
                <c:pt idx="20">
                  <c:v>809.2654816177951</c:v>
                </c:pt>
                <c:pt idx="21">
                  <c:v>824.51391694103063</c:v>
                </c:pt>
                <c:pt idx="22">
                  <c:v>831.05949143982912</c:v>
                </c:pt>
                <c:pt idx="23">
                  <c:v>838.87184883882014</c:v>
                </c:pt>
                <c:pt idx="24">
                  <c:v>845.92043891662536</c:v>
                </c:pt>
                <c:pt idx="25">
                  <c:v>850.31377909603032</c:v>
                </c:pt>
                <c:pt idx="26">
                  <c:v>857.53521722538244</c:v>
                </c:pt>
                <c:pt idx="27">
                  <c:v>859.5883750165774</c:v>
                </c:pt>
                <c:pt idx="28">
                  <c:v>861.5634831258435</c:v>
                </c:pt>
                <c:pt idx="29">
                  <c:v>861.82756215578206</c:v>
                </c:pt>
                <c:pt idx="30">
                  <c:v>860.57747871440915</c:v>
                </c:pt>
              </c:numCache>
            </c:numRef>
          </c:val>
          <c:smooth val="0"/>
          <c:extLst>
            <c:ext xmlns:c16="http://schemas.microsoft.com/office/drawing/2014/chart" uri="{C3380CC4-5D6E-409C-BE32-E72D297353CC}">
              <c16:uniqueId val="{00000001-07CF-4719-8F86-6E09010A13B8}"/>
            </c:ext>
          </c:extLst>
        </c:ser>
        <c:ser>
          <c:idx val="2"/>
          <c:order val="2"/>
          <c:tx>
            <c:strRef>
              <c:f>'Kostnader (2)'!$A$7</c:f>
              <c:strCache>
                <c:ptCount val="1"/>
                <c:pt idx="0">
                  <c:v>Antal personer 1-5 år </c:v>
                </c:pt>
              </c:strCache>
            </c:strRef>
          </c:tx>
          <c:spPr>
            <a:ln w="28575" cap="rnd">
              <a:solidFill>
                <a:srgbClr val="00B0F0"/>
              </a:solidFill>
              <a:round/>
            </a:ln>
            <a:effectLst/>
          </c:spPr>
          <c:marker>
            <c:symbol val="none"/>
          </c:marker>
          <c:cat>
            <c:numRef>
              <c:f>'Kostnader (2)'!$B$4:$AF$4</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(2)'!$B$7:$AF$7</c:f>
              <c:numCache>
                <c:formatCode>0</c:formatCode>
                <c:ptCount val="31"/>
                <c:pt idx="0">
                  <c:v>992</c:v>
                </c:pt>
                <c:pt idx="1">
                  <c:v>968</c:v>
                </c:pt>
                <c:pt idx="2">
                  <c:v>972</c:v>
                </c:pt>
                <c:pt idx="3">
                  <c:v>979</c:v>
                </c:pt>
                <c:pt idx="4">
                  <c:v>992</c:v>
                </c:pt>
                <c:pt idx="5">
                  <c:v>1029</c:v>
                </c:pt>
                <c:pt idx="6">
                  <c:v>1001</c:v>
                </c:pt>
                <c:pt idx="7">
                  <c:v>1021</c:v>
                </c:pt>
                <c:pt idx="8">
                  <c:v>1037</c:v>
                </c:pt>
                <c:pt idx="9">
                  <c:v>1037</c:v>
                </c:pt>
                <c:pt idx="10">
                  <c:v>1017</c:v>
                </c:pt>
                <c:pt idx="11">
                  <c:v>1027</c:v>
                </c:pt>
                <c:pt idx="12">
                  <c:v>997</c:v>
                </c:pt>
                <c:pt idx="13">
                  <c:v>981</c:v>
                </c:pt>
                <c:pt idx="14">
                  <c:v>965</c:v>
                </c:pt>
                <c:pt idx="15">
                  <c:v>973</c:v>
                </c:pt>
                <c:pt idx="16">
                  <c:v>950.69417099788791</c:v>
                </c:pt>
                <c:pt idx="17">
                  <c:v>935.57936784973901</c:v>
                </c:pt>
                <c:pt idx="18">
                  <c:v>933.14441547838328</c:v>
                </c:pt>
                <c:pt idx="19">
                  <c:v>933.84605356193038</c:v>
                </c:pt>
                <c:pt idx="20">
                  <c:v>931.46642482320044</c:v>
                </c:pt>
                <c:pt idx="21">
                  <c:v>949.01740884180469</c:v>
                </c:pt>
                <c:pt idx="22">
                  <c:v>956.55138009759241</c:v>
                </c:pt>
                <c:pt idx="23">
                  <c:v>965.54342137597735</c:v>
                </c:pt>
                <c:pt idx="24">
                  <c:v>973.65636471651419</c:v>
                </c:pt>
                <c:pt idx="25">
                  <c:v>978.71310933604468</c:v>
                </c:pt>
                <c:pt idx="26">
                  <c:v>987.0250011802176</c:v>
                </c:pt>
                <c:pt idx="27">
                  <c:v>989.38819050535608</c:v>
                </c:pt>
                <c:pt idx="28">
                  <c:v>991.66154446764244</c:v>
                </c:pt>
                <c:pt idx="29">
                  <c:v>991.96550003658126</c:v>
                </c:pt>
                <c:pt idx="30">
                  <c:v>990.52665112937393</c:v>
                </c:pt>
              </c:numCache>
            </c:numRef>
          </c:val>
          <c:smooth val="0"/>
          <c:extLst>
            <c:ext xmlns:c16="http://schemas.microsoft.com/office/drawing/2014/chart" uri="{C3380CC4-5D6E-409C-BE32-E72D297353CC}">
              <c16:uniqueId val="{00000002-07CF-4719-8F86-6E09010A13B8}"/>
            </c:ext>
          </c:extLst>
        </c:ser>
        <c:dLbls>
          <c:showLegendKey val="0"/>
          <c:showVal val="0"/>
          <c:showCatName val="0"/>
          <c:showSerName val="0"/>
          <c:showPercent val="0"/>
          <c:showBubbleSize val="0"/>
        </c:dLbls>
        <c:smooth val="0"/>
        <c:axId val="219301984"/>
        <c:axId val="219301568"/>
      </c:lineChart>
      <c:catAx>
        <c:axId val="219301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19301568"/>
        <c:crosses val="autoZero"/>
        <c:auto val="1"/>
        <c:lblAlgn val="ctr"/>
        <c:lblOffset val="100"/>
        <c:noMultiLvlLbl val="0"/>
      </c:catAx>
      <c:valAx>
        <c:axId val="219301568"/>
        <c:scaling>
          <c:orientation val="minMax"/>
          <c:min val="6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19301984"/>
        <c:crosses val="autoZero"/>
        <c:crossBetween val="between"/>
      </c:valAx>
      <c:spPr>
        <a:noFill/>
        <a:ln>
          <a:noFill/>
        </a:ln>
        <a:effectLst/>
      </c:spPr>
    </c:plotArea>
    <c:legend>
      <c:legendPos val="t"/>
      <c:layout>
        <c:manualLayout>
          <c:xMode val="edge"/>
          <c:yMode val="edge"/>
          <c:x val="0.18608344706021862"/>
          <c:y val="3.3936657629361461E-2"/>
          <c:w val="0.68398973342686076"/>
          <c:h val="0.1094465225080205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'Kostnader (2)'!$A$18</c:f>
              <c:strCache>
                <c:ptCount val="1"/>
                <c:pt idx="0">
                  <c:v>Antal Grundskoleelever (folkbokförda)</c:v>
                </c:pt>
              </c:strCache>
            </c:strRef>
          </c:tx>
          <c:spPr>
            <a:ln w="28575" cap="rnd">
              <a:solidFill>
                <a:srgbClr val="926255"/>
              </a:solidFill>
              <a:round/>
            </a:ln>
            <a:effectLst/>
          </c:spPr>
          <c:marker>
            <c:symbol val="none"/>
          </c:marker>
          <c:cat>
            <c:numRef>
              <c:f>'Kostnader (2)'!$B$17:$AF$17</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(2)'!$B$18:$AF$18</c:f>
              <c:numCache>
                <c:formatCode>#,##0;[Red]\-#,##0</c:formatCode>
                <c:ptCount val="31"/>
                <c:pt idx="0">
                  <c:v>2149</c:v>
                </c:pt>
                <c:pt idx="1">
                  <c:v>2166</c:v>
                </c:pt>
                <c:pt idx="2">
                  <c:v>2173</c:v>
                </c:pt>
                <c:pt idx="3">
                  <c:v>2148</c:v>
                </c:pt>
                <c:pt idx="4">
                  <c:v>2126</c:v>
                </c:pt>
                <c:pt idx="5">
                  <c:v>2055</c:v>
                </c:pt>
                <c:pt idx="6">
                  <c:v>1999</c:v>
                </c:pt>
                <c:pt idx="7">
                  <c:v>1968</c:v>
                </c:pt>
                <c:pt idx="8">
                  <c:v>1943</c:v>
                </c:pt>
                <c:pt idx="9">
                  <c:v>1898</c:v>
                </c:pt>
                <c:pt idx="10">
                  <c:v>1839</c:v>
                </c:pt>
                <c:pt idx="11">
                  <c:v>1857</c:v>
                </c:pt>
                <c:pt idx="12">
                  <c:v>1837</c:v>
                </c:pt>
                <c:pt idx="13">
                  <c:v>1847</c:v>
                </c:pt>
                <c:pt idx="14">
                  <c:v>1826</c:v>
                </c:pt>
                <c:pt idx="15">
                  <c:v>1803</c:v>
                </c:pt>
                <c:pt idx="16" formatCode="0">
                  <c:v>1778.6621437687104</c:v>
                </c:pt>
                <c:pt idx="17" formatCode="0">
                  <c:v>1770.6697290661052</c:v>
                </c:pt>
                <c:pt idx="18" formatCode="0">
                  <c:v>1771.8368092806234</c:v>
                </c:pt>
                <c:pt idx="19" formatCode="0">
                  <c:v>1754.8034413919108</c:v>
                </c:pt>
                <c:pt idx="20" formatCode="0">
                  <c:v>1730.8958131255179</c:v>
                </c:pt>
                <c:pt idx="21" formatCode="0">
                  <c:v>1743.9042455314479</c:v>
                </c:pt>
                <c:pt idx="22" formatCode="0">
                  <c:v>1687.5825799215461</c:v>
                </c:pt>
                <c:pt idx="23" formatCode="0">
                  <c:v>1683.8840063486125</c:v>
                </c:pt>
                <c:pt idx="24" formatCode="0">
                  <c:v>1664.585911829995</c:v>
                </c:pt>
                <c:pt idx="25" formatCode="0">
                  <c:v>1657.2818957187499</c:v>
                </c:pt>
                <c:pt idx="26" formatCode="0">
                  <c:v>1656.4202253804792</c:v>
                </c:pt>
                <c:pt idx="27" formatCode="0">
                  <c:v>1639.2387378116248</c:v>
                </c:pt>
                <c:pt idx="28" formatCode="0">
                  <c:v>1641.490603046811</c:v>
                </c:pt>
                <c:pt idx="29" formatCode="0">
                  <c:v>1648.8476565221056</c:v>
                </c:pt>
                <c:pt idx="30" formatCode="0">
                  <c:v>1647.1234260219771</c:v>
                </c:pt>
              </c:numCache>
            </c:numRef>
          </c:val>
          <c:smooth val="0"/>
          <c:extLst>
            <c:ext xmlns:c16="http://schemas.microsoft.com/office/drawing/2014/chart" uri="{C3380CC4-5D6E-409C-BE32-E72D297353CC}">
              <c16:uniqueId val="{00000000-B99F-47D2-AA01-D61CA2AECFD5}"/>
            </c:ext>
          </c:extLst>
        </c:ser>
        <c:ser>
          <c:idx val="1"/>
          <c:order val="1"/>
          <c:tx>
            <c:strRef>
              <c:f>'Kostnader (2)'!$A$19</c:f>
              <c:strCache>
                <c:ptCount val="1"/>
                <c:pt idx="0">
                  <c:v>Antal Grundskoleelever i kommunens skolor</c:v>
                </c:pt>
              </c:strCache>
            </c:strRef>
          </c:tx>
          <c:spPr>
            <a:ln w="28575" cap="rnd">
              <a:solidFill>
                <a:schemeClr val="accent1"/>
              </a:solidFill>
              <a:round/>
            </a:ln>
            <a:effectLst/>
          </c:spPr>
          <c:marker>
            <c:symbol val="none"/>
          </c:marker>
          <c:cat>
            <c:numRef>
              <c:f>'Kostnader (2)'!$B$17:$AF$17</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(2)'!$B$19:$AF$19</c:f>
              <c:numCache>
                <c:formatCode>#,##0;[Red]\-#,##0</c:formatCode>
                <c:ptCount val="31"/>
                <c:pt idx="0">
                  <c:v>2149</c:v>
                </c:pt>
                <c:pt idx="1">
                  <c:v>2166</c:v>
                </c:pt>
                <c:pt idx="2">
                  <c:v>2173</c:v>
                </c:pt>
                <c:pt idx="3">
                  <c:v>2148</c:v>
                </c:pt>
                <c:pt idx="4">
                  <c:v>2126</c:v>
                </c:pt>
                <c:pt idx="5">
                  <c:v>2055</c:v>
                </c:pt>
                <c:pt idx="6">
                  <c:v>1999</c:v>
                </c:pt>
                <c:pt idx="7">
                  <c:v>1968</c:v>
                </c:pt>
                <c:pt idx="8">
                  <c:v>1943</c:v>
                </c:pt>
                <c:pt idx="9">
                  <c:v>1898</c:v>
                </c:pt>
                <c:pt idx="10">
                  <c:v>1839</c:v>
                </c:pt>
                <c:pt idx="11">
                  <c:v>1857</c:v>
                </c:pt>
                <c:pt idx="12">
                  <c:v>1837</c:v>
                </c:pt>
                <c:pt idx="13">
                  <c:v>1847</c:v>
                </c:pt>
                <c:pt idx="14">
                  <c:v>1826</c:v>
                </c:pt>
                <c:pt idx="15">
                  <c:v>1803</c:v>
                </c:pt>
                <c:pt idx="16" formatCode="0">
                  <c:v>1778.6621437687104</c:v>
                </c:pt>
                <c:pt idx="17" formatCode="0">
                  <c:v>1770.6697290661052</c:v>
                </c:pt>
                <c:pt idx="18" formatCode="0">
                  <c:v>1771.8368092806234</c:v>
                </c:pt>
                <c:pt idx="19" formatCode="0">
                  <c:v>1754.8034413919108</c:v>
                </c:pt>
                <c:pt idx="20" formatCode="0">
                  <c:v>1730.8958131255179</c:v>
                </c:pt>
                <c:pt idx="21" formatCode="0">
                  <c:v>1743.9042455314479</c:v>
                </c:pt>
                <c:pt idx="22" formatCode="0">
                  <c:v>1687.5825799215461</c:v>
                </c:pt>
                <c:pt idx="23" formatCode="0">
                  <c:v>1683.8840063486125</c:v>
                </c:pt>
                <c:pt idx="24" formatCode="0">
                  <c:v>1664.585911829995</c:v>
                </c:pt>
                <c:pt idx="25" formatCode="0">
                  <c:v>1657.2818957187499</c:v>
                </c:pt>
                <c:pt idx="26" formatCode="0">
                  <c:v>1656.4202253804792</c:v>
                </c:pt>
                <c:pt idx="27" formatCode="0">
                  <c:v>1639.2387378116248</c:v>
                </c:pt>
                <c:pt idx="28" formatCode="0">
                  <c:v>1641.490603046811</c:v>
                </c:pt>
                <c:pt idx="29" formatCode="0">
                  <c:v>1648.8476565221056</c:v>
                </c:pt>
                <c:pt idx="30" formatCode="0">
                  <c:v>1647.1234260219771</c:v>
                </c:pt>
              </c:numCache>
            </c:numRef>
          </c:val>
          <c:smooth val="0"/>
          <c:extLst>
            <c:ext xmlns:c16="http://schemas.microsoft.com/office/drawing/2014/chart" uri="{C3380CC4-5D6E-409C-BE32-E72D297353CC}">
              <c16:uniqueId val="{00000001-B99F-47D2-AA01-D61CA2AECFD5}"/>
            </c:ext>
          </c:extLst>
        </c:ser>
        <c:ser>
          <c:idx val="2"/>
          <c:order val="2"/>
          <c:tx>
            <c:strRef>
              <c:f>'Kostnader (2)'!$A$20</c:f>
              <c:strCache>
                <c:ptCount val="1"/>
                <c:pt idx="0">
                  <c:v>Antal personer 7-15 år</c:v>
                </c:pt>
              </c:strCache>
            </c:strRef>
          </c:tx>
          <c:spPr>
            <a:ln w="28575" cap="rnd">
              <a:solidFill>
                <a:srgbClr val="00B0F0"/>
              </a:solidFill>
              <a:round/>
            </a:ln>
            <a:effectLst/>
          </c:spPr>
          <c:marker>
            <c:symbol val="none"/>
          </c:marker>
          <c:cat>
            <c:numRef>
              <c:f>'Kostnader (2)'!$B$17:$AF$17</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(2)'!$B$20:$AF$20</c:f>
              <c:numCache>
                <c:formatCode>0</c:formatCode>
                <c:ptCount val="31"/>
                <c:pt idx="0">
                  <c:v>2172</c:v>
                </c:pt>
                <c:pt idx="1">
                  <c:v>2221</c:v>
                </c:pt>
                <c:pt idx="2">
                  <c:v>2217</c:v>
                </c:pt>
                <c:pt idx="3">
                  <c:v>2193</c:v>
                </c:pt>
                <c:pt idx="4">
                  <c:v>2159</c:v>
                </c:pt>
                <c:pt idx="5">
                  <c:v>2082</c:v>
                </c:pt>
                <c:pt idx="6">
                  <c:v>2051</c:v>
                </c:pt>
                <c:pt idx="7">
                  <c:v>1988</c:v>
                </c:pt>
                <c:pt idx="8">
                  <c:v>1964</c:v>
                </c:pt>
                <c:pt idx="9">
                  <c:v>1951</c:v>
                </c:pt>
                <c:pt idx="10">
                  <c:v>1919</c:v>
                </c:pt>
                <c:pt idx="11">
                  <c:v>1962</c:v>
                </c:pt>
                <c:pt idx="12">
                  <c:v>1951</c:v>
                </c:pt>
                <c:pt idx="13">
                  <c:v>1978</c:v>
                </c:pt>
                <c:pt idx="14">
                  <c:v>1962</c:v>
                </c:pt>
                <c:pt idx="15">
                  <c:v>1968</c:v>
                </c:pt>
                <c:pt idx="16">
                  <c:v>1941.4348857109385</c:v>
                </c:pt>
                <c:pt idx="17">
                  <c:v>1932.7110520255658</c:v>
                </c:pt>
                <c:pt idx="18">
                  <c:v>1933.9849365858386</c:v>
                </c:pt>
                <c:pt idx="19">
                  <c:v>1915.3927746307713</c:v>
                </c:pt>
                <c:pt idx="20">
                  <c:v>1889.2972602501493</c:v>
                </c:pt>
                <c:pt idx="21">
                  <c:v>1903.4961482007152</c:v>
                </c:pt>
                <c:pt idx="22">
                  <c:v>1842.0202536248489</c:v>
                </c:pt>
                <c:pt idx="23">
                  <c:v>1837.9832082607152</c:v>
                </c:pt>
                <c:pt idx="24">
                  <c:v>1816.9190651588631</c:v>
                </c:pt>
                <c:pt idx="25">
                  <c:v>1808.9466282720464</c:v>
                </c:pt>
                <c:pt idx="26">
                  <c:v>1808.0061029111387</c:v>
                </c:pt>
                <c:pt idx="27">
                  <c:v>1789.2522662303259</c:v>
                </c:pt>
                <c:pt idx="28">
                  <c:v>1791.7102089828752</c:v>
                </c:pt>
                <c:pt idx="29">
                  <c:v>1799.7405369026644</c:v>
                </c:pt>
                <c:pt idx="30">
                  <c:v>1797.8585149258188</c:v>
                </c:pt>
              </c:numCache>
            </c:numRef>
          </c:val>
          <c:smooth val="0"/>
          <c:extLst>
            <c:ext xmlns:c16="http://schemas.microsoft.com/office/drawing/2014/chart" uri="{C3380CC4-5D6E-409C-BE32-E72D297353CC}">
              <c16:uniqueId val="{00000002-B99F-47D2-AA01-D61CA2AECFD5}"/>
            </c:ext>
          </c:extLst>
        </c:ser>
        <c:dLbls>
          <c:showLegendKey val="0"/>
          <c:showVal val="0"/>
          <c:showCatName val="0"/>
          <c:showSerName val="0"/>
          <c:showPercent val="0"/>
          <c:showBubbleSize val="0"/>
        </c:dLbls>
        <c:smooth val="0"/>
        <c:axId val="170438560"/>
        <c:axId val="170436064"/>
      </c:lineChart>
      <c:catAx>
        <c:axId val="170438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0436064"/>
        <c:crosses val="autoZero"/>
        <c:auto val="1"/>
        <c:lblAlgn val="ctr"/>
        <c:lblOffset val="100"/>
        <c:tickLblSkip val="1"/>
        <c:noMultiLvlLbl val="0"/>
      </c:catAx>
      <c:valAx>
        <c:axId val="170436064"/>
        <c:scaling>
          <c:orientation val="minMax"/>
          <c:min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043856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'Kostnader (2)'!$A$27</c:f>
              <c:strCache>
                <c:ptCount val="1"/>
                <c:pt idx="0">
                  <c:v>Gymnasieelever </c:v>
                </c:pt>
              </c:strCache>
            </c:strRef>
          </c:tx>
          <c:spPr>
            <a:ln w="28575" cap="rnd">
              <a:solidFill>
                <a:srgbClr val="9B6E62"/>
              </a:solidFill>
              <a:round/>
            </a:ln>
            <a:effectLst/>
          </c:spPr>
          <c:marker>
            <c:symbol val="none"/>
          </c:marker>
          <c:cat>
            <c:numRef>
              <c:f>'Kostnader (2)'!$B$26:$AF$26</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(2)'!$B$27:$AF$27</c:f>
              <c:numCache>
                <c:formatCode>#,##0;[Red]\-#,##0</c:formatCode>
                <c:ptCount val="31"/>
                <c:pt idx="0">
                  <c:v>631</c:v>
                </c:pt>
                <c:pt idx="1">
                  <c:v>651</c:v>
                </c:pt>
                <c:pt idx="2">
                  <c:v>644</c:v>
                </c:pt>
                <c:pt idx="3">
                  <c:v>643</c:v>
                </c:pt>
                <c:pt idx="4">
                  <c:v>676</c:v>
                </c:pt>
                <c:pt idx="5">
                  <c:v>719</c:v>
                </c:pt>
                <c:pt idx="6">
                  <c:v>769</c:v>
                </c:pt>
                <c:pt idx="7">
                  <c:v>778</c:v>
                </c:pt>
                <c:pt idx="8">
                  <c:v>763</c:v>
                </c:pt>
                <c:pt idx="9">
                  <c:v>773</c:v>
                </c:pt>
                <c:pt idx="10">
                  <c:v>773</c:v>
                </c:pt>
                <c:pt idx="11">
                  <c:v>734</c:v>
                </c:pt>
                <c:pt idx="12">
                  <c:v>720</c:v>
                </c:pt>
                <c:pt idx="13">
                  <c:v>658</c:v>
                </c:pt>
                <c:pt idx="14">
                  <c:v>681</c:v>
                </c:pt>
                <c:pt idx="15">
                  <c:v>694</c:v>
                </c:pt>
                <c:pt idx="16" formatCode="0">
                  <c:v>697.66961186399124</c:v>
                </c:pt>
                <c:pt idx="17" formatCode="0">
                  <c:v>694.32753655530541</c:v>
                </c:pt>
                <c:pt idx="18" formatCode="0">
                  <c:v>707.14789738664274</c:v>
                </c:pt>
                <c:pt idx="19" formatCode="0">
                  <c:v>691.5069427503181</c:v>
                </c:pt>
                <c:pt idx="20" formatCode="0">
                  <c:v>702.36576539390762</c:v>
                </c:pt>
                <c:pt idx="21" formatCode="0">
                  <c:v>684.24000002386833</c:v>
                </c:pt>
                <c:pt idx="22" formatCode="0">
                  <c:v>712.51840547283098</c:v>
                </c:pt>
                <c:pt idx="23" formatCode="0">
                  <c:v>692.71543881688422</c:v>
                </c:pt>
                <c:pt idx="24" formatCode="0">
                  <c:v>720.10874166639383</c:v>
                </c:pt>
                <c:pt idx="25" formatCode="0">
                  <c:v>678.12874674040506</c:v>
                </c:pt>
                <c:pt idx="26" formatCode="0">
                  <c:v>678.065601400736</c:v>
                </c:pt>
                <c:pt idx="27" formatCode="0">
                  <c:v>673.93070831381851</c:v>
                </c:pt>
                <c:pt idx="28" formatCode="0">
                  <c:v>670.46193285736661</c:v>
                </c:pt>
                <c:pt idx="29" formatCode="0">
                  <c:v>663.14807224602771</c:v>
                </c:pt>
                <c:pt idx="30" formatCode="0">
                  <c:v>652.10860494917699</c:v>
                </c:pt>
              </c:numCache>
            </c:numRef>
          </c:val>
          <c:smooth val="0"/>
          <c:extLst>
            <c:ext xmlns:c16="http://schemas.microsoft.com/office/drawing/2014/chart" uri="{C3380CC4-5D6E-409C-BE32-E72D297353CC}">
              <c16:uniqueId val="{00000000-39BA-4391-B0AC-A4FE91687368}"/>
            </c:ext>
          </c:extLst>
        </c:ser>
        <c:ser>
          <c:idx val="1"/>
          <c:order val="1"/>
          <c:tx>
            <c:strRef>
              <c:f>'Kostnader (2)'!$A$28</c:f>
              <c:strCache>
                <c:ptCount val="1"/>
                <c:pt idx="0">
                  <c:v>Gymnasieelever i kommunens gymnasium</c:v>
                </c:pt>
              </c:strCache>
            </c:strRef>
          </c:tx>
          <c:spPr>
            <a:ln w="28575" cap="rnd">
              <a:solidFill>
                <a:schemeClr val="accent1"/>
              </a:solidFill>
              <a:round/>
            </a:ln>
            <a:effectLst/>
          </c:spPr>
          <c:marker>
            <c:symbol val="none"/>
          </c:marker>
          <c:cat>
            <c:numRef>
              <c:f>'Kostnader (2)'!$B$26:$AF$26</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(2)'!$B$28:$AF$28</c:f>
              <c:numCache>
                <c:formatCode>#,##0;[Red]\-#,##0</c:formatCode>
                <c:ptCount val="31"/>
                <c:pt idx="0">
                  <c:v>367.87299999999999</c:v>
                </c:pt>
                <c:pt idx="1">
                  <c:v>388.64699999999999</c:v>
                </c:pt>
                <c:pt idx="2">
                  <c:v>387.68799999999999</c:v>
                </c:pt>
                <c:pt idx="3">
                  <c:v>344.64800000000002</c:v>
                </c:pt>
                <c:pt idx="4">
                  <c:v>373.82799999999997</c:v>
                </c:pt>
                <c:pt idx="5">
                  <c:v>419.17699999999996</c:v>
                </c:pt>
                <c:pt idx="6">
                  <c:v>463.70699999999999</c:v>
                </c:pt>
                <c:pt idx="7">
                  <c:v>427.12199999999996</c:v>
                </c:pt>
                <c:pt idx="8">
                  <c:v>402.86400000000003</c:v>
                </c:pt>
                <c:pt idx="9">
                  <c:v>469.98399999999998</c:v>
                </c:pt>
                <c:pt idx="10">
                  <c:v>477.714</c:v>
                </c:pt>
                <c:pt idx="11">
                  <c:v>476.36600000000004</c:v>
                </c:pt>
                <c:pt idx="12">
                  <c:v>398.87999999999994</c:v>
                </c:pt>
                <c:pt idx="13">
                  <c:v>342.16</c:v>
                </c:pt>
                <c:pt idx="14">
                  <c:v>341.18099999999998</c:v>
                </c:pt>
                <c:pt idx="15">
                  <c:v>362.26800000000003</c:v>
                </c:pt>
                <c:pt idx="16" formatCode="0">
                  <c:v>364.18353739300346</c:v>
                </c:pt>
                <c:pt idx="17" formatCode="0">
                  <c:v>362.43897408186945</c:v>
                </c:pt>
                <c:pt idx="18" formatCode="0">
                  <c:v>369.1312024358275</c:v>
                </c:pt>
                <c:pt idx="19" formatCode="0">
                  <c:v>360.96662411566604</c:v>
                </c:pt>
                <c:pt idx="20" formatCode="0">
                  <c:v>366.63492953561979</c:v>
                </c:pt>
                <c:pt idx="21" formatCode="0">
                  <c:v>357.17328001245926</c:v>
                </c:pt>
                <c:pt idx="22" formatCode="0">
                  <c:v>371.93460765681778</c:v>
                </c:pt>
                <c:pt idx="23" formatCode="0">
                  <c:v>361.59745906241358</c:v>
                </c:pt>
                <c:pt idx="24" formatCode="0">
                  <c:v>375.89676314985758</c:v>
                </c:pt>
                <c:pt idx="25" formatCode="0">
                  <c:v>353.98320579849144</c:v>
                </c:pt>
                <c:pt idx="26" formatCode="0">
                  <c:v>353.95024393118422</c:v>
                </c:pt>
                <c:pt idx="27" formatCode="0">
                  <c:v>351.79182973981329</c:v>
                </c:pt>
                <c:pt idx="28" formatCode="0">
                  <c:v>349.98112895154537</c:v>
                </c:pt>
                <c:pt idx="29" formatCode="0">
                  <c:v>346.16329371242648</c:v>
                </c:pt>
                <c:pt idx="30" formatCode="0">
                  <c:v>340.40069178347039</c:v>
                </c:pt>
              </c:numCache>
            </c:numRef>
          </c:val>
          <c:smooth val="0"/>
          <c:extLst>
            <c:ext xmlns:c16="http://schemas.microsoft.com/office/drawing/2014/chart" uri="{C3380CC4-5D6E-409C-BE32-E72D297353CC}">
              <c16:uniqueId val="{00000001-39BA-4391-B0AC-A4FE91687368}"/>
            </c:ext>
          </c:extLst>
        </c:ser>
        <c:ser>
          <c:idx val="2"/>
          <c:order val="2"/>
          <c:tx>
            <c:strRef>
              <c:f>'Kostnader (2)'!$A$29</c:f>
              <c:strCache>
                <c:ptCount val="1"/>
                <c:pt idx="0">
                  <c:v>Antal personer 16-18 år</c:v>
                </c:pt>
              </c:strCache>
            </c:strRef>
          </c:tx>
          <c:spPr>
            <a:ln w="28575" cap="rnd">
              <a:solidFill>
                <a:srgbClr val="00B0F0"/>
              </a:solidFill>
              <a:round/>
            </a:ln>
            <a:effectLst/>
          </c:spPr>
          <c:marker>
            <c:symbol val="none"/>
          </c:marker>
          <c:cat>
            <c:numRef>
              <c:f>'Kostnader (2)'!$B$26:$AF$26</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(2)'!$B$29:$AF$29</c:f>
              <c:numCache>
                <c:formatCode>0</c:formatCode>
                <c:ptCount val="31"/>
                <c:pt idx="0">
                  <c:v>633</c:v>
                </c:pt>
                <c:pt idx="1">
                  <c:v>621</c:v>
                </c:pt>
                <c:pt idx="2">
                  <c:v>630</c:v>
                </c:pt>
                <c:pt idx="3">
                  <c:v>637</c:v>
                </c:pt>
                <c:pt idx="4">
                  <c:v>695</c:v>
                </c:pt>
                <c:pt idx="5">
                  <c:v>742</c:v>
                </c:pt>
                <c:pt idx="6">
                  <c:v>781</c:v>
                </c:pt>
                <c:pt idx="7">
                  <c:v>779</c:v>
                </c:pt>
                <c:pt idx="8">
                  <c:v>754</c:v>
                </c:pt>
                <c:pt idx="9">
                  <c:v>741</c:v>
                </c:pt>
                <c:pt idx="10">
                  <c:v>739</c:v>
                </c:pt>
                <c:pt idx="11">
                  <c:v>707</c:v>
                </c:pt>
                <c:pt idx="12">
                  <c:v>690</c:v>
                </c:pt>
                <c:pt idx="13">
                  <c:v>662</c:v>
                </c:pt>
                <c:pt idx="14">
                  <c:v>651</c:v>
                </c:pt>
                <c:pt idx="15">
                  <c:v>653</c:v>
                </c:pt>
                <c:pt idx="16">
                  <c:v>656.45281923225684</c:v>
                </c:pt>
                <c:pt idx="17">
                  <c:v>653.30818641298913</c:v>
                </c:pt>
                <c:pt idx="18">
                  <c:v>665.37114840558752</c:v>
                </c:pt>
                <c:pt idx="19">
                  <c:v>650.654227112331</c:v>
                </c:pt>
                <c:pt idx="20">
                  <c:v>660.87153429714942</c:v>
                </c:pt>
                <c:pt idx="21">
                  <c:v>643.81659944608941</c:v>
                </c:pt>
                <c:pt idx="22">
                  <c:v>670.42437863653981</c:v>
                </c:pt>
                <c:pt idx="23">
                  <c:v>651.79132787813455</c:v>
                </c:pt>
                <c:pt idx="24">
                  <c:v>677.56629439215442</c:v>
                </c:pt>
                <c:pt idx="25">
                  <c:v>638.06638562173566</c:v>
                </c:pt>
                <c:pt idx="26">
                  <c:v>638.00697077043321</c:v>
                </c:pt>
                <c:pt idx="27">
                  <c:v>634.11635811084079</c:v>
                </c:pt>
                <c:pt idx="28">
                  <c:v>630.85251031103803</c:v>
                </c:pt>
                <c:pt idx="29">
                  <c:v>623.97073656578686</c:v>
                </c:pt>
                <c:pt idx="30">
                  <c:v>613.58345681817377</c:v>
                </c:pt>
              </c:numCache>
            </c:numRef>
          </c:val>
          <c:smooth val="0"/>
          <c:extLst>
            <c:ext xmlns:c16="http://schemas.microsoft.com/office/drawing/2014/chart" uri="{C3380CC4-5D6E-409C-BE32-E72D297353CC}">
              <c16:uniqueId val="{00000002-39BA-4391-B0AC-A4FE91687368}"/>
            </c:ext>
          </c:extLst>
        </c:ser>
        <c:dLbls>
          <c:showLegendKey val="0"/>
          <c:showVal val="0"/>
          <c:showCatName val="0"/>
          <c:showSerName val="0"/>
          <c:showPercent val="0"/>
          <c:showBubbleSize val="0"/>
        </c:dLbls>
        <c:smooth val="0"/>
        <c:axId val="227754064"/>
        <c:axId val="227757808"/>
      </c:lineChart>
      <c:catAx>
        <c:axId val="227754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27757808"/>
        <c:crosses val="autoZero"/>
        <c:auto val="1"/>
        <c:lblAlgn val="ctr"/>
        <c:lblOffset val="100"/>
        <c:tickLblSkip val="1"/>
        <c:noMultiLvlLbl val="0"/>
      </c:catAx>
      <c:valAx>
        <c:axId val="227757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2775406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1</cdr:x>
      <cdr:y>0</cdr:y>
    </cdr:from>
    <cdr:to>
      <cdr:x>1</cdr:x>
      <cdr:y>1</cdr:y>
    </cdr:to>
    <cdr:cxnSp macro="">
      <cdr:nvCxnSpPr>
        <cdr:cNvPr id="2" name="Rak koppling 1"/>
        <cdr:cNvCxnSpPr/>
      </cdr:nvCxnSpPr>
      <cdr:spPr>
        <a:xfrm xmlns:a="http://schemas.openxmlformats.org/drawingml/2006/main">
          <a:off x="5084652" y="1847373"/>
          <a:ext cx="0" cy="4665187"/>
        </a:xfrm>
        <a:prstGeom xmlns:a="http://schemas.openxmlformats.org/drawingml/2006/main" prst="line">
          <a:avLst/>
        </a:prstGeom>
        <a:ln xmlns:a="http://schemas.openxmlformats.org/drawingml/2006/main">
          <a:solidFill>
            <a:srgbClr val="02788A"/>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60FBF6-05BC-40F9-AFAA-DBE7FD9E1950}" type="datetimeFigureOut">
              <a:rPr lang="sv-SE" smtClean="0"/>
              <a:t>2016-11-04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AB39A-9F6D-4644-8668-6F98DF4F7F13}" type="slidenum">
              <a:rPr lang="sv-SE" smtClean="0"/>
              <a:t>‹#›</a:t>
            </a:fld>
            <a:endParaRPr lang="sv-SE"/>
          </a:p>
        </p:txBody>
      </p:sp>
    </p:spTree>
    <p:extLst>
      <p:ext uri="{BB962C8B-B14F-4D97-AF65-F5344CB8AC3E}">
        <p14:creationId xmlns:p14="http://schemas.microsoft.com/office/powerpoint/2010/main" val="2879789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sv-SE" smtClean="0"/>
              <a:t>Klicka här för att ändra format</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v-SE" smtClean="0"/>
              <a:t>Klicka om du vill redigera mall för underrubrikformat</a:t>
            </a:r>
            <a:endParaRPr lang="en-US" dirty="0"/>
          </a:p>
        </p:txBody>
      </p:sp>
      <p:sp>
        <p:nvSpPr>
          <p:cNvPr id="4" name="Date Placeholder 3"/>
          <p:cNvSpPr>
            <a:spLocks noGrp="1"/>
          </p:cNvSpPr>
          <p:nvPr>
            <p:ph type="dt" sz="half" idx="10"/>
          </p:nvPr>
        </p:nvSpPr>
        <p:spPr/>
        <p:txBody>
          <a:bodyPr/>
          <a:lstStyle/>
          <a:p>
            <a:fld id="{65A73BA4-C2C4-4F16-A623-11FFBBC36801}" type="datetime6">
              <a:rPr lang="sv-SE" smtClean="0"/>
              <a:t>november 2016</a:t>
            </a:fld>
            <a:endParaRPr lang="en-US" dirty="0"/>
          </a:p>
        </p:txBody>
      </p:sp>
      <p:sp>
        <p:nvSpPr>
          <p:cNvPr id="5" name="Footer Placeholder 4"/>
          <p:cNvSpPr>
            <a:spLocks noGrp="1"/>
          </p:cNvSpPr>
          <p:nvPr>
            <p:ph type="ftr" sz="quarter" idx="11"/>
          </p:nvPr>
        </p:nvSpPr>
        <p:spPr/>
        <p:txBody>
          <a:bodyPr/>
          <a:lstStyle/>
          <a:p>
            <a:r>
              <a:rPr lang="sv-SE" dirty="0" smtClean="0"/>
              <a:t>Långsiktig befolkningsprognos och ekonomisk analys 2016-2030     Timrå kommun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782991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Vertical Text Placeholder 2"/>
          <p:cNvSpPr>
            <a:spLocks noGrp="1"/>
          </p:cNvSpPr>
          <p:nvPr>
            <p:ph type="body" orient="vert" idx="1"/>
          </p:nvPr>
        </p:nvSpPr>
        <p:spPr/>
        <p:txBody>
          <a:bodyPr vert="eaVert" ancho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50936484-4D07-4755-B0A3-790C4ED572F6}" type="datetime6">
              <a:rPr lang="sv-SE" smtClean="0"/>
              <a:t>november 2016</a:t>
            </a:fld>
            <a:endParaRPr lang="en-US" dirty="0"/>
          </a:p>
        </p:txBody>
      </p:sp>
      <p:sp>
        <p:nvSpPr>
          <p:cNvPr id="8" name="Footer Placeholder 7"/>
          <p:cNvSpPr>
            <a:spLocks noGrp="1"/>
          </p:cNvSpPr>
          <p:nvPr>
            <p:ph type="ftr" sz="quarter" idx="11"/>
          </p:nvPr>
        </p:nvSpPr>
        <p:spPr/>
        <p:txBody>
          <a:bodyPr/>
          <a:lstStyle/>
          <a:p>
            <a:r>
              <a:rPr lang="sv-SE" dirty="0" smtClean="0"/>
              <a:t>Långsiktig befolkningsprognos och ekonomisk analys 2016-2030     Timrå kommun</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05665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sv-SE" smtClean="0"/>
              <a:t>Klicka här för att ändra format</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BD82CBAC-AA7C-4732-8B48-DDD6A182F637}" type="datetime6">
              <a:rPr lang="sv-SE" smtClean="0"/>
              <a:t>november 2016</a:t>
            </a:fld>
            <a:endParaRPr lang="en-US" dirty="0"/>
          </a:p>
        </p:txBody>
      </p:sp>
      <p:sp>
        <p:nvSpPr>
          <p:cNvPr id="8" name="Footer Placeholder 7"/>
          <p:cNvSpPr>
            <a:spLocks noGrp="1"/>
          </p:cNvSpPr>
          <p:nvPr>
            <p:ph type="ftr" sz="quarter" idx="11"/>
          </p:nvPr>
        </p:nvSpPr>
        <p:spPr/>
        <p:txBody>
          <a:bodyPr/>
          <a:lstStyle/>
          <a:p>
            <a:r>
              <a:rPr lang="sv-SE" dirty="0" smtClean="0"/>
              <a:t>Långsiktig befolkningsprognos och ekonomisk analys 2016-2030     Timrå kommun</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78662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Content Placeholder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DD3C99C9-EC93-497F-802C-D5B84841661D}" type="datetime6">
              <a:rPr lang="sv-SE" smtClean="0"/>
              <a:t>november 2016</a:t>
            </a:fld>
            <a:endParaRPr lang="en-US" dirty="0"/>
          </a:p>
        </p:txBody>
      </p:sp>
      <p:sp>
        <p:nvSpPr>
          <p:cNvPr id="5" name="Footer Placeholder 4"/>
          <p:cNvSpPr>
            <a:spLocks noGrp="1"/>
          </p:cNvSpPr>
          <p:nvPr>
            <p:ph type="ftr" sz="quarter" idx="11"/>
          </p:nvPr>
        </p:nvSpPr>
        <p:spPr/>
        <p:txBody>
          <a:bodyPr/>
          <a:lstStyle/>
          <a:p>
            <a:r>
              <a:rPr lang="sv-SE" dirty="0" smtClean="0"/>
              <a:t>Långsiktig befolkningsprognos och ekonomisk analys 2016-2030     Timrå kommun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30582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sv-SE" smtClean="0"/>
              <a:t>Klicka här för att ändra format</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Redigera format för bakgrundstext</a:t>
            </a:r>
          </a:p>
        </p:txBody>
      </p:sp>
      <p:sp>
        <p:nvSpPr>
          <p:cNvPr id="4" name="Date Placeholder 3"/>
          <p:cNvSpPr>
            <a:spLocks noGrp="1"/>
          </p:cNvSpPr>
          <p:nvPr>
            <p:ph type="dt" sz="half" idx="10"/>
          </p:nvPr>
        </p:nvSpPr>
        <p:spPr/>
        <p:txBody>
          <a:bodyPr/>
          <a:lstStyle/>
          <a:p>
            <a:fld id="{E12E8092-63A7-4148-8FC3-1A4F46A75C56}" type="datetime6">
              <a:rPr lang="sv-SE" smtClean="0"/>
              <a:t>november 2016</a:t>
            </a:fld>
            <a:endParaRPr lang="en-US" dirty="0"/>
          </a:p>
        </p:txBody>
      </p:sp>
      <p:sp>
        <p:nvSpPr>
          <p:cNvPr id="5" name="Footer Placeholder 4"/>
          <p:cNvSpPr>
            <a:spLocks noGrp="1"/>
          </p:cNvSpPr>
          <p:nvPr>
            <p:ph type="ftr" sz="quarter" idx="11"/>
          </p:nvPr>
        </p:nvSpPr>
        <p:spPr/>
        <p:txBody>
          <a:bodyPr/>
          <a:lstStyle/>
          <a:p>
            <a:r>
              <a:rPr lang="sv-SE" dirty="0" smtClean="0"/>
              <a:t>Långsiktig befolkningsprognos och ekonomisk analys 2016-2030     Timrå kommun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44609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8" name="Date Placeholder 7"/>
          <p:cNvSpPr>
            <a:spLocks noGrp="1"/>
          </p:cNvSpPr>
          <p:nvPr>
            <p:ph type="dt" sz="half" idx="10"/>
          </p:nvPr>
        </p:nvSpPr>
        <p:spPr/>
        <p:txBody>
          <a:bodyPr/>
          <a:lstStyle/>
          <a:p>
            <a:fld id="{B10AFFE4-C8C7-4391-A5A0-89C07763BA34}" type="datetime6">
              <a:rPr lang="sv-SE" smtClean="0"/>
              <a:t>november 2016</a:t>
            </a:fld>
            <a:endParaRPr lang="en-US" dirty="0"/>
          </a:p>
        </p:txBody>
      </p:sp>
      <p:sp>
        <p:nvSpPr>
          <p:cNvPr id="9" name="Footer Placeholder 8"/>
          <p:cNvSpPr>
            <a:spLocks noGrp="1"/>
          </p:cNvSpPr>
          <p:nvPr>
            <p:ph type="ftr" sz="quarter" idx="11"/>
          </p:nvPr>
        </p:nvSpPr>
        <p:spPr/>
        <p:txBody>
          <a:bodyPr/>
          <a:lstStyle/>
          <a:p>
            <a:r>
              <a:rPr lang="sv-SE" dirty="0" smtClean="0"/>
              <a:t>Långsiktig befolkningsprognos och ekonomisk analys 2016-2030     Timrå kommun</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12277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v-SE" smtClean="0"/>
              <a:t>Klicka här för att ändra format</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2" name="Date Placeholder 1"/>
          <p:cNvSpPr>
            <a:spLocks noGrp="1"/>
          </p:cNvSpPr>
          <p:nvPr>
            <p:ph type="dt" sz="half" idx="10"/>
          </p:nvPr>
        </p:nvSpPr>
        <p:spPr/>
        <p:txBody>
          <a:bodyPr/>
          <a:lstStyle/>
          <a:p>
            <a:fld id="{D871DD42-1B80-4901-B5A9-893058DC30EE}" type="datetime6">
              <a:rPr lang="sv-SE" smtClean="0"/>
              <a:t>november 2016</a:t>
            </a:fld>
            <a:endParaRPr lang="en-US" dirty="0"/>
          </a:p>
        </p:txBody>
      </p:sp>
      <p:sp>
        <p:nvSpPr>
          <p:cNvPr id="11" name="Footer Placeholder 10"/>
          <p:cNvSpPr>
            <a:spLocks noGrp="1"/>
          </p:cNvSpPr>
          <p:nvPr>
            <p:ph type="ftr" sz="quarter" idx="11"/>
          </p:nvPr>
        </p:nvSpPr>
        <p:spPr/>
        <p:txBody>
          <a:bodyPr/>
          <a:lstStyle/>
          <a:p>
            <a:r>
              <a:rPr lang="sv-SE" dirty="0" smtClean="0"/>
              <a:t>Långsiktig befolkningsprognos och ekonomisk analys 2016-2030     Timrå kommun</a:t>
            </a:r>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96709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v-SE" smtClean="0"/>
              <a:t>Klicka här för att ändra format</a:t>
            </a:r>
            <a:endParaRPr lang="en-US" dirty="0"/>
          </a:p>
        </p:txBody>
      </p:sp>
      <p:sp>
        <p:nvSpPr>
          <p:cNvPr id="2" name="Date Placeholder 1"/>
          <p:cNvSpPr>
            <a:spLocks noGrp="1"/>
          </p:cNvSpPr>
          <p:nvPr>
            <p:ph type="dt" sz="half" idx="10"/>
          </p:nvPr>
        </p:nvSpPr>
        <p:spPr/>
        <p:txBody>
          <a:bodyPr/>
          <a:lstStyle/>
          <a:p>
            <a:fld id="{99E41D2E-356A-48F1-9CB1-38C68E65C25A}" type="datetime6">
              <a:rPr lang="sv-SE" smtClean="0"/>
              <a:t>november 2016</a:t>
            </a:fld>
            <a:endParaRPr lang="en-US" dirty="0"/>
          </a:p>
        </p:txBody>
      </p:sp>
      <p:sp>
        <p:nvSpPr>
          <p:cNvPr id="7" name="Footer Placeholder 6"/>
          <p:cNvSpPr>
            <a:spLocks noGrp="1"/>
          </p:cNvSpPr>
          <p:nvPr>
            <p:ph type="ftr" sz="quarter" idx="11"/>
          </p:nvPr>
        </p:nvSpPr>
        <p:spPr/>
        <p:txBody>
          <a:bodyPr/>
          <a:lstStyle/>
          <a:p>
            <a:r>
              <a:rPr lang="sv-SE" dirty="0" smtClean="0"/>
              <a:t>Långsiktig befolkningsprognos och ekonomisk analys 2016-2030     Timrå kommun</a:t>
            </a:r>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73720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F750A76-0EDC-4474-A0D1-57C45D8F1EB7}" type="datetime6">
              <a:rPr lang="sv-SE" smtClean="0"/>
              <a:t>november 2016</a:t>
            </a:fld>
            <a:endParaRPr lang="en-US" dirty="0"/>
          </a:p>
        </p:txBody>
      </p:sp>
      <p:sp>
        <p:nvSpPr>
          <p:cNvPr id="6" name="Footer Placeholder 5"/>
          <p:cNvSpPr>
            <a:spLocks noGrp="1"/>
          </p:cNvSpPr>
          <p:nvPr>
            <p:ph type="ftr" sz="quarter" idx="11"/>
          </p:nvPr>
        </p:nvSpPr>
        <p:spPr/>
        <p:txBody>
          <a:bodyPr/>
          <a:lstStyle/>
          <a:p>
            <a:r>
              <a:rPr lang="sv-SE" dirty="0" smtClean="0"/>
              <a:t>Långsiktig befolkningsprognos och ekonomisk analys 2016-2030     Timrå kommun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83533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sv-SE" smtClean="0"/>
              <a:t>Klicka här för att ändra format</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Redigera format för bakgrundstext</a:t>
            </a:r>
          </a:p>
        </p:txBody>
      </p:sp>
      <p:sp>
        <p:nvSpPr>
          <p:cNvPr id="8" name="Date Placeholder 7"/>
          <p:cNvSpPr>
            <a:spLocks noGrp="1"/>
          </p:cNvSpPr>
          <p:nvPr>
            <p:ph type="dt" sz="half" idx="10"/>
          </p:nvPr>
        </p:nvSpPr>
        <p:spPr/>
        <p:txBody>
          <a:bodyPr/>
          <a:lstStyle/>
          <a:p>
            <a:fld id="{FAF38931-EF48-4B54-A474-B131E9D90F98}" type="datetime6">
              <a:rPr lang="sv-SE" smtClean="0"/>
              <a:t>november 2016</a:t>
            </a:fld>
            <a:endParaRPr lang="en-US" dirty="0"/>
          </a:p>
        </p:txBody>
      </p:sp>
      <p:sp>
        <p:nvSpPr>
          <p:cNvPr id="9" name="Footer Placeholder 8"/>
          <p:cNvSpPr>
            <a:spLocks noGrp="1"/>
          </p:cNvSpPr>
          <p:nvPr>
            <p:ph type="ftr" sz="quarter" idx="11"/>
          </p:nvPr>
        </p:nvSpPr>
        <p:spPr/>
        <p:txBody>
          <a:bodyPr/>
          <a:lstStyle/>
          <a:p>
            <a:r>
              <a:rPr lang="sv-SE" dirty="0" smtClean="0"/>
              <a:t>Långsiktig befolkningsprognos och ekonomisk analys 2016-2030     Timrå kommun</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0089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sv-SE" smtClean="0"/>
              <a:t>Klicka här för att ändra format</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Redigera format för bakgrundstext</a:t>
            </a:r>
          </a:p>
        </p:txBody>
      </p:sp>
      <p:sp>
        <p:nvSpPr>
          <p:cNvPr id="8" name="Date Placeholder 7"/>
          <p:cNvSpPr>
            <a:spLocks noGrp="1"/>
          </p:cNvSpPr>
          <p:nvPr>
            <p:ph type="dt" sz="half" idx="10"/>
          </p:nvPr>
        </p:nvSpPr>
        <p:spPr/>
        <p:txBody>
          <a:bodyPr/>
          <a:lstStyle/>
          <a:p>
            <a:fld id="{CA963B7E-5416-4C89-BD33-BB4F2CB78FBB}" type="datetime6">
              <a:rPr lang="sv-SE" smtClean="0"/>
              <a:t>november 2016</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r>
              <a:rPr lang="sv-SE" dirty="0" smtClean="0"/>
              <a:t>Långsiktig befolkningsprognos och ekonomisk analys 2016-2030     Timrå kommun</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74863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sv-SE" smtClean="0"/>
              <a:t>Klicka här för att ändra format</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33C08EB9-3A10-4930-A2E2-AD6309332C08}" type="datetime6">
              <a:rPr lang="sv-SE" smtClean="0"/>
              <a:t>november 2016</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sv-SE" dirty="0" smtClean="0"/>
              <a:t>Långsiktig befolkningsprognos och ekonomisk analys 2016-2030     Timrå kommun</a:t>
            </a:r>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5957991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2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2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hart" Target="../charts/chart23.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ebbutik.skl.se/sv/artiklar/framtidens-utmaning-valfardens-langsiktiga-finansiering.htmlhttp:/webbutik.skl.se/sv/artiklar/framtidens-utmaning-valfardens-langsiktiga-finansiering.html"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a:bodyPr>
          <a:lstStyle/>
          <a:p>
            <a:r>
              <a:rPr lang="sv-SE" dirty="0" smtClean="0"/>
              <a:t>Långsiktig befolknings-prognos och ekonomisk analys 2016-2030</a:t>
            </a:r>
            <a:endParaRPr lang="sv-SE" dirty="0"/>
          </a:p>
        </p:txBody>
      </p:sp>
      <p:sp>
        <p:nvSpPr>
          <p:cNvPr id="3" name="Underrubrik 2"/>
          <p:cNvSpPr>
            <a:spLocks noGrp="1"/>
          </p:cNvSpPr>
          <p:nvPr>
            <p:ph type="subTitle" idx="1"/>
          </p:nvPr>
        </p:nvSpPr>
        <p:spPr/>
        <p:txBody>
          <a:bodyPr>
            <a:normAutofit/>
          </a:bodyPr>
          <a:lstStyle/>
          <a:p>
            <a:r>
              <a:rPr lang="sv-SE" sz="4000" dirty="0" smtClean="0">
                <a:solidFill>
                  <a:srgbClr val="02788A"/>
                </a:solidFill>
              </a:rPr>
              <a:t>Timrå kommun</a:t>
            </a:r>
            <a:r>
              <a:rPr lang="sv-SE" sz="4000" dirty="0" smtClean="0"/>
              <a:t>	</a:t>
            </a:r>
            <a:endParaRPr lang="sv-SE" sz="4000" dirty="0"/>
          </a:p>
        </p:txBody>
      </p:sp>
      <p:sp>
        <p:nvSpPr>
          <p:cNvPr id="10" name="textruta 9"/>
          <p:cNvSpPr txBox="1"/>
          <p:nvPr/>
        </p:nvSpPr>
        <p:spPr>
          <a:xfrm>
            <a:off x="9268179" y="1481068"/>
            <a:ext cx="2898420" cy="1157357"/>
          </a:xfrm>
          <a:prstGeom prst="rect">
            <a:avLst/>
          </a:prstGeom>
          <a:solidFill>
            <a:srgbClr val="02788A"/>
          </a:solidFill>
        </p:spPr>
        <p:txBody>
          <a:bodyPr wrap="square" rtlCol="0">
            <a:noAutofit/>
          </a:bodyPr>
          <a:lstStyle/>
          <a:p>
            <a:r>
              <a:rPr lang="sv-SE" sz="1200" dirty="0" smtClean="0">
                <a:solidFill>
                  <a:schemeClr val="bg1"/>
                </a:solidFill>
                <a:latin typeface="Garamond" panose="02020404030301010803" pitchFamily="18" charset="0"/>
              </a:rPr>
              <a:t>Län			Västernorrlands Län</a:t>
            </a:r>
          </a:p>
          <a:p>
            <a:r>
              <a:rPr lang="sv-SE" sz="1200" dirty="0" smtClean="0">
                <a:solidFill>
                  <a:schemeClr val="bg1"/>
                </a:solidFill>
                <a:latin typeface="Garamond" panose="02020404030301010803" pitchFamily="18" charset="0"/>
              </a:rPr>
              <a:t>Landskap		Medelpad, </a:t>
            </a:r>
            <a:r>
              <a:rPr lang="sv-SE" sz="1200" dirty="0" err="1" smtClean="0">
                <a:solidFill>
                  <a:schemeClr val="bg1"/>
                </a:solidFill>
                <a:latin typeface="Garamond" panose="02020404030301010803" pitchFamily="18" charset="0"/>
              </a:rPr>
              <a:t>Ångerman</a:t>
            </a:r>
            <a:r>
              <a:rPr lang="sv-SE" sz="1200" dirty="0" smtClean="0">
                <a:solidFill>
                  <a:schemeClr val="bg1"/>
                </a:solidFill>
                <a:latin typeface="Garamond" panose="02020404030301010803" pitchFamily="18" charset="0"/>
              </a:rPr>
              <a:t>.</a:t>
            </a:r>
          </a:p>
          <a:p>
            <a:r>
              <a:rPr lang="sv-SE" sz="1200" dirty="0" smtClean="0">
                <a:solidFill>
                  <a:schemeClr val="bg1"/>
                </a:solidFill>
                <a:latin typeface="Garamond" panose="02020404030301010803" pitchFamily="18" charset="0"/>
              </a:rPr>
              <a:t>Centralort		Timrå</a:t>
            </a:r>
          </a:p>
          <a:p>
            <a:r>
              <a:rPr lang="sv-SE" sz="1200" dirty="0" smtClean="0">
                <a:solidFill>
                  <a:schemeClr val="bg1"/>
                </a:solidFill>
                <a:latin typeface="Garamond" panose="02020404030301010803" pitchFamily="18" charset="0"/>
              </a:rPr>
              <a:t>Areal			822,71 km</a:t>
            </a:r>
            <a:r>
              <a:rPr lang="sv-SE" sz="1200" baseline="30000" dirty="0" smtClean="0">
                <a:solidFill>
                  <a:schemeClr val="bg1"/>
                </a:solidFill>
                <a:latin typeface="Garamond" panose="02020404030301010803" pitchFamily="18" charset="0"/>
              </a:rPr>
              <a:t>2</a:t>
            </a:r>
            <a:endParaRPr lang="sv-SE" sz="1200" dirty="0" smtClean="0">
              <a:solidFill>
                <a:schemeClr val="bg1"/>
              </a:solidFill>
              <a:latin typeface="Garamond" panose="02020404030301010803" pitchFamily="18" charset="0"/>
            </a:endParaRPr>
          </a:p>
          <a:p>
            <a:r>
              <a:rPr lang="sv-SE" sz="1200" dirty="0" smtClean="0">
                <a:solidFill>
                  <a:schemeClr val="bg1"/>
                </a:solidFill>
                <a:latin typeface="Garamond" panose="02020404030301010803" pitchFamily="18" charset="0"/>
              </a:rPr>
              <a:t>Folkmängd		17 987 (2015-12-31)</a:t>
            </a:r>
          </a:p>
          <a:p>
            <a:r>
              <a:rPr lang="sv-SE" sz="1200" dirty="0" smtClean="0">
                <a:solidFill>
                  <a:schemeClr val="bg1"/>
                </a:solidFill>
                <a:latin typeface="Garamond" panose="02020404030301010803" pitchFamily="18" charset="0"/>
              </a:rPr>
              <a:t>Befolkningstäthet	21,86 invånare/km</a:t>
            </a:r>
            <a:r>
              <a:rPr lang="sv-SE" sz="1200" baseline="30000" dirty="0" smtClean="0">
                <a:solidFill>
                  <a:schemeClr val="bg1"/>
                </a:solidFill>
                <a:latin typeface="Garamond" panose="02020404030301010803" pitchFamily="18" charset="0"/>
              </a:rPr>
              <a:t>2</a:t>
            </a:r>
            <a:endParaRPr lang="sv-SE" sz="1200" dirty="0" smtClean="0">
              <a:solidFill>
                <a:schemeClr val="bg1"/>
              </a:solidFill>
              <a:latin typeface="Garamond" panose="02020404030301010803" pitchFamily="18" charset="0"/>
            </a:endParaRPr>
          </a:p>
        </p:txBody>
      </p:sp>
      <p:sp>
        <p:nvSpPr>
          <p:cNvPr id="13" name="textruta 12"/>
          <p:cNvSpPr txBox="1"/>
          <p:nvPr/>
        </p:nvSpPr>
        <p:spPr>
          <a:xfrm>
            <a:off x="0" y="787400"/>
            <a:ext cx="4622800" cy="584775"/>
          </a:xfrm>
          <a:prstGeom prst="rect">
            <a:avLst/>
          </a:prstGeom>
          <a:noFill/>
        </p:spPr>
        <p:txBody>
          <a:bodyPr wrap="square" rtlCol="0">
            <a:spAutoFit/>
          </a:bodyPr>
          <a:lstStyle/>
          <a:p>
            <a:r>
              <a:rPr lang="sv-SE" sz="3200" dirty="0" smtClean="0">
                <a:latin typeface="Bauhaus 93" panose="04030905020B02020C02" pitchFamily="82" charset="0"/>
              </a:rPr>
              <a:t>TRAINEE</a:t>
            </a:r>
            <a:r>
              <a:rPr lang="sv-SE" sz="3200" dirty="0" smtClean="0"/>
              <a:t> </a:t>
            </a:r>
            <a:r>
              <a:rPr lang="sv-SE" sz="2400" dirty="0" smtClean="0">
                <a:latin typeface="Berlin Sans FB" panose="020E0602020502020306" pitchFamily="34" charset="0"/>
              </a:rPr>
              <a:t>SÖDRA NORRLAND</a:t>
            </a:r>
            <a:endParaRPr lang="sv-SE" sz="2400" dirty="0">
              <a:latin typeface="Berlin Sans FB" panose="020E0602020502020306" pitchFamily="34" charset="0"/>
            </a:endParaRPr>
          </a:p>
        </p:txBody>
      </p:sp>
      <p:sp>
        <p:nvSpPr>
          <p:cNvPr id="15" name="Rektangel 14"/>
          <p:cNvSpPr/>
          <p:nvPr/>
        </p:nvSpPr>
        <p:spPr>
          <a:xfrm>
            <a:off x="9270000" y="769256"/>
            <a:ext cx="2898421" cy="5297713"/>
          </a:xfrm>
          <a:prstGeom prst="rect">
            <a:avLst/>
          </a:prstGeom>
          <a:noFill/>
          <a:ln w="31750">
            <a:solidFill>
              <a:srgbClr val="027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p:cNvSpPr txBox="1"/>
          <p:nvPr/>
        </p:nvSpPr>
        <p:spPr>
          <a:xfrm>
            <a:off x="9280879" y="1409059"/>
            <a:ext cx="2873019" cy="72009"/>
          </a:xfrm>
          <a:prstGeom prst="rect">
            <a:avLst/>
          </a:prstGeom>
          <a:solidFill>
            <a:schemeClr val="bg1"/>
          </a:solidFill>
        </p:spPr>
        <p:txBody>
          <a:bodyPr wrap="square" rtlCol="0">
            <a:noAutofit/>
          </a:bodyPr>
          <a:lstStyle/>
          <a:p>
            <a:endParaRPr lang="sv-SE" dirty="0"/>
          </a:p>
        </p:txBody>
      </p:sp>
      <p:sp>
        <p:nvSpPr>
          <p:cNvPr id="11" name="textruta 10"/>
          <p:cNvSpPr txBox="1"/>
          <p:nvPr/>
        </p:nvSpPr>
        <p:spPr>
          <a:xfrm>
            <a:off x="9280878" y="782175"/>
            <a:ext cx="2873019" cy="84929"/>
          </a:xfrm>
          <a:prstGeom prst="rect">
            <a:avLst/>
          </a:prstGeom>
          <a:solidFill>
            <a:schemeClr val="bg1"/>
          </a:solidFill>
        </p:spPr>
        <p:txBody>
          <a:bodyPr wrap="square" rtlCol="0">
            <a:noAutofit/>
          </a:bodyPr>
          <a:lstStyle/>
          <a:p>
            <a:endParaRPr lang="sv-SE" dirty="0"/>
          </a:p>
        </p:txBody>
      </p:sp>
      <p:sp>
        <p:nvSpPr>
          <p:cNvPr id="8" name="Platshållare för datum 7"/>
          <p:cNvSpPr>
            <a:spLocks noGrp="1"/>
          </p:cNvSpPr>
          <p:nvPr>
            <p:ph type="dt" sz="half" idx="10"/>
          </p:nvPr>
        </p:nvSpPr>
        <p:spPr>
          <a:xfrm>
            <a:off x="8850411" y="6356347"/>
            <a:ext cx="2743200" cy="365125"/>
          </a:xfrm>
        </p:spPr>
        <p:txBody>
          <a:bodyPr/>
          <a:lstStyle/>
          <a:p>
            <a:pPr algn="r"/>
            <a:fld id="{6A49E0A0-6352-488B-B792-89F3F57F6990}" type="datetime6">
              <a:rPr lang="sv-SE" smtClean="0"/>
              <a:t>november 2016</a:t>
            </a:fld>
            <a:endParaRPr lang="en-US" dirty="0"/>
          </a:p>
        </p:txBody>
      </p:sp>
      <p:sp>
        <p:nvSpPr>
          <p:cNvPr id="14" name="Platshållare för sidfot 13"/>
          <p:cNvSpPr>
            <a:spLocks noGrp="1"/>
          </p:cNvSpPr>
          <p:nvPr>
            <p:ph type="ftr" sz="quarter" idx="11"/>
          </p:nvPr>
        </p:nvSpPr>
        <p:spPr>
          <a:xfrm>
            <a:off x="309094" y="6351323"/>
            <a:ext cx="5911517" cy="365125"/>
          </a:xfrm>
        </p:spPr>
        <p:txBody>
          <a:bodyPr/>
          <a:lstStyle/>
          <a:p>
            <a:r>
              <a:rPr lang="sv-SE" dirty="0" smtClean="0"/>
              <a:t>Långsiktig befolkningsprognos och ekonomisk analys 2016-2030     </a:t>
            </a:r>
          </a:p>
          <a:p>
            <a:r>
              <a:rPr lang="sv-SE" dirty="0" smtClean="0"/>
              <a:t>Timrå kommun</a:t>
            </a:r>
            <a:endParaRPr lang="en-US" dirty="0"/>
          </a:p>
        </p:txBody>
      </p:sp>
      <p:sp>
        <p:nvSpPr>
          <p:cNvPr id="16" name="Platshållare för bildnummer 15"/>
          <p:cNvSpPr>
            <a:spLocks noGrp="1"/>
          </p:cNvSpPr>
          <p:nvPr>
            <p:ph type="sldNum" sz="quarter" idx="12"/>
          </p:nvPr>
        </p:nvSpPr>
        <p:spPr>
          <a:xfrm>
            <a:off x="10469405" y="6351324"/>
            <a:ext cx="1530927" cy="365125"/>
          </a:xfrm>
        </p:spPr>
        <p:txBody>
          <a:bodyPr/>
          <a:lstStyle/>
          <a:p>
            <a:fld id="{4FAB73BC-B049-4115-A692-8D63A059BFB8}" type="slidenum">
              <a:rPr lang="en-US" smtClean="0">
                <a:solidFill>
                  <a:schemeClr val="tx1">
                    <a:lumMod val="50000"/>
                    <a:lumOff val="50000"/>
                  </a:schemeClr>
                </a:solidFill>
              </a:rPr>
              <a:pPr/>
              <a:t>1</a:t>
            </a:fld>
            <a:endParaRPr lang="en-US" dirty="0">
              <a:solidFill>
                <a:schemeClr val="tx1">
                  <a:lumMod val="50000"/>
                  <a:lumOff val="50000"/>
                </a:schemeClr>
              </a:solidFill>
            </a:endParaRPr>
          </a:p>
        </p:txBody>
      </p:sp>
      <p:sp>
        <p:nvSpPr>
          <p:cNvPr id="19" name="textruta 18"/>
          <p:cNvSpPr txBox="1"/>
          <p:nvPr/>
        </p:nvSpPr>
        <p:spPr>
          <a:xfrm>
            <a:off x="11874322" y="867104"/>
            <a:ext cx="279576" cy="587184"/>
          </a:xfrm>
          <a:prstGeom prst="rect">
            <a:avLst/>
          </a:prstGeom>
          <a:solidFill>
            <a:schemeClr val="bg1"/>
          </a:solidFill>
        </p:spPr>
        <p:txBody>
          <a:bodyPr wrap="square" rtlCol="0">
            <a:spAutoFit/>
          </a:bodyPr>
          <a:lstStyle/>
          <a:p>
            <a:endParaRPr lang="sv-SE" dirty="0"/>
          </a:p>
        </p:txBody>
      </p:sp>
      <p:sp>
        <p:nvSpPr>
          <p:cNvPr id="6" name="textruta 5"/>
          <p:cNvSpPr txBox="1"/>
          <p:nvPr/>
        </p:nvSpPr>
        <p:spPr>
          <a:xfrm>
            <a:off x="9279055" y="867104"/>
            <a:ext cx="233273" cy="613964"/>
          </a:xfrm>
          <a:prstGeom prst="rect">
            <a:avLst/>
          </a:prstGeom>
          <a:solidFill>
            <a:schemeClr val="bg1"/>
          </a:solidFill>
        </p:spPr>
        <p:txBody>
          <a:bodyPr wrap="square" rtlCol="0">
            <a:spAutoFit/>
          </a:bodyPr>
          <a:lstStyle/>
          <a:p>
            <a:endParaRPr lang="sv-SE" dirty="0"/>
          </a:p>
        </p:txBody>
      </p:sp>
      <p:pic>
        <p:nvPicPr>
          <p:cNvPr id="5" name="Bildobjekt 4"/>
          <p:cNvPicPr>
            <a:picLocks noChangeAspect="1"/>
          </p:cNvPicPr>
          <p:nvPr/>
        </p:nvPicPr>
        <p:blipFill>
          <a:blip r:embed="rId2"/>
          <a:stretch>
            <a:fillRect/>
          </a:stretch>
        </p:blipFill>
        <p:spPr>
          <a:xfrm>
            <a:off x="9454897" y="866202"/>
            <a:ext cx="2545436" cy="542857"/>
          </a:xfrm>
          <a:prstGeom prst="rect">
            <a:avLst/>
          </a:prstGeom>
        </p:spPr>
      </p:pic>
      <p:pic>
        <p:nvPicPr>
          <p:cNvPr id="7" name="Bildobjekt 6"/>
          <p:cNvPicPr>
            <a:picLocks noChangeAspect="1"/>
          </p:cNvPicPr>
          <p:nvPr/>
        </p:nvPicPr>
        <p:blipFill>
          <a:blip r:embed="rId3"/>
          <a:stretch>
            <a:fillRect/>
          </a:stretch>
        </p:blipFill>
        <p:spPr>
          <a:xfrm>
            <a:off x="9279055" y="2638425"/>
            <a:ext cx="2887544" cy="3428544"/>
          </a:xfrm>
          <a:prstGeom prst="rect">
            <a:avLst/>
          </a:prstGeom>
        </p:spPr>
      </p:pic>
    </p:spTree>
    <p:extLst>
      <p:ext uri="{BB962C8B-B14F-4D97-AF65-F5344CB8AC3E}">
        <p14:creationId xmlns:p14="http://schemas.microsoft.com/office/powerpoint/2010/main" val="3428519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77259" y="319613"/>
            <a:ext cx="9789467" cy="5981376"/>
          </a:xfrm>
          <a:prstGeom prst="rect">
            <a:avLst/>
          </a:prstGeom>
          <a:solidFill>
            <a:srgbClr val="02788A"/>
          </a:solidFill>
          <a:ln>
            <a:solidFill>
              <a:schemeClr val="accent1"/>
            </a:solidFill>
          </a:ln>
        </p:spPr>
        <p:txBody>
          <a:bodyPr wrap="square" lIns="504000" tIns="612000" rIns="72000" bIns="216000" rtlCol="0" anchor="t" anchorCtr="0">
            <a:noAutofit/>
          </a:bodyPr>
          <a:lstStyle/>
          <a:p>
            <a:r>
              <a:rPr lang="sv-SE" sz="4000" dirty="0">
                <a:ln>
                  <a:solidFill>
                    <a:schemeClr val="bg1"/>
                  </a:solidFill>
                </a:ln>
                <a:solidFill>
                  <a:schemeClr val="bg1"/>
                </a:solidFill>
              </a:rPr>
              <a:t>Befolkningsförändringar</a:t>
            </a:r>
          </a:p>
          <a:p>
            <a:pPr marL="1028700" lvl="1" indent="-571500">
              <a:buFont typeface="Arial" panose="020B0604020202020204" pitchFamily="34" charset="0"/>
              <a:buChar char="•"/>
            </a:pPr>
            <a:r>
              <a:rPr lang="sv-SE" sz="3200" dirty="0" smtClean="0">
                <a:solidFill>
                  <a:schemeClr val="bg1"/>
                </a:solidFill>
              </a:rPr>
              <a:t>Modell för befolkningsprognoser</a:t>
            </a:r>
          </a:p>
          <a:p>
            <a:pPr marL="1028700" lvl="1" indent="-571500">
              <a:buFont typeface="Arial" panose="020B0604020202020204" pitchFamily="34" charset="0"/>
              <a:buChar char="•"/>
            </a:pPr>
            <a:r>
              <a:rPr lang="sv-SE" sz="3200" dirty="0" smtClean="0">
                <a:solidFill>
                  <a:schemeClr val="bg1"/>
                </a:solidFill>
              </a:rPr>
              <a:t>Befolkningsutveckling</a:t>
            </a:r>
          </a:p>
          <a:p>
            <a:pPr marL="1028700" lvl="1" indent="-571500">
              <a:buFont typeface="Arial" panose="020B0604020202020204" pitchFamily="34" charset="0"/>
              <a:buChar char="•"/>
            </a:pPr>
            <a:r>
              <a:rPr lang="sv-SE" sz="3200" dirty="0" smtClean="0">
                <a:solidFill>
                  <a:schemeClr val="bg1"/>
                </a:solidFill>
              </a:rPr>
              <a:t>Befolkningsstruktur jämfört med riket</a:t>
            </a:r>
          </a:p>
          <a:p>
            <a:pPr marL="1028700" lvl="1" indent="-571500">
              <a:buFont typeface="Arial" panose="020B0604020202020204" pitchFamily="34" charset="0"/>
              <a:buChar char="•"/>
            </a:pPr>
            <a:r>
              <a:rPr lang="sv-SE" sz="3200" dirty="0" smtClean="0">
                <a:solidFill>
                  <a:schemeClr val="bg1"/>
                </a:solidFill>
              </a:rPr>
              <a:t>Befolkningsstruktur 2030 jämfört med 2015</a:t>
            </a:r>
          </a:p>
          <a:p>
            <a:pPr marL="1028700" lvl="1" indent="-571500">
              <a:buFont typeface="Arial" panose="020B0604020202020204" pitchFamily="34" charset="0"/>
              <a:buChar char="•"/>
            </a:pPr>
            <a:r>
              <a:rPr lang="sv-SE" sz="3200" dirty="0" smtClean="0">
                <a:solidFill>
                  <a:schemeClr val="bg1"/>
                </a:solidFill>
              </a:rPr>
              <a:t>Försörjningskvot</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10</a:t>
            </a:fld>
            <a:endParaRPr lang="en-US" dirty="0">
              <a:solidFill>
                <a:schemeClr val="tx1">
                  <a:lumMod val="50000"/>
                  <a:lumOff val="50000"/>
                </a:schemeClr>
              </a:solidFill>
            </a:endParaRPr>
          </a:p>
        </p:txBody>
      </p:sp>
    </p:spTree>
    <p:extLst>
      <p:ext uri="{BB962C8B-B14F-4D97-AF65-F5344CB8AC3E}">
        <p14:creationId xmlns:p14="http://schemas.microsoft.com/office/powerpoint/2010/main" val="3417165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Modell för befolkningsprognoser</a:t>
            </a:r>
            <a:endParaRPr lang="sv-SE" sz="3200" b="1"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11</a:t>
            </a:fld>
            <a:endParaRPr lang="en-US" dirty="0">
              <a:solidFill>
                <a:schemeClr val="tx1">
                  <a:lumMod val="50000"/>
                  <a:lumOff val="50000"/>
                </a:schemeClr>
              </a:solidFill>
            </a:endParaRPr>
          </a:p>
        </p:txBody>
      </p:sp>
      <p:sp>
        <p:nvSpPr>
          <p:cNvPr id="8" name="textruta 7"/>
          <p:cNvSpPr txBox="1"/>
          <p:nvPr/>
        </p:nvSpPr>
        <p:spPr>
          <a:xfrm>
            <a:off x="272180" y="1295400"/>
            <a:ext cx="3702920" cy="4953000"/>
          </a:xfrm>
          <a:prstGeom prst="rect">
            <a:avLst/>
          </a:prstGeom>
          <a:noFill/>
          <a:ln>
            <a:solidFill>
              <a:schemeClr val="bg1"/>
            </a:solidFill>
          </a:ln>
        </p:spPr>
        <p:txBody>
          <a:bodyPr wrap="square" rtlCol="0">
            <a:noAutofit/>
          </a:bodyPr>
          <a:lstStyle/>
          <a:p>
            <a:endParaRPr lang="sv-SE" dirty="0"/>
          </a:p>
        </p:txBody>
      </p:sp>
      <p:sp>
        <p:nvSpPr>
          <p:cNvPr id="9" name="textruta 8"/>
          <p:cNvSpPr txBox="1"/>
          <p:nvPr/>
        </p:nvSpPr>
        <p:spPr>
          <a:xfrm>
            <a:off x="4165600" y="1295400"/>
            <a:ext cx="7721599" cy="4953000"/>
          </a:xfrm>
          <a:prstGeom prst="rect">
            <a:avLst/>
          </a:prstGeom>
          <a:noFill/>
          <a:ln>
            <a:solidFill>
              <a:schemeClr val="bg1"/>
            </a:solidFill>
          </a:ln>
        </p:spPr>
        <p:txBody>
          <a:bodyPr wrap="square" rtlCol="0">
            <a:noAutofit/>
          </a:bodyPr>
          <a:lstStyle/>
          <a:p>
            <a:r>
              <a:rPr lang="sv-SE" b="1" dirty="0" smtClean="0"/>
              <a:t>Datainsamling</a:t>
            </a:r>
            <a:r>
              <a:rPr lang="sv-SE" dirty="0" smtClean="0"/>
              <a:t>: </a:t>
            </a:r>
            <a:r>
              <a:rPr lang="sv-SE" sz="1600" dirty="0" smtClean="0"/>
              <a:t>SCB</a:t>
            </a:r>
          </a:p>
          <a:p>
            <a:r>
              <a:rPr lang="sv-SE" b="1" dirty="0" smtClean="0"/>
              <a:t>Data</a:t>
            </a:r>
            <a:r>
              <a:rPr lang="sv-SE" dirty="0" smtClean="0"/>
              <a:t>: </a:t>
            </a:r>
          </a:p>
          <a:p>
            <a:pPr marL="285750" indent="-285750">
              <a:buFont typeface="Wingdings" panose="05000000000000000000" pitchFamily="2" charset="2"/>
              <a:buChar char="§"/>
            </a:pPr>
            <a:r>
              <a:rPr lang="sv-SE" sz="1600" dirty="0" smtClean="0"/>
              <a:t>Folkmängd efter region, civilstånd, ålder och kön (2000-2015)</a:t>
            </a:r>
          </a:p>
          <a:p>
            <a:pPr marL="285750" indent="-285750">
              <a:buFont typeface="Wingdings" panose="05000000000000000000" pitchFamily="2" charset="2"/>
              <a:buChar char="§"/>
            </a:pPr>
            <a:r>
              <a:rPr lang="sv-SE" sz="1600" dirty="0" smtClean="0"/>
              <a:t>Levande födda efter region, kön och moderns ålder (2000-2015)</a:t>
            </a:r>
          </a:p>
          <a:p>
            <a:pPr marL="285750" indent="-285750">
              <a:buFont typeface="Wingdings" panose="05000000000000000000" pitchFamily="2" charset="2"/>
              <a:buChar char="§"/>
            </a:pPr>
            <a:r>
              <a:rPr lang="sv-SE" sz="1600" dirty="0" smtClean="0"/>
              <a:t>Döda efter region, ålder och kön (2000-2015)</a:t>
            </a:r>
          </a:p>
          <a:p>
            <a:pPr marL="285750" indent="-285750">
              <a:buFont typeface="Wingdings" panose="05000000000000000000" pitchFamily="2" charset="2"/>
              <a:buChar char="§"/>
            </a:pPr>
            <a:r>
              <a:rPr lang="sv-SE" sz="1600" dirty="0" smtClean="0"/>
              <a:t>Flyttningar efter region, ålder och kön (2000-2015)</a:t>
            </a:r>
          </a:p>
          <a:p>
            <a:r>
              <a:rPr lang="sv-SE" b="1" dirty="0" smtClean="0"/>
              <a:t>Prognos</a:t>
            </a:r>
            <a:r>
              <a:rPr lang="sv-SE" dirty="0" smtClean="0"/>
              <a:t>:</a:t>
            </a:r>
          </a:p>
          <a:p>
            <a:pPr marL="285750" indent="-285750">
              <a:buFont typeface="Wingdings" panose="05000000000000000000" pitchFamily="2" charset="2"/>
              <a:buChar char="§"/>
            </a:pPr>
            <a:r>
              <a:rPr lang="sv-SE" sz="1600" dirty="0" smtClean="0"/>
              <a:t>Befolkning: 	</a:t>
            </a:r>
            <a:r>
              <a:rPr lang="sv-SE" sz="1600" dirty="0"/>
              <a:t>	</a:t>
            </a:r>
            <a:r>
              <a:rPr lang="sv-SE" sz="1600" dirty="0" smtClean="0"/>
              <a:t>Befolkning år X-1 + (Födda – Döda) + (Invandring - Utvandring) + 					(Inflyttning – Utflyttning)</a:t>
            </a:r>
          </a:p>
          <a:p>
            <a:pPr marL="285750" indent="-285750">
              <a:buFont typeface="Wingdings" panose="05000000000000000000" pitchFamily="2" charset="2"/>
              <a:buChar char="§"/>
            </a:pPr>
            <a:r>
              <a:rPr lang="sv-SE" sz="1600" dirty="0" smtClean="0"/>
              <a:t>Födda:			Födda barn under senaste treårsperioden/Antal kvinnor i åldern Y 				under senaste treårsperioden. Fruktbarhetsintervall 14 år till 49+ år</a:t>
            </a:r>
          </a:p>
          <a:p>
            <a:pPr marL="285750" indent="-285750">
              <a:buFont typeface="Wingdings" panose="05000000000000000000" pitchFamily="2" charset="2"/>
              <a:buChar char="§"/>
            </a:pPr>
            <a:r>
              <a:rPr lang="sv-SE" sz="1600" dirty="0" smtClean="0"/>
              <a:t>Döda:			Dödsrisk 0- åringar, Antal avlidna 0-åringar under senaste treårs-					perioden*1000 /Antal levande födda barn  under senaste treårs-					perioden </a:t>
            </a:r>
          </a:p>
          <a:p>
            <a:pPr lvl="2"/>
            <a:r>
              <a:rPr lang="sv-SE" sz="1600" dirty="0" smtClean="0"/>
              <a:t>		Dödsrisk övriga, Antal avlidna Y åringar under senaste 					treårsperioden (åren x till x-2)*1000/Antal Y-1 åringar under åren X-1 		till X-3</a:t>
            </a:r>
          </a:p>
          <a:p>
            <a:pPr marL="285750" indent="-285750">
              <a:buFont typeface="Wingdings" panose="05000000000000000000" pitchFamily="2" charset="2"/>
              <a:buChar char="§"/>
            </a:pPr>
            <a:r>
              <a:rPr lang="sv-SE" sz="1600" dirty="0" smtClean="0"/>
              <a:t>Flyttningar: 		Modellen är analog med modellen för dödsrisker, vänlig se ovan. 					Modellen för In-/Utvandring har dock normaliserats till 10 år istället 				för 3 år för att jämna ut extremvärden. </a:t>
            </a:r>
          </a:p>
        </p:txBody>
      </p:sp>
      <p:pic>
        <p:nvPicPr>
          <p:cNvPr id="10" name="Bildobjekt 9"/>
          <p:cNvPicPr>
            <a:picLocks noChangeAspect="1"/>
          </p:cNvPicPr>
          <p:nvPr/>
        </p:nvPicPr>
        <p:blipFill>
          <a:blip r:embed="rId3"/>
          <a:stretch>
            <a:fillRect/>
          </a:stretch>
        </p:blipFill>
        <p:spPr>
          <a:xfrm>
            <a:off x="704592" y="2971900"/>
            <a:ext cx="2838095" cy="1600000"/>
          </a:xfrm>
          <a:prstGeom prst="rect">
            <a:avLst/>
          </a:prstGeom>
        </p:spPr>
      </p:pic>
      <p:sp>
        <p:nvSpPr>
          <p:cNvPr id="11" name="Rektangel 10"/>
          <p:cNvSpPr/>
          <p:nvPr/>
        </p:nvSpPr>
        <p:spPr>
          <a:xfrm>
            <a:off x="704592" y="2927697"/>
            <a:ext cx="2838095" cy="16442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p:cNvPicPr>
            <a:picLocks noChangeAspect="1"/>
          </p:cNvPicPr>
          <p:nvPr/>
        </p:nvPicPr>
        <p:blipFill>
          <a:blip r:embed="rId4"/>
          <a:stretch>
            <a:fillRect/>
          </a:stretch>
        </p:blipFill>
        <p:spPr>
          <a:xfrm>
            <a:off x="1111285" y="1821073"/>
            <a:ext cx="571429" cy="580952"/>
          </a:xfrm>
          <a:prstGeom prst="rect">
            <a:avLst/>
          </a:prstGeom>
        </p:spPr>
      </p:pic>
      <p:cxnSp>
        <p:nvCxnSpPr>
          <p:cNvPr id="15" name="Rak pilkoppling 14"/>
          <p:cNvCxnSpPr/>
          <p:nvPr/>
        </p:nvCxnSpPr>
        <p:spPr>
          <a:xfrm>
            <a:off x="1396999" y="2501900"/>
            <a:ext cx="0" cy="330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Bildobjekt 19"/>
          <p:cNvPicPr>
            <a:picLocks noChangeAspect="1"/>
          </p:cNvPicPr>
          <p:nvPr/>
        </p:nvPicPr>
        <p:blipFill>
          <a:blip r:embed="rId5"/>
          <a:stretch>
            <a:fillRect/>
          </a:stretch>
        </p:blipFill>
        <p:spPr>
          <a:xfrm>
            <a:off x="2554445" y="1821073"/>
            <a:ext cx="548923" cy="580952"/>
          </a:xfrm>
          <a:prstGeom prst="rect">
            <a:avLst/>
          </a:prstGeom>
        </p:spPr>
      </p:pic>
      <p:cxnSp>
        <p:nvCxnSpPr>
          <p:cNvPr id="21" name="Rak pilkoppling 20"/>
          <p:cNvCxnSpPr/>
          <p:nvPr/>
        </p:nvCxnSpPr>
        <p:spPr>
          <a:xfrm>
            <a:off x="2828906" y="2501900"/>
            <a:ext cx="0" cy="330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Bildobjekt 21"/>
          <p:cNvPicPr>
            <a:picLocks noChangeAspect="1"/>
          </p:cNvPicPr>
          <p:nvPr/>
        </p:nvPicPr>
        <p:blipFill>
          <a:blip r:embed="rId6"/>
          <a:stretch>
            <a:fillRect/>
          </a:stretch>
        </p:blipFill>
        <p:spPr>
          <a:xfrm>
            <a:off x="826645" y="5097572"/>
            <a:ext cx="1140707" cy="677295"/>
          </a:xfrm>
          <a:prstGeom prst="rect">
            <a:avLst/>
          </a:prstGeom>
        </p:spPr>
      </p:pic>
      <p:pic>
        <p:nvPicPr>
          <p:cNvPr id="24" name="Bildobjekt 23"/>
          <p:cNvPicPr>
            <a:picLocks noChangeAspect="1"/>
          </p:cNvPicPr>
          <p:nvPr/>
        </p:nvPicPr>
        <p:blipFill>
          <a:blip r:embed="rId7"/>
          <a:stretch>
            <a:fillRect/>
          </a:stretch>
        </p:blipFill>
        <p:spPr>
          <a:xfrm>
            <a:off x="2399831" y="5097571"/>
            <a:ext cx="1142856" cy="677295"/>
          </a:xfrm>
          <a:prstGeom prst="rect">
            <a:avLst/>
          </a:prstGeom>
        </p:spPr>
      </p:pic>
      <p:cxnSp>
        <p:nvCxnSpPr>
          <p:cNvPr id="25" name="Rak pilkoppling 24"/>
          <p:cNvCxnSpPr/>
          <p:nvPr/>
        </p:nvCxnSpPr>
        <p:spPr>
          <a:xfrm rot="10800000">
            <a:off x="1409084" y="4713927"/>
            <a:ext cx="0" cy="330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ak pilkoppling 25"/>
          <p:cNvCxnSpPr/>
          <p:nvPr/>
        </p:nvCxnSpPr>
        <p:spPr>
          <a:xfrm rot="10800000">
            <a:off x="2828906" y="4713927"/>
            <a:ext cx="0" cy="330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ruta 26"/>
          <p:cNvSpPr txBox="1"/>
          <p:nvPr/>
        </p:nvSpPr>
        <p:spPr>
          <a:xfrm>
            <a:off x="838730" y="1437187"/>
            <a:ext cx="1140707" cy="276999"/>
          </a:xfrm>
          <a:prstGeom prst="rect">
            <a:avLst/>
          </a:prstGeom>
          <a:noFill/>
        </p:spPr>
        <p:txBody>
          <a:bodyPr wrap="square" rtlCol="0">
            <a:spAutoFit/>
          </a:bodyPr>
          <a:lstStyle/>
          <a:p>
            <a:pPr algn="ctr"/>
            <a:r>
              <a:rPr lang="sv-SE" sz="1200" dirty="0" smtClean="0">
                <a:latin typeface="Copperplate Gothic Bold" panose="020E0705020206020404" pitchFamily="34" charset="0"/>
                <a:ea typeface="GungsuhChe" panose="02030609000101010101" pitchFamily="49" charset="-127"/>
              </a:rPr>
              <a:t>Födda</a:t>
            </a:r>
            <a:endParaRPr lang="sv-SE" sz="1200" dirty="0">
              <a:latin typeface="Copperplate Gothic Bold" panose="020E0705020206020404" pitchFamily="34" charset="0"/>
              <a:ea typeface="GungsuhChe" panose="02030609000101010101" pitchFamily="49" charset="-127"/>
            </a:endParaRPr>
          </a:p>
        </p:txBody>
      </p:sp>
      <p:sp>
        <p:nvSpPr>
          <p:cNvPr id="28" name="textruta 27"/>
          <p:cNvSpPr txBox="1"/>
          <p:nvPr/>
        </p:nvSpPr>
        <p:spPr>
          <a:xfrm>
            <a:off x="2258551" y="1437187"/>
            <a:ext cx="1140707" cy="276999"/>
          </a:xfrm>
          <a:prstGeom prst="rect">
            <a:avLst/>
          </a:prstGeom>
          <a:noFill/>
        </p:spPr>
        <p:txBody>
          <a:bodyPr wrap="square" rtlCol="0">
            <a:spAutoFit/>
          </a:bodyPr>
          <a:lstStyle/>
          <a:p>
            <a:pPr algn="ctr"/>
            <a:r>
              <a:rPr lang="sv-SE" sz="1200" dirty="0" smtClean="0">
                <a:latin typeface="Copperplate Gothic Bold" panose="020E0705020206020404" pitchFamily="34" charset="0"/>
                <a:ea typeface="GungsuhChe" panose="02030609000101010101" pitchFamily="49" charset="-127"/>
              </a:rPr>
              <a:t>Döda</a:t>
            </a:r>
            <a:endParaRPr lang="sv-SE" sz="1200" dirty="0">
              <a:latin typeface="Copperplate Gothic Bold" panose="020E0705020206020404" pitchFamily="34" charset="0"/>
              <a:ea typeface="GungsuhChe" panose="02030609000101010101" pitchFamily="49" charset="-127"/>
            </a:endParaRPr>
          </a:p>
        </p:txBody>
      </p:sp>
      <p:sp>
        <p:nvSpPr>
          <p:cNvPr id="29" name="textruta 28"/>
          <p:cNvSpPr txBox="1"/>
          <p:nvPr/>
        </p:nvSpPr>
        <p:spPr>
          <a:xfrm>
            <a:off x="761648" y="5834533"/>
            <a:ext cx="1294870" cy="461665"/>
          </a:xfrm>
          <a:prstGeom prst="rect">
            <a:avLst/>
          </a:prstGeom>
          <a:noFill/>
        </p:spPr>
        <p:txBody>
          <a:bodyPr wrap="square" rtlCol="0">
            <a:spAutoFit/>
          </a:bodyPr>
          <a:lstStyle/>
          <a:p>
            <a:pPr algn="ctr"/>
            <a:r>
              <a:rPr lang="sv-SE" sz="1200" dirty="0" smtClean="0">
                <a:latin typeface="Copperplate Gothic Bold" panose="020E0705020206020404" pitchFamily="34" charset="0"/>
                <a:ea typeface="GungsuhChe" panose="02030609000101010101" pitchFamily="49" charset="-127"/>
              </a:rPr>
              <a:t>Invandring/Utvandring</a:t>
            </a:r>
            <a:endParaRPr lang="sv-SE" sz="1200" dirty="0">
              <a:latin typeface="Copperplate Gothic Bold" panose="020E0705020206020404" pitchFamily="34" charset="0"/>
              <a:ea typeface="GungsuhChe" panose="02030609000101010101" pitchFamily="49" charset="-127"/>
            </a:endParaRPr>
          </a:p>
        </p:txBody>
      </p:sp>
      <p:sp>
        <p:nvSpPr>
          <p:cNvPr id="30" name="textruta 29"/>
          <p:cNvSpPr txBox="1"/>
          <p:nvPr/>
        </p:nvSpPr>
        <p:spPr>
          <a:xfrm>
            <a:off x="2245255" y="5834532"/>
            <a:ext cx="1294870" cy="461665"/>
          </a:xfrm>
          <a:prstGeom prst="rect">
            <a:avLst/>
          </a:prstGeom>
          <a:noFill/>
        </p:spPr>
        <p:txBody>
          <a:bodyPr wrap="square" rtlCol="0">
            <a:spAutoFit/>
          </a:bodyPr>
          <a:lstStyle/>
          <a:p>
            <a:pPr algn="ctr"/>
            <a:r>
              <a:rPr lang="sv-SE" sz="1200" dirty="0" smtClean="0">
                <a:latin typeface="Copperplate Gothic Bold" panose="020E0705020206020404" pitchFamily="34" charset="0"/>
                <a:ea typeface="GungsuhChe" panose="02030609000101010101" pitchFamily="49" charset="-127"/>
              </a:rPr>
              <a:t>Inflyttning/Utflyttning</a:t>
            </a:r>
            <a:endParaRPr lang="sv-SE" sz="1200" dirty="0">
              <a:latin typeface="Copperplate Gothic Bold" panose="020E0705020206020404" pitchFamily="34" charset="0"/>
              <a:ea typeface="GungsuhChe" panose="02030609000101010101" pitchFamily="49" charset="-127"/>
            </a:endParaRPr>
          </a:p>
        </p:txBody>
      </p:sp>
      <p:sp>
        <p:nvSpPr>
          <p:cNvPr id="31" name="textruta 30"/>
          <p:cNvSpPr txBox="1"/>
          <p:nvPr/>
        </p:nvSpPr>
        <p:spPr>
          <a:xfrm>
            <a:off x="1086157" y="3561115"/>
            <a:ext cx="2070100" cy="377366"/>
          </a:xfrm>
          <a:prstGeom prst="rect">
            <a:avLst/>
          </a:prstGeom>
          <a:noFill/>
        </p:spPr>
        <p:txBody>
          <a:bodyPr wrap="square" rtlCol="0">
            <a:spAutoFit/>
          </a:bodyPr>
          <a:lstStyle/>
          <a:p>
            <a:pPr algn="ctr"/>
            <a:r>
              <a:rPr lang="sv-SE" dirty="0" smtClean="0">
                <a:latin typeface="Copperplate Gothic Bold" panose="020E0705020206020404" pitchFamily="34" charset="0"/>
              </a:rPr>
              <a:t>Befolkning</a:t>
            </a:r>
            <a:endParaRPr lang="sv-SE" dirty="0">
              <a:latin typeface="Copperplate Gothic Bold" panose="020E0705020206020404" pitchFamily="34" charset="0"/>
            </a:endParaRPr>
          </a:p>
        </p:txBody>
      </p:sp>
    </p:spTree>
    <p:extLst>
      <p:ext uri="{BB962C8B-B14F-4D97-AF65-F5344CB8AC3E}">
        <p14:creationId xmlns:p14="http://schemas.microsoft.com/office/powerpoint/2010/main" val="2275123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1384752"/>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a:solidFill>
                  <a:schemeClr val="bg1"/>
                </a:solidFill>
              </a:rPr>
              <a:t>Befolkningsutveckling</a:t>
            </a:r>
          </a:p>
          <a:p>
            <a:r>
              <a:rPr lang="sv-SE" sz="3200" dirty="0">
                <a:solidFill>
                  <a:schemeClr val="bg1"/>
                </a:solidFill>
              </a:rPr>
              <a:t>Statistik från 2000-2015 samt prognos till 2030</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E3AC165-0665-421E-8960-93E0906BEF37}"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12</a:t>
            </a:fld>
            <a:endParaRPr lang="en-US" dirty="0">
              <a:solidFill>
                <a:schemeClr val="tx1">
                  <a:lumMod val="50000"/>
                  <a:lumOff val="50000"/>
                </a:schemeClr>
              </a:solidFill>
            </a:endParaRPr>
          </a:p>
        </p:txBody>
      </p:sp>
      <p:graphicFrame>
        <p:nvGraphicFramePr>
          <p:cNvPr id="8" name="Diagram 7"/>
          <p:cNvGraphicFramePr>
            <a:graphicFrameLocks/>
          </p:cNvGraphicFramePr>
          <p:nvPr>
            <p:extLst>
              <p:ext uri="{D42A27DB-BD31-4B8C-83A1-F6EECF244321}">
                <p14:modId xmlns:p14="http://schemas.microsoft.com/office/powerpoint/2010/main" val="645170437"/>
              </p:ext>
            </p:extLst>
          </p:nvPr>
        </p:nvGraphicFramePr>
        <p:xfrm>
          <a:off x="252000" y="2065619"/>
          <a:ext cx="4751800" cy="38608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5203064" y="2065619"/>
            <a:ext cx="6684135" cy="4075233"/>
          </a:xfrm>
          <a:prstGeom prst="rect">
            <a:avLst/>
          </a:prstGeom>
          <a:noFill/>
          <a:ln>
            <a:noFill/>
          </a:ln>
        </p:spPr>
        <p:txBody>
          <a:bodyPr wrap="square" rtlCol="0">
            <a:noAutofit/>
          </a:bodyPr>
          <a:lstStyle/>
          <a:p>
            <a:pPr algn="just"/>
            <a:r>
              <a:rPr lang="sv-SE" dirty="0"/>
              <a:t>Från 2000 till </a:t>
            </a:r>
            <a:r>
              <a:rPr lang="sv-SE" dirty="0" smtClean="0"/>
              <a:t>2015 </a:t>
            </a:r>
            <a:r>
              <a:rPr lang="sv-SE" dirty="0"/>
              <a:t>har </a:t>
            </a:r>
            <a:r>
              <a:rPr lang="sv-SE" dirty="0" smtClean="0"/>
              <a:t>Timrå </a:t>
            </a:r>
            <a:r>
              <a:rPr lang="sv-SE" dirty="0"/>
              <a:t>kommuns befolkning </a:t>
            </a:r>
            <a:r>
              <a:rPr lang="sv-SE" dirty="0" smtClean="0"/>
              <a:t>minskat från 17 988 invånare till 17 987 invånare, </a:t>
            </a:r>
            <a:r>
              <a:rPr lang="sv-SE" dirty="0"/>
              <a:t>en </a:t>
            </a:r>
            <a:r>
              <a:rPr lang="sv-SE" dirty="0" smtClean="0"/>
              <a:t>minskning på -1 invånare eller -0,01 %. Befolkningsförändringen </a:t>
            </a:r>
            <a:r>
              <a:rPr lang="sv-SE" dirty="0"/>
              <a:t>har varierat </a:t>
            </a:r>
            <a:r>
              <a:rPr lang="sv-SE" dirty="0" smtClean="0"/>
              <a:t>mellan -1,11 </a:t>
            </a:r>
            <a:r>
              <a:rPr lang="sv-SE" dirty="0"/>
              <a:t>% och </a:t>
            </a:r>
            <a:endParaRPr lang="sv-SE" dirty="0" smtClean="0"/>
          </a:p>
          <a:p>
            <a:pPr algn="just"/>
            <a:r>
              <a:rPr lang="sv-SE" dirty="0" smtClean="0"/>
              <a:t>0,69 %, en </a:t>
            </a:r>
            <a:r>
              <a:rPr lang="sv-SE" dirty="0"/>
              <a:t>genomsnittlig </a:t>
            </a:r>
            <a:r>
              <a:rPr lang="sv-SE" dirty="0" smtClean="0"/>
              <a:t>minskning med -0,008% per år.</a:t>
            </a:r>
            <a:endParaRPr lang="sv-SE" dirty="0"/>
          </a:p>
          <a:p>
            <a:pPr algn="just"/>
            <a:endParaRPr lang="sv-SE" dirty="0"/>
          </a:p>
          <a:p>
            <a:pPr algn="just"/>
            <a:r>
              <a:rPr lang="sv-SE" dirty="0"/>
              <a:t>Prognosen </a:t>
            </a:r>
            <a:r>
              <a:rPr lang="sv-SE" dirty="0" smtClean="0"/>
              <a:t>visar på minskning mellan 2015- 2030 då </a:t>
            </a:r>
            <a:r>
              <a:rPr lang="sv-SE" dirty="0"/>
              <a:t>befolkningen i </a:t>
            </a:r>
            <a:r>
              <a:rPr lang="sv-SE" dirty="0" smtClean="0"/>
              <a:t>Timrå </a:t>
            </a:r>
            <a:r>
              <a:rPr lang="sv-SE" dirty="0"/>
              <a:t>kommun </a:t>
            </a:r>
            <a:r>
              <a:rPr lang="sv-SE" dirty="0" smtClean="0"/>
              <a:t>beräknas uppgå till 17 734invånare, en minskning med -253 invånare eller -1,43 %. Befolkningen </a:t>
            </a:r>
            <a:r>
              <a:rPr lang="sv-SE" dirty="0"/>
              <a:t>kommer i genomsnitt att </a:t>
            </a:r>
            <a:r>
              <a:rPr lang="sv-SE" dirty="0" smtClean="0"/>
              <a:t>minska </a:t>
            </a:r>
            <a:r>
              <a:rPr lang="sv-SE" dirty="0"/>
              <a:t>med </a:t>
            </a:r>
            <a:r>
              <a:rPr lang="sv-SE" dirty="0" smtClean="0"/>
              <a:t> -0,09% per </a:t>
            </a:r>
            <a:r>
              <a:rPr lang="sv-SE" dirty="0"/>
              <a:t>år.</a:t>
            </a:r>
          </a:p>
          <a:p>
            <a:pPr algn="just"/>
            <a:endParaRPr lang="sv-SE" dirty="0"/>
          </a:p>
          <a:p>
            <a:pPr algn="just"/>
            <a:r>
              <a:rPr lang="sv-SE" dirty="0" smtClean="0"/>
              <a:t>Minskningen </a:t>
            </a:r>
            <a:r>
              <a:rPr lang="sv-SE" dirty="0"/>
              <a:t>varierar mellan olika åldersgrupper. </a:t>
            </a:r>
            <a:r>
              <a:rPr lang="sv-SE" dirty="0" smtClean="0"/>
              <a:t>Framförallt minskar åldersgrupperna 10-25 år, 40-55 år, och 65-75 år.</a:t>
            </a:r>
          </a:p>
          <a:p>
            <a:pPr algn="just"/>
            <a:endParaRPr lang="sv-SE" dirty="0" smtClean="0"/>
          </a:p>
          <a:p>
            <a:pPr algn="just"/>
            <a:r>
              <a:rPr lang="sv-SE" dirty="0"/>
              <a:t>Könsfördelningen kommer att  vara med fler män än kvinnor för hela perioden. </a:t>
            </a:r>
            <a:r>
              <a:rPr lang="sv-SE" sz="1600" dirty="0"/>
              <a:t> </a:t>
            </a:r>
          </a:p>
          <a:p>
            <a:pPr algn="just"/>
            <a:endParaRPr lang="sv-SE" dirty="0"/>
          </a:p>
        </p:txBody>
      </p:sp>
      <p:cxnSp>
        <p:nvCxnSpPr>
          <p:cNvPr id="10" name="Rak koppling 9"/>
          <p:cNvCxnSpPr/>
          <p:nvPr/>
        </p:nvCxnSpPr>
        <p:spPr>
          <a:xfrm>
            <a:off x="5033852" y="1796573"/>
            <a:ext cx="0" cy="4665187"/>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947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1384752"/>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a:solidFill>
                  <a:schemeClr val="bg1"/>
                </a:solidFill>
              </a:rPr>
              <a:t>Befolkningsstruktur jämfört med riket</a:t>
            </a:r>
          </a:p>
          <a:p>
            <a:r>
              <a:rPr lang="sv-SE" sz="3200" dirty="0">
                <a:solidFill>
                  <a:schemeClr val="bg1"/>
                </a:solidFill>
              </a:rPr>
              <a:t>Statistik för år 2015</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5F9F2309-F823-4133-9BAB-5699A24772E4}"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13</a:t>
            </a:fld>
            <a:endParaRPr lang="en-US" dirty="0">
              <a:solidFill>
                <a:schemeClr val="tx1">
                  <a:lumMod val="50000"/>
                  <a:lumOff val="50000"/>
                </a:schemeClr>
              </a:solidFill>
            </a:endParaRPr>
          </a:p>
        </p:txBody>
      </p:sp>
      <p:graphicFrame>
        <p:nvGraphicFramePr>
          <p:cNvPr id="8" name="Diagram 7"/>
          <p:cNvGraphicFramePr>
            <a:graphicFrameLocks/>
          </p:cNvGraphicFramePr>
          <p:nvPr>
            <p:extLst>
              <p:ext uri="{D42A27DB-BD31-4B8C-83A1-F6EECF244321}">
                <p14:modId xmlns:p14="http://schemas.microsoft.com/office/powerpoint/2010/main" val="523635837"/>
              </p:ext>
            </p:extLst>
          </p:nvPr>
        </p:nvGraphicFramePr>
        <p:xfrm>
          <a:off x="252000" y="2041975"/>
          <a:ext cx="4751800" cy="390808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5203064" y="2065619"/>
            <a:ext cx="6684135" cy="4075233"/>
          </a:xfrm>
          <a:prstGeom prst="rect">
            <a:avLst/>
          </a:prstGeom>
          <a:noFill/>
          <a:ln>
            <a:noFill/>
          </a:ln>
        </p:spPr>
        <p:txBody>
          <a:bodyPr wrap="square" rtlCol="0">
            <a:noAutofit/>
          </a:bodyPr>
          <a:lstStyle/>
          <a:p>
            <a:pPr algn="just"/>
            <a:r>
              <a:rPr lang="sv-SE" dirty="0" smtClean="0"/>
              <a:t>Timrå </a:t>
            </a:r>
            <a:r>
              <a:rPr lang="sv-SE" dirty="0"/>
              <a:t>kommuns befolkningsstruktur </a:t>
            </a:r>
            <a:r>
              <a:rPr lang="sv-SE" dirty="0" smtClean="0"/>
              <a:t>skiljer sig från </a:t>
            </a:r>
            <a:r>
              <a:rPr lang="sv-SE" dirty="0"/>
              <a:t>demografin för riket med några mindre undantag.</a:t>
            </a:r>
          </a:p>
          <a:p>
            <a:pPr algn="just"/>
            <a:endParaRPr lang="sv-SE" dirty="0"/>
          </a:p>
          <a:p>
            <a:pPr marL="742950" lvl="1" indent="-285750" algn="just">
              <a:buFont typeface="Wingdings" panose="05000000000000000000" pitchFamily="2" charset="2"/>
              <a:buChar char="§"/>
            </a:pPr>
            <a:r>
              <a:rPr lang="sv-SE" dirty="0"/>
              <a:t>Andelen personer i åldern </a:t>
            </a:r>
            <a:r>
              <a:rPr lang="sv-SE" dirty="0" smtClean="0"/>
              <a:t>0-10 </a:t>
            </a:r>
            <a:r>
              <a:rPr lang="sv-SE" dirty="0"/>
              <a:t>år är </a:t>
            </a:r>
            <a:r>
              <a:rPr lang="sv-SE" dirty="0" smtClean="0"/>
              <a:t>färre </a:t>
            </a:r>
            <a:r>
              <a:rPr lang="sv-SE" dirty="0"/>
              <a:t>i </a:t>
            </a:r>
            <a:r>
              <a:rPr lang="sv-SE" dirty="0" smtClean="0"/>
              <a:t>Timrå </a:t>
            </a:r>
            <a:r>
              <a:rPr lang="sv-SE" dirty="0"/>
              <a:t>kommun än i riket. Även </a:t>
            </a:r>
            <a:r>
              <a:rPr lang="sv-SE" dirty="0" smtClean="0"/>
              <a:t>för åldrarna 20-35 </a:t>
            </a:r>
            <a:r>
              <a:rPr lang="sv-SE" dirty="0"/>
              <a:t>år </a:t>
            </a:r>
            <a:r>
              <a:rPr lang="sv-SE" dirty="0" smtClean="0"/>
              <a:t> har Timrå kommun en mindre andel invånare än riket. </a:t>
            </a:r>
          </a:p>
          <a:p>
            <a:pPr marL="742950" lvl="1" indent="-285750" algn="just">
              <a:buFont typeface="Wingdings" panose="05000000000000000000" pitchFamily="2" charset="2"/>
              <a:buChar char="§"/>
            </a:pPr>
            <a:endParaRPr lang="sv-SE" dirty="0"/>
          </a:p>
          <a:p>
            <a:pPr marL="742950" lvl="1" indent="-285750" algn="just">
              <a:buFont typeface="Wingdings" panose="05000000000000000000" pitchFamily="2" charset="2"/>
              <a:buChar char="§"/>
            </a:pPr>
            <a:r>
              <a:rPr lang="sv-SE" dirty="0" smtClean="0"/>
              <a:t>Timrå </a:t>
            </a:r>
            <a:r>
              <a:rPr lang="sv-SE" dirty="0"/>
              <a:t>kommun har dock en h</a:t>
            </a:r>
            <a:r>
              <a:rPr lang="sv-SE" dirty="0" smtClean="0"/>
              <a:t>ögre </a:t>
            </a:r>
            <a:r>
              <a:rPr lang="sv-SE" dirty="0"/>
              <a:t>andel av befolkningen i åldern </a:t>
            </a:r>
            <a:r>
              <a:rPr lang="sv-SE" dirty="0" smtClean="0"/>
              <a:t>10-20 </a:t>
            </a:r>
            <a:r>
              <a:rPr lang="sv-SE" dirty="0"/>
              <a:t>år än riket. </a:t>
            </a:r>
            <a:r>
              <a:rPr lang="sv-SE" dirty="0" smtClean="0"/>
              <a:t>Skillnader </a:t>
            </a:r>
            <a:r>
              <a:rPr lang="sv-SE" dirty="0"/>
              <a:t>med </a:t>
            </a:r>
            <a:r>
              <a:rPr lang="sv-SE" dirty="0" smtClean="0"/>
              <a:t>högre </a:t>
            </a:r>
            <a:r>
              <a:rPr lang="sv-SE" dirty="0"/>
              <a:t>andel av befolkningen än riket finns också i </a:t>
            </a:r>
            <a:r>
              <a:rPr lang="sv-SE" dirty="0" smtClean="0"/>
              <a:t>åldrarna 40-55 år och 65-75 år.</a:t>
            </a:r>
            <a:endParaRPr lang="sv-SE" dirty="0"/>
          </a:p>
          <a:p>
            <a:pPr algn="just"/>
            <a:endParaRPr lang="sv-SE" dirty="0"/>
          </a:p>
          <a:p>
            <a:pPr algn="just"/>
            <a:r>
              <a:rPr lang="sv-SE" dirty="0" smtClean="0"/>
              <a:t>Skillnader </a:t>
            </a:r>
            <a:r>
              <a:rPr lang="sv-SE" dirty="0"/>
              <a:t>e</a:t>
            </a:r>
            <a:r>
              <a:rPr lang="sv-SE" dirty="0" smtClean="0"/>
              <a:t>mot </a:t>
            </a:r>
            <a:r>
              <a:rPr lang="sv-SE" dirty="0"/>
              <a:t>riket i demografin kan ha en stor påverkan på kostnadsutjämningen. </a:t>
            </a:r>
          </a:p>
        </p:txBody>
      </p:sp>
      <p:cxnSp>
        <p:nvCxnSpPr>
          <p:cNvPr id="10" name="Rak koppling 9"/>
          <p:cNvCxnSpPr/>
          <p:nvPr/>
        </p:nvCxnSpPr>
        <p:spPr>
          <a:xfrm>
            <a:off x="5033852" y="1796573"/>
            <a:ext cx="0" cy="4665187"/>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392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1384752"/>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a:solidFill>
                  <a:schemeClr val="bg1"/>
                </a:solidFill>
              </a:rPr>
              <a:t>Befolkningsstruktur</a:t>
            </a:r>
          </a:p>
          <a:p>
            <a:r>
              <a:rPr lang="sv-SE" sz="3200" dirty="0">
                <a:solidFill>
                  <a:schemeClr val="bg1"/>
                </a:solidFill>
              </a:rPr>
              <a:t>Statistik för 2015 samt prognos för 2030</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2BE07D50-CC00-4C96-9CAB-75588E0C93DE}"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14</a:t>
            </a:fld>
            <a:endParaRPr lang="en-US" dirty="0">
              <a:solidFill>
                <a:schemeClr val="tx1">
                  <a:lumMod val="50000"/>
                  <a:lumOff val="50000"/>
                </a:schemeClr>
              </a:solidFill>
            </a:endParaRPr>
          </a:p>
        </p:txBody>
      </p:sp>
      <p:graphicFrame>
        <p:nvGraphicFramePr>
          <p:cNvPr id="8" name="Diagram 7"/>
          <p:cNvGraphicFramePr>
            <a:graphicFrameLocks/>
          </p:cNvGraphicFramePr>
          <p:nvPr>
            <p:extLst>
              <p:ext uri="{D42A27DB-BD31-4B8C-83A1-F6EECF244321}">
                <p14:modId xmlns:p14="http://schemas.microsoft.com/office/powerpoint/2010/main" val="4136587493"/>
              </p:ext>
            </p:extLst>
          </p:nvPr>
        </p:nvGraphicFramePr>
        <p:xfrm>
          <a:off x="252000" y="2025552"/>
          <a:ext cx="4764500" cy="394093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5009882" y="2025550"/>
            <a:ext cx="6877317" cy="3940937"/>
          </a:xfrm>
          <a:prstGeom prst="rect">
            <a:avLst/>
          </a:prstGeom>
          <a:noFill/>
          <a:ln>
            <a:noFill/>
          </a:ln>
        </p:spPr>
        <p:txBody>
          <a:bodyPr wrap="square" rtlCol="0">
            <a:noAutofit/>
          </a:bodyPr>
          <a:lstStyle/>
          <a:p>
            <a:pPr algn="just"/>
            <a:r>
              <a:rPr lang="sv-SE" dirty="0"/>
              <a:t>I en jämförelse mellan åldersstrukturen år 2015 och för prognostiserat år 2030 </a:t>
            </a:r>
            <a:r>
              <a:rPr lang="sv-SE" dirty="0" smtClean="0"/>
              <a:t>visas hur demografin kan komma att förändras.  </a:t>
            </a:r>
          </a:p>
          <a:p>
            <a:pPr algn="just"/>
            <a:endParaRPr lang="sv-SE" dirty="0"/>
          </a:p>
          <a:p>
            <a:pPr algn="just"/>
            <a:r>
              <a:rPr lang="sv-SE" dirty="0" smtClean="0"/>
              <a:t>Jämfört med 2015 kommer befolkningen att öka i åldersgrupperna:</a:t>
            </a:r>
          </a:p>
          <a:p>
            <a:pPr marL="742950" lvl="1" indent="-285750" algn="just">
              <a:buFont typeface="Arial" panose="020B0604020202020204" pitchFamily="34" charset="0"/>
              <a:buChar char="•"/>
            </a:pPr>
            <a:r>
              <a:rPr lang="sv-SE" dirty="0" smtClean="0"/>
              <a:t>30-40 år, fler personer i arbetsför ålder kommer att finnas i den här åldersgruppen. </a:t>
            </a:r>
          </a:p>
          <a:p>
            <a:pPr marL="742950" lvl="1" indent="-285750" algn="just">
              <a:buFont typeface="Arial" panose="020B0604020202020204" pitchFamily="34" charset="0"/>
              <a:buChar char="•"/>
            </a:pPr>
            <a:r>
              <a:rPr lang="sv-SE" dirty="0" smtClean="0"/>
              <a:t>55-65 </a:t>
            </a:r>
            <a:r>
              <a:rPr lang="sv-SE" dirty="0"/>
              <a:t>år, fler personer i arbetsför ålder kommer att finnas i den här åldersgruppen. </a:t>
            </a:r>
          </a:p>
          <a:p>
            <a:pPr marL="742950" lvl="1" indent="-285750" algn="just">
              <a:buFont typeface="Arial" panose="020B0604020202020204" pitchFamily="34" charset="0"/>
              <a:buChar char="•"/>
            </a:pPr>
            <a:r>
              <a:rPr lang="sv-SE" dirty="0" smtClean="0"/>
              <a:t>75-90 år, denna </a:t>
            </a:r>
            <a:r>
              <a:rPr lang="sv-SE" dirty="0"/>
              <a:t>grupp kommer </a:t>
            </a:r>
            <a:r>
              <a:rPr lang="sv-SE" dirty="0" smtClean="0"/>
              <a:t>att </a:t>
            </a:r>
            <a:r>
              <a:rPr lang="sv-SE" dirty="0"/>
              <a:t>ha behov av insatser för äldre, då gruppen är större än tidigare kommer även behovet av dessa insatser att öka.   </a:t>
            </a:r>
          </a:p>
          <a:p>
            <a:pPr marL="0" lvl="1" algn="just"/>
            <a:r>
              <a:rPr lang="sv-SE" dirty="0" smtClean="0"/>
              <a:t>Jämfört </a:t>
            </a:r>
            <a:r>
              <a:rPr lang="sv-SE" dirty="0"/>
              <a:t>med </a:t>
            </a:r>
            <a:r>
              <a:rPr lang="sv-SE" dirty="0" smtClean="0"/>
              <a:t>2015 </a:t>
            </a:r>
            <a:r>
              <a:rPr lang="sv-SE" dirty="0"/>
              <a:t>kommer befolkningen att minska i åldersgrupperna: </a:t>
            </a:r>
            <a:endParaRPr lang="sv-SE" dirty="0" smtClean="0"/>
          </a:p>
          <a:p>
            <a:pPr marL="742950" lvl="2" indent="-285750" algn="just">
              <a:buFont typeface="Arial" panose="020B0604020202020204" pitchFamily="34" charset="0"/>
              <a:buChar char="•"/>
            </a:pPr>
            <a:r>
              <a:rPr lang="sv-SE" dirty="0" smtClean="0"/>
              <a:t>10-20 och 40-55 år, detta innebär att antalet personer i grund och gymnasieskola och personer i arbetsför ålder minskar i dessa åldersgrupper. </a:t>
            </a:r>
          </a:p>
          <a:p>
            <a:pPr marL="0" lvl="1" algn="just"/>
            <a:r>
              <a:rPr lang="sv-SE" dirty="0"/>
              <a:t>	</a:t>
            </a:r>
          </a:p>
          <a:p>
            <a:pPr marL="742950" lvl="1" indent="-285750" algn="just">
              <a:buFont typeface="Arial" panose="020B0604020202020204" pitchFamily="34" charset="0"/>
              <a:buChar char="•"/>
            </a:pPr>
            <a:endParaRPr lang="sv-SE" dirty="0" smtClean="0"/>
          </a:p>
        </p:txBody>
      </p:sp>
      <p:cxnSp>
        <p:nvCxnSpPr>
          <p:cNvPr id="10" name="Rak koppling 9"/>
          <p:cNvCxnSpPr/>
          <p:nvPr/>
        </p:nvCxnSpPr>
        <p:spPr>
          <a:xfrm>
            <a:off x="5033852" y="1796573"/>
            <a:ext cx="0" cy="4665187"/>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958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319613"/>
            <a:ext cx="9789467" cy="1384752"/>
          </a:xfrm>
          <a:prstGeom prst="rect">
            <a:avLst/>
          </a:prstGeom>
          <a:solidFill>
            <a:schemeClr val="accent1"/>
          </a:solidFill>
          <a:ln>
            <a:solidFill>
              <a:srgbClr val="02788A"/>
            </a:solidFill>
          </a:ln>
        </p:spPr>
        <p:txBody>
          <a:bodyPr wrap="square" tIns="180000" bIns="216000" rtlCol="0" anchor="t" anchorCtr="0">
            <a:spAutoFit/>
          </a:bodyPr>
          <a:lstStyle/>
          <a:p>
            <a:r>
              <a:rPr lang="sv-SE" sz="3200" b="1" smtClean="0">
                <a:solidFill>
                  <a:schemeClr val="bg1"/>
                </a:solidFill>
              </a:rPr>
              <a:t>Försörjningskvot</a:t>
            </a:r>
            <a:endParaRPr lang="sv-SE" sz="3200" b="1" dirty="0" smtClean="0">
              <a:solidFill>
                <a:schemeClr val="bg1"/>
              </a:solidFill>
            </a:endParaRPr>
          </a:p>
          <a:p>
            <a:r>
              <a:rPr lang="sv-SE" sz="3200" dirty="0">
                <a:solidFill>
                  <a:schemeClr val="bg1"/>
                </a:solidFill>
              </a:rPr>
              <a:t>J</a:t>
            </a:r>
            <a:r>
              <a:rPr lang="sv-SE" sz="3200" dirty="0" smtClean="0">
                <a:solidFill>
                  <a:schemeClr val="bg1"/>
                </a:solidFill>
              </a:rPr>
              <a:t>ämfört med riket 2000-2030</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2620354-B7AA-4A62-834E-2D8CB9A62BE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15</a:t>
            </a:fld>
            <a:endParaRPr lang="en-US" dirty="0">
              <a:solidFill>
                <a:schemeClr val="tx1">
                  <a:lumMod val="50000"/>
                  <a:lumOff val="50000"/>
                </a:schemeClr>
              </a:solidFill>
            </a:endParaRPr>
          </a:p>
        </p:txBody>
      </p:sp>
      <p:sp>
        <p:nvSpPr>
          <p:cNvPr id="7" name="textruta 6"/>
          <p:cNvSpPr txBox="1"/>
          <p:nvPr/>
        </p:nvSpPr>
        <p:spPr>
          <a:xfrm>
            <a:off x="7885447" y="392954"/>
            <a:ext cx="2009104" cy="1088116"/>
          </a:xfrm>
          <a:prstGeom prst="rect">
            <a:avLst/>
          </a:prstGeom>
          <a:solidFill>
            <a:srgbClr val="02788A"/>
          </a:solidFill>
          <a:ln>
            <a:solidFill>
              <a:srgbClr val="02788A"/>
            </a:solidFill>
          </a:ln>
        </p:spPr>
        <p:txBody>
          <a:bodyPr wrap="square" lIns="108000" tIns="144000" rtlCol="0">
            <a:noAutofit/>
          </a:bodyPr>
          <a:lstStyle/>
          <a:p>
            <a:pPr algn="ctr">
              <a:lnSpc>
                <a:spcPct val="200000"/>
              </a:lnSpc>
            </a:pPr>
            <a:r>
              <a:rPr lang="sv-SE" sz="1200" dirty="0" smtClean="0">
                <a:solidFill>
                  <a:schemeClr val="bg1"/>
                </a:solidFill>
              </a:rPr>
              <a:t>Försörjningskvot </a:t>
            </a:r>
          </a:p>
          <a:p>
            <a:pPr algn="ctr"/>
            <a:r>
              <a:rPr lang="sv-SE" sz="1200" u="sng" dirty="0" smtClean="0">
                <a:solidFill>
                  <a:schemeClr val="bg1"/>
                </a:solidFill>
              </a:rPr>
              <a:t>Hela befolkningen</a:t>
            </a:r>
          </a:p>
          <a:p>
            <a:pPr algn="ctr"/>
            <a:r>
              <a:rPr lang="sv-SE" sz="1200" dirty="0" smtClean="0">
                <a:solidFill>
                  <a:schemeClr val="bg1"/>
                </a:solidFill>
              </a:rPr>
              <a:t>Befolkning 20 - 64</a:t>
            </a:r>
            <a:endParaRPr lang="sv-SE" sz="1200" dirty="0">
              <a:solidFill>
                <a:schemeClr val="bg1"/>
              </a:solidFill>
            </a:endParaRPr>
          </a:p>
        </p:txBody>
      </p:sp>
      <p:sp>
        <p:nvSpPr>
          <p:cNvPr id="8" name="textruta 7"/>
          <p:cNvSpPr txBox="1"/>
          <p:nvPr/>
        </p:nvSpPr>
        <p:spPr>
          <a:xfrm>
            <a:off x="5057822" y="2029121"/>
            <a:ext cx="7005067" cy="4326163"/>
          </a:xfrm>
          <a:prstGeom prst="rect">
            <a:avLst/>
          </a:prstGeom>
          <a:noFill/>
          <a:ln>
            <a:solidFill>
              <a:schemeClr val="bg1"/>
            </a:solidFill>
          </a:ln>
        </p:spPr>
        <p:txBody>
          <a:bodyPr wrap="square" rtlCol="0">
            <a:noAutofit/>
          </a:bodyPr>
          <a:lstStyle/>
          <a:p>
            <a:pPr algn="just"/>
            <a:r>
              <a:rPr lang="sv-SE" sz="1400" dirty="0"/>
              <a:t>Idag har Sverige en nivå på försörjningskvoten på drygt </a:t>
            </a:r>
            <a:r>
              <a:rPr lang="sv-SE" sz="1400" dirty="0" smtClean="0"/>
              <a:t>1,74</a:t>
            </a:r>
            <a:r>
              <a:rPr lang="sv-SE" sz="1400" dirty="0"/>
              <a:t>.</a:t>
            </a:r>
            <a:r>
              <a:rPr lang="sv-SE" sz="1400" dirty="0" smtClean="0"/>
              <a:t> </a:t>
            </a:r>
            <a:r>
              <a:rPr lang="sv-SE" sz="1400" dirty="0"/>
              <a:t>D</a:t>
            </a:r>
            <a:r>
              <a:rPr lang="sv-SE" sz="1400" dirty="0" smtClean="0"/>
              <a:t>et </a:t>
            </a:r>
            <a:r>
              <a:rPr lang="sv-SE" sz="1400" dirty="0"/>
              <a:t>innebär att på 100 personer </a:t>
            </a:r>
            <a:r>
              <a:rPr lang="sv-SE" sz="1400" dirty="0" smtClean="0"/>
              <a:t>i de yrkesaktiva åldrarna 20–64 </a:t>
            </a:r>
            <a:r>
              <a:rPr lang="sv-SE" sz="1400" dirty="0"/>
              <a:t>år finns det 74 personer som är yngre eller äldre. Denna nivå antas öka till en nivå på 92 personer per 100 i yrkesaktiv ålder år 2060. Försörjningskvoten som härrör från unga antas vara konstant under prognosperioden. Det är försörjningskvoten som härrör från de äldre som ökar och kring år 2045 ”kostar” de äldre mer än de yngre. Det står i stark kontrast till situationen på 1960-talet, då unga ”kostade” avsevärt mer än äldre</a:t>
            </a:r>
            <a:r>
              <a:rPr lang="sv-SE" sz="1400" dirty="0" smtClean="0"/>
              <a:t>. (SCB) </a:t>
            </a:r>
            <a:endParaRPr lang="sv-SE" sz="1400" dirty="0"/>
          </a:p>
          <a:p>
            <a:endParaRPr lang="sv-SE" sz="1400" dirty="0" smtClean="0"/>
          </a:p>
          <a:p>
            <a:pPr algn="just"/>
            <a:r>
              <a:rPr lang="sv-SE" sz="1400" dirty="0"/>
              <a:t>I </a:t>
            </a:r>
            <a:r>
              <a:rPr lang="sv-SE" sz="1400" dirty="0" smtClean="0"/>
              <a:t>Timrå </a:t>
            </a:r>
            <a:r>
              <a:rPr lang="sv-SE" sz="1400" dirty="0"/>
              <a:t>kommun </a:t>
            </a:r>
            <a:r>
              <a:rPr lang="sv-SE" sz="1400" dirty="0" smtClean="0"/>
              <a:t>är försörjningskvoten idag </a:t>
            </a:r>
            <a:r>
              <a:rPr lang="sv-SE" sz="1400" dirty="0"/>
              <a:t>drygt </a:t>
            </a:r>
            <a:r>
              <a:rPr lang="sv-SE" sz="1400" dirty="0" smtClean="0"/>
              <a:t>1,85 </a:t>
            </a:r>
            <a:r>
              <a:rPr lang="sv-SE" sz="1400" dirty="0"/>
              <a:t>vilket är </a:t>
            </a:r>
            <a:r>
              <a:rPr lang="sv-SE" sz="1400" dirty="0" smtClean="0"/>
              <a:t>0,11 </a:t>
            </a:r>
            <a:r>
              <a:rPr lang="sv-SE" sz="1400" dirty="0"/>
              <a:t>högre än försörjningskvoten i Riket (1,74). Det innebär att 100 personer i yrkesaktiv ålder (20-64 år) i </a:t>
            </a:r>
            <a:r>
              <a:rPr lang="sv-SE" sz="1400" dirty="0" smtClean="0"/>
              <a:t>Timrå </a:t>
            </a:r>
            <a:r>
              <a:rPr lang="sv-SE" sz="1400" dirty="0"/>
              <a:t>kommun ska försörja 3 person fler </a:t>
            </a:r>
            <a:r>
              <a:rPr lang="sv-SE" sz="1400" dirty="0" smtClean="0"/>
              <a:t>(85 </a:t>
            </a:r>
            <a:r>
              <a:rPr lang="sv-SE" sz="1400" dirty="0"/>
              <a:t>personer) än riket (74 personer). År 2030 beräknas </a:t>
            </a:r>
            <a:r>
              <a:rPr lang="sv-SE" sz="1400" dirty="0" smtClean="0"/>
              <a:t>Timrå </a:t>
            </a:r>
            <a:r>
              <a:rPr lang="sv-SE" sz="1400" dirty="0"/>
              <a:t>kommun ha en försörjningskvot på drygt </a:t>
            </a:r>
            <a:r>
              <a:rPr lang="sv-SE" sz="1400" dirty="0" smtClean="0"/>
              <a:t>1,88 </a:t>
            </a:r>
            <a:r>
              <a:rPr lang="sv-SE" sz="1400" dirty="0"/>
              <a:t>en ökning på 0,03. </a:t>
            </a:r>
          </a:p>
          <a:p>
            <a:pPr algn="just"/>
            <a:endParaRPr lang="sv-SE" sz="1400" dirty="0"/>
          </a:p>
          <a:p>
            <a:pPr algn="just"/>
            <a:r>
              <a:rPr lang="sv-SE" sz="1400" dirty="0"/>
              <a:t>Det innebär att andelen unga och/eller gamla ökar samtidigt som andelen i yrkesaktiv ålder minskar/är oförändrad. När andelen unga och gamla ökar stiger kostnaderna, samtidigt som den minskande andelen i yrkesaktiv ålder innebär att skatteunderlaget relativt sett krymper.</a:t>
            </a:r>
          </a:p>
          <a:p>
            <a:endParaRPr lang="sv-SE" sz="1400" dirty="0"/>
          </a:p>
          <a:p>
            <a:pPr algn="just"/>
            <a:r>
              <a:rPr lang="sv-SE" sz="1400" dirty="0"/>
              <a:t>Viktigt att ha i åtanke är dock att försörjningskvoten inte räknar med arbetslöshet. Vilket medför att i kommuner med hög </a:t>
            </a:r>
            <a:r>
              <a:rPr lang="sv-SE" sz="1400" dirty="0" smtClean="0"/>
              <a:t>arbetslöshet </a:t>
            </a:r>
            <a:r>
              <a:rPr lang="sv-SE" sz="1400" dirty="0"/>
              <a:t>måste de som är yrkesaktiva försörja fler personer än kommuner som har låg arbetslöshet. </a:t>
            </a:r>
          </a:p>
          <a:p>
            <a:endParaRPr lang="sv-SE" sz="1400" dirty="0"/>
          </a:p>
          <a:p>
            <a:endParaRPr lang="sv-SE" sz="1400" dirty="0"/>
          </a:p>
        </p:txBody>
      </p:sp>
      <p:graphicFrame>
        <p:nvGraphicFramePr>
          <p:cNvPr id="11" name="Diagram 10"/>
          <p:cNvGraphicFramePr>
            <a:graphicFrameLocks/>
          </p:cNvGraphicFramePr>
          <p:nvPr>
            <p:extLst>
              <p:ext uri="{D42A27DB-BD31-4B8C-83A1-F6EECF244321}">
                <p14:modId xmlns:p14="http://schemas.microsoft.com/office/powerpoint/2010/main" val="3067643317"/>
              </p:ext>
            </p:extLst>
          </p:nvPr>
        </p:nvGraphicFramePr>
        <p:xfrm>
          <a:off x="252000" y="2029121"/>
          <a:ext cx="4757882" cy="4326163"/>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Rak koppling 9"/>
          <p:cNvCxnSpPr/>
          <p:nvPr/>
        </p:nvCxnSpPr>
        <p:spPr>
          <a:xfrm>
            <a:off x="5033852" y="1796573"/>
            <a:ext cx="0" cy="4665187"/>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8832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5981376"/>
          </a:xfrm>
          <a:prstGeom prst="rect">
            <a:avLst/>
          </a:prstGeom>
          <a:solidFill>
            <a:srgbClr val="02788A"/>
          </a:solidFill>
          <a:ln>
            <a:solidFill>
              <a:schemeClr val="accent1"/>
            </a:solidFill>
          </a:ln>
        </p:spPr>
        <p:txBody>
          <a:bodyPr wrap="square" lIns="504000" tIns="612000" rIns="72000" bIns="216000" rtlCol="0" anchor="t" anchorCtr="0">
            <a:noAutofit/>
          </a:bodyPr>
          <a:lstStyle/>
          <a:p>
            <a:r>
              <a:rPr lang="sv-SE" sz="4000" dirty="0" smtClean="0">
                <a:ln>
                  <a:solidFill>
                    <a:schemeClr val="bg1"/>
                  </a:solidFill>
                </a:ln>
                <a:solidFill>
                  <a:schemeClr val="bg1"/>
                </a:solidFill>
              </a:rPr>
              <a:t>Behovs- och kostnadsutveckling till 2030</a:t>
            </a:r>
          </a:p>
          <a:p>
            <a:pPr marL="1028700" lvl="1" indent="-571500">
              <a:buFont typeface="Arial" panose="020B0604020202020204" pitchFamily="34" charset="0"/>
              <a:buChar char="•"/>
            </a:pPr>
            <a:r>
              <a:rPr lang="sv-SE" sz="3200" dirty="0">
                <a:solidFill>
                  <a:schemeClr val="bg1"/>
                </a:solidFill>
              </a:rPr>
              <a:t>Förskola</a:t>
            </a:r>
          </a:p>
          <a:p>
            <a:pPr marL="1028700" lvl="1" indent="-571500">
              <a:buFont typeface="Arial" panose="020B0604020202020204" pitchFamily="34" charset="0"/>
              <a:buChar char="•"/>
            </a:pPr>
            <a:r>
              <a:rPr lang="sv-SE" sz="3200" dirty="0">
                <a:solidFill>
                  <a:schemeClr val="bg1"/>
                </a:solidFill>
              </a:rPr>
              <a:t>Grundskola</a:t>
            </a:r>
          </a:p>
          <a:p>
            <a:pPr marL="1028700" lvl="1" indent="-571500">
              <a:buFont typeface="Arial" panose="020B0604020202020204" pitchFamily="34" charset="0"/>
              <a:buChar char="•"/>
            </a:pPr>
            <a:r>
              <a:rPr lang="sv-SE" sz="3200" dirty="0">
                <a:solidFill>
                  <a:schemeClr val="bg1"/>
                </a:solidFill>
              </a:rPr>
              <a:t>Gymnasieskola</a:t>
            </a:r>
          </a:p>
          <a:p>
            <a:pPr marL="1028700" lvl="1" indent="-571500">
              <a:buFont typeface="Arial" panose="020B0604020202020204" pitchFamily="34" charset="0"/>
              <a:buChar char="•"/>
            </a:pPr>
            <a:r>
              <a:rPr lang="sv-SE" sz="3200" dirty="0">
                <a:solidFill>
                  <a:schemeClr val="bg1"/>
                </a:solidFill>
              </a:rPr>
              <a:t>Äldreomsorg 65-79 år</a:t>
            </a:r>
          </a:p>
          <a:p>
            <a:pPr marL="1028700" lvl="1" indent="-571500">
              <a:buFont typeface="Arial" panose="020B0604020202020204" pitchFamily="34" charset="0"/>
              <a:buChar char="•"/>
            </a:pPr>
            <a:r>
              <a:rPr lang="sv-SE" sz="3200" dirty="0">
                <a:solidFill>
                  <a:schemeClr val="bg1"/>
                </a:solidFill>
              </a:rPr>
              <a:t>Äldreomsorg 80+ år</a:t>
            </a:r>
          </a:p>
          <a:p>
            <a:pPr lvl="1"/>
            <a:r>
              <a:rPr lang="sv-SE" sz="3200" dirty="0" smtClean="0">
                <a:solidFill>
                  <a:schemeClr val="bg1"/>
                </a:solidFill>
              </a:rPr>
              <a:t>	 </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EB3E996C-8E71-4ACA-84E5-E467A1AA54A3}"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16</a:t>
            </a:fld>
            <a:endParaRPr lang="en-US" dirty="0">
              <a:solidFill>
                <a:schemeClr val="tx1">
                  <a:lumMod val="50000"/>
                  <a:lumOff val="50000"/>
                </a:schemeClr>
              </a:solidFill>
            </a:endParaRPr>
          </a:p>
        </p:txBody>
      </p:sp>
    </p:spTree>
    <p:extLst>
      <p:ext uri="{BB962C8B-B14F-4D97-AF65-F5344CB8AC3E}">
        <p14:creationId xmlns:p14="http://schemas.microsoft.com/office/powerpoint/2010/main" val="25308573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Förskola</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2620354-B7AA-4A62-834E-2D8CB9A62BE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17</a:t>
            </a:fld>
            <a:endParaRPr lang="en-US" dirty="0">
              <a:solidFill>
                <a:schemeClr val="tx1">
                  <a:lumMod val="50000"/>
                  <a:lumOff val="50000"/>
                </a:schemeClr>
              </a:solidFill>
            </a:endParaRPr>
          </a:p>
        </p:txBody>
      </p:sp>
      <p:graphicFrame>
        <p:nvGraphicFramePr>
          <p:cNvPr id="8" name="Diagram 7"/>
          <p:cNvGraphicFramePr>
            <a:graphicFrameLocks/>
          </p:cNvGraphicFramePr>
          <p:nvPr>
            <p:extLst>
              <p:ext uri="{D42A27DB-BD31-4B8C-83A1-F6EECF244321}">
                <p14:modId xmlns:p14="http://schemas.microsoft.com/office/powerpoint/2010/main" val="1502174832"/>
              </p:ext>
            </p:extLst>
          </p:nvPr>
        </p:nvGraphicFramePr>
        <p:xfrm>
          <a:off x="251999" y="1552908"/>
          <a:ext cx="5149733"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5401733" y="1552909"/>
            <a:ext cx="6485466" cy="4326163"/>
          </a:xfrm>
          <a:prstGeom prst="rect">
            <a:avLst/>
          </a:prstGeom>
          <a:noFill/>
          <a:ln>
            <a:noFill/>
          </a:ln>
        </p:spPr>
        <p:txBody>
          <a:bodyPr wrap="square" rtlCol="0">
            <a:noAutofit/>
          </a:bodyPr>
          <a:lstStyle/>
          <a:p>
            <a:pPr algn="just"/>
            <a:r>
              <a:rPr lang="sv-SE" dirty="0" smtClean="0"/>
              <a:t>Beräkningarna av behovsutvecklingen för förskolan i Timrå kommun utgår från befolkningsprognoserna som tidigare har redovisats, samt redovisas i bilaga 1 och 2. Antaganden som har gjorts är:  </a:t>
            </a:r>
          </a:p>
          <a:p>
            <a:pPr marL="1200150" lvl="2" indent="-285750" algn="just">
              <a:buFont typeface="Arial" panose="020B0604020202020204" pitchFamily="34" charset="0"/>
              <a:buChar char="•"/>
            </a:pPr>
            <a:r>
              <a:rPr lang="sv-SE" sz="1400" dirty="0" smtClean="0"/>
              <a:t>Andelen personer 1-5 år inskrivna i förskola och pedagogisk verksamhet är konstant från 2015 (89 %).</a:t>
            </a:r>
          </a:p>
          <a:p>
            <a:pPr marL="1200150" lvl="2" indent="-285750" algn="just">
              <a:buFont typeface="Arial" panose="020B0604020202020204" pitchFamily="34" charset="0"/>
              <a:buChar char="•"/>
            </a:pPr>
            <a:r>
              <a:rPr lang="sv-SE" sz="1400" dirty="0" smtClean="0"/>
              <a:t>Andelen inskrivna personer 1-5 år i kommunala förskolor och pedagogisk verksamhet är konstant från 2015 (97 %). </a:t>
            </a:r>
          </a:p>
          <a:p>
            <a:pPr marL="1200150" lvl="2" indent="-285750" algn="just">
              <a:buFont typeface="Arial" panose="020B0604020202020204" pitchFamily="34" charset="0"/>
              <a:buChar char="•"/>
            </a:pPr>
            <a:endParaRPr lang="sv-SE" dirty="0" smtClean="0"/>
          </a:p>
          <a:p>
            <a:pPr algn="just"/>
            <a:r>
              <a:rPr lang="sv-SE" dirty="0"/>
              <a:t>Fram till 2030 förväntas antalet elever i förskolan öka med ca </a:t>
            </a:r>
            <a:r>
              <a:rPr lang="sv-SE" dirty="0" smtClean="0"/>
              <a:t>16 </a:t>
            </a:r>
            <a:r>
              <a:rPr lang="sv-SE" dirty="0"/>
              <a:t>elever från 2015, till ca </a:t>
            </a:r>
            <a:r>
              <a:rPr lang="sv-SE" dirty="0" smtClean="0"/>
              <a:t>884 </a:t>
            </a:r>
            <a:r>
              <a:rPr lang="sv-SE" dirty="0"/>
              <a:t>elever i förskolan år </a:t>
            </a:r>
            <a:r>
              <a:rPr lang="sv-SE" dirty="0" smtClean="0"/>
              <a:t>2030. </a:t>
            </a:r>
            <a:r>
              <a:rPr lang="sv-SE" dirty="0"/>
              <a:t>Detta innebär ett </a:t>
            </a:r>
            <a:r>
              <a:rPr lang="sv-SE" dirty="0" smtClean="0"/>
              <a:t>något ökat </a:t>
            </a:r>
            <a:r>
              <a:rPr lang="sv-SE" dirty="0"/>
              <a:t>behov av förskoleplatser 2030 jämfört med 2015. </a:t>
            </a:r>
            <a:r>
              <a:rPr lang="sv-SE" dirty="0" smtClean="0"/>
              <a:t>Föräldrars preferens att ha barnen i kommunal- eller privat förskola är oförändrat från 2000 (3%) till 2015 (3%).  </a:t>
            </a:r>
            <a:endParaRPr lang="sv-SE" dirty="0"/>
          </a:p>
        </p:txBody>
      </p:sp>
      <p:cxnSp>
        <p:nvCxnSpPr>
          <p:cNvPr id="10" name="Rak koppling 9"/>
          <p:cNvCxnSpPr/>
          <p:nvPr/>
        </p:nvCxnSpPr>
        <p:spPr>
          <a:xfrm>
            <a:off x="5396653" y="1296352"/>
            <a:ext cx="0" cy="4901248"/>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1383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Grundskola</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2620354-B7AA-4A62-834E-2D8CB9A62BE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18</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473099399"/>
              </p:ext>
            </p:extLst>
          </p:nvPr>
        </p:nvGraphicFramePr>
        <p:xfrm>
          <a:off x="252000" y="1552909"/>
          <a:ext cx="5009236"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ruta 7"/>
          <p:cNvSpPr txBox="1"/>
          <p:nvPr/>
        </p:nvSpPr>
        <p:spPr>
          <a:xfrm>
            <a:off x="5532071" y="1552909"/>
            <a:ext cx="6355128" cy="4326163"/>
          </a:xfrm>
          <a:prstGeom prst="rect">
            <a:avLst/>
          </a:prstGeom>
          <a:noFill/>
          <a:ln>
            <a:noFill/>
          </a:ln>
        </p:spPr>
        <p:txBody>
          <a:bodyPr wrap="square" rtlCol="0">
            <a:noAutofit/>
          </a:bodyPr>
          <a:lstStyle/>
          <a:p>
            <a:pPr algn="just"/>
            <a:r>
              <a:rPr lang="sv-SE" dirty="0"/>
              <a:t>Beräkningarna av behovsutvecklingen för g</a:t>
            </a:r>
            <a:r>
              <a:rPr lang="sv-SE" dirty="0" smtClean="0"/>
              <a:t>rundskolan </a:t>
            </a:r>
            <a:r>
              <a:rPr lang="sv-SE" dirty="0"/>
              <a:t>i </a:t>
            </a:r>
            <a:r>
              <a:rPr lang="sv-SE" dirty="0" smtClean="0"/>
              <a:t>Timrå </a:t>
            </a:r>
            <a:r>
              <a:rPr lang="sv-SE" dirty="0"/>
              <a:t>kommun utgår från befolkningsprognoserna som tidigare har redovisats, samt redovisas i bilaga 1 och 2. Antaganden som har </a:t>
            </a:r>
            <a:r>
              <a:rPr lang="sv-SE" dirty="0" smtClean="0"/>
              <a:t>gjorts är att:  </a:t>
            </a:r>
            <a:endParaRPr lang="sv-SE" dirty="0"/>
          </a:p>
          <a:p>
            <a:pPr marL="1200150" lvl="2" indent="-285750" algn="just">
              <a:buFont typeface="Arial" panose="020B0604020202020204" pitchFamily="34" charset="0"/>
              <a:buChar char="•"/>
            </a:pPr>
            <a:r>
              <a:rPr lang="sv-SE" sz="1400" dirty="0" smtClean="0"/>
              <a:t>andelen inskrivna personer 7-15 år i grundskola är konstant från 2015 (92%). </a:t>
            </a:r>
            <a:endParaRPr lang="sv-SE" sz="1400" dirty="0"/>
          </a:p>
          <a:p>
            <a:pPr marL="1200150" lvl="2" indent="-285750" algn="just">
              <a:buFont typeface="Arial" panose="020B0604020202020204" pitchFamily="34" charset="0"/>
              <a:buChar char="•"/>
            </a:pPr>
            <a:r>
              <a:rPr lang="sv-SE" sz="1400" dirty="0"/>
              <a:t>andelen inskrivna personer 7-15 år i </a:t>
            </a:r>
            <a:r>
              <a:rPr lang="sv-SE" sz="1400" dirty="0" smtClean="0"/>
              <a:t> kommunal grundskola </a:t>
            </a:r>
            <a:r>
              <a:rPr lang="sv-SE" sz="1400" dirty="0"/>
              <a:t>är konstant från 2015 </a:t>
            </a:r>
            <a:r>
              <a:rPr lang="sv-SE" sz="1400" dirty="0" smtClean="0"/>
              <a:t>(100 %). </a:t>
            </a:r>
          </a:p>
          <a:p>
            <a:pPr marL="1200150" lvl="2" indent="-285750" algn="just">
              <a:buFont typeface="Arial" panose="020B0604020202020204" pitchFamily="34" charset="0"/>
              <a:buChar char="•"/>
            </a:pPr>
            <a:endParaRPr lang="sv-SE" sz="1400" dirty="0"/>
          </a:p>
          <a:p>
            <a:pPr algn="just"/>
            <a:r>
              <a:rPr lang="sv-SE" dirty="0"/>
              <a:t>Fram till 2030 förväntas antalet elever i grundskolan </a:t>
            </a:r>
            <a:r>
              <a:rPr lang="sv-SE" dirty="0" smtClean="0"/>
              <a:t>minska </a:t>
            </a:r>
            <a:r>
              <a:rPr lang="sv-SE" dirty="0"/>
              <a:t>med ca </a:t>
            </a:r>
            <a:r>
              <a:rPr lang="sv-SE" dirty="0" smtClean="0"/>
              <a:t>-156 </a:t>
            </a:r>
            <a:r>
              <a:rPr lang="sv-SE" dirty="0"/>
              <a:t>elever från 2015, till ca </a:t>
            </a:r>
            <a:r>
              <a:rPr lang="sv-SE" dirty="0" smtClean="0"/>
              <a:t>1 647 </a:t>
            </a:r>
            <a:r>
              <a:rPr lang="sv-SE" dirty="0"/>
              <a:t>grundskoleelever år 2030. Detta medför att behovet av grundskoleplatser kommer att </a:t>
            </a:r>
            <a:r>
              <a:rPr lang="sv-SE" dirty="0" smtClean="0"/>
              <a:t>minska </a:t>
            </a:r>
            <a:r>
              <a:rPr lang="sv-SE" dirty="0"/>
              <a:t>fram till </a:t>
            </a:r>
            <a:r>
              <a:rPr lang="sv-SE" dirty="0" smtClean="0"/>
              <a:t>2030 jämfört med 2015. </a:t>
            </a:r>
            <a:endParaRPr lang="sv-SE" sz="1400" dirty="0"/>
          </a:p>
          <a:p>
            <a:pPr algn="just"/>
            <a:endParaRPr lang="sv-SE" sz="1400" dirty="0"/>
          </a:p>
        </p:txBody>
      </p:sp>
      <p:cxnSp>
        <p:nvCxnSpPr>
          <p:cNvPr id="10" name="Rak koppling 9"/>
          <p:cNvCxnSpPr/>
          <p:nvPr/>
        </p:nvCxnSpPr>
        <p:spPr>
          <a:xfrm>
            <a:off x="5396653" y="1296352"/>
            <a:ext cx="0" cy="4901248"/>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1511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Gymnasieskola</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2620354-B7AA-4A62-834E-2D8CB9A62BE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19</a:t>
            </a:fld>
            <a:endParaRPr lang="en-US" dirty="0">
              <a:solidFill>
                <a:schemeClr val="tx1">
                  <a:lumMod val="50000"/>
                  <a:lumOff val="50000"/>
                </a:schemeClr>
              </a:solidFill>
            </a:endParaRPr>
          </a:p>
        </p:txBody>
      </p:sp>
      <p:graphicFrame>
        <p:nvGraphicFramePr>
          <p:cNvPr id="8" name="Diagram 7"/>
          <p:cNvGraphicFramePr>
            <a:graphicFrameLocks/>
          </p:cNvGraphicFramePr>
          <p:nvPr>
            <p:extLst>
              <p:ext uri="{D42A27DB-BD31-4B8C-83A1-F6EECF244321}">
                <p14:modId xmlns:p14="http://schemas.microsoft.com/office/powerpoint/2010/main" val="849852766"/>
              </p:ext>
            </p:extLst>
          </p:nvPr>
        </p:nvGraphicFramePr>
        <p:xfrm>
          <a:off x="272180" y="1552909"/>
          <a:ext cx="5013804"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5507323" y="1552909"/>
            <a:ext cx="6379876" cy="4326163"/>
          </a:xfrm>
          <a:prstGeom prst="rect">
            <a:avLst/>
          </a:prstGeom>
          <a:noFill/>
          <a:ln>
            <a:noFill/>
          </a:ln>
        </p:spPr>
        <p:txBody>
          <a:bodyPr wrap="square" rtlCol="0">
            <a:noAutofit/>
          </a:bodyPr>
          <a:lstStyle/>
          <a:p>
            <a:pPr algn="just"/>
            <a:r>
              <a:rPr lang="sv-SE" dirty="0"/>
              <a:t>Beräkningarna av behovsutvecklingen för grundskolan i </a:t>
            </a:r>
            <a:r>
              <a:rPr lang="sv-SE" dirty="0" smtClean="0"/>
              <a:t>Timrå </a:t>
            </a:r>
            <a:r>
              <a:rPr lang="sv-SE" dirty="0"/>
              <a:t>kommun utgår från befolkningsprognoserna som tidigare har redovisats, samt redovisas i bilaga 1 och 2. Antaganden som har </a:t>
            </a:r>
            <a:r>
              <a:rPr lang="sv-SE" dirty="0" smtClean="0"/>
              <a:t>gjorts </a:t>
            </a:r>
            <a:r>
              <a:rPr lang="sv-SE" dirty="0"/>
              <a:t>är att:  </a:t>
            </a:r>
          </a:p>
          <a:p>
            <a:pPr marL="1200150" lvl="2" indent="-285750" algn="just">
              <a:buFont typeface="Arial" panose="020B0604020202020204" pitchFamily="34" charset="0"/>
              <a:buChar char="•"/>
            </a:pPr>
            <a:r>
              <a:rPr lang="sv-SE" sz="1400" dirty="0"/>
              <a:t>andelen inskrivna personer </a:t>
            </a:r>
            <a:r>
              <a:rPr lang="sv-SE" sz="1400" dirty="0" smtClean="0"/>
              <a:t>16-18 </a:t>
            </a:r>
            <a:r>
              <a:rPr lang="sv-SE" sz="1400" dirty="0"/>
              <a:t>år i </a:t>
            </a:r>
            <a:r>
              <a:rPr lang="sv-SE" sz="1400" dirty="0" smtClean="0"/>
              <a:t>gymnasieskola </a:t>
            </a:r>
            <a:r>
              <a:rPr lang="sv-SE" sz="1400" dirty="0"/>
              <a:t>är konstant från 2015 </a:t>
            </a:r>
            <a:r>
              <a:rPr lang="sv-SE" sz="1400" dirty="0" smtClean="0"/>
              <a:t>(106%). </a:t>
            </a:r>
            <a:endParaRPr lang="sv-SE" sz="1400" dirty="0"/>
          </a:p>
          <a:p>
            <a:pPr marL="1200150" lvl="2" indent="-285750" algn="just">
              <a:buFont typeface="Arial" panose="020B0604020202020204" pitchFamily="34" charset="0"/>
              <a:buChar char="•"/>
            </a:pPr>
            <a:r>
              <a:rPr lang="sv-SE" sz="1400" dirty="0"/>
              <a:t>andelen inskrivna personer </a:t>
            </a:r>
            <a:r>
              <a:rPr lang="sv-SE" sz="1400" dirty="0" smtClean="0"/>
              <a:t>16-18 </a:t>
            </a:r>
            <a:r>
              <a:rPr lang="sv-SE" sz="1400" dirty="0"/>
              <a:t>år i  kommunal </a:t>
            </a:r>
            <a:r>
              <a:rPr lang="sv-SE" sz="1400" dirty="0" smtClean="0"/>
              <a:t>gymnasieskola </a:t>
            </a:r>
            <a:r>
              <a:rPr lang="sv-SE" sz="1400" dirty="0"/>
              <a:t>är konstant från 2015 </a:t>
            </a:r>
            <a:r>
              <a:rPr lang="sv-SE" sz="1400" dirty="0" smtClean="0"/>
              <a:t>(52 </a:t>
            </a:r>
            <a:r>
              <a:rPr lang="sv-SE" sz="1400" dirty="0"/>
              <a:t>%). </a:t>
            </a:r>
            <a:endParaRPr lang="sv-SE" sz="1400" dirty="0" smtClean="0"/>
          </a:p>
          <a:p>
            <a:pPr marL="1200150" lvl="2" indent="-285750" algn="just">
              <a:buFont typeface="Arial" panose="020B0604020202020204" pitchFamily="34" charset="0"/>
              <a:buChar char="•"/>
            </a:pPr>
            <a:endParaRPr lang="sv-SE" sz="1400" dirty="0"/>
          </a:p>
          <a:p>
            <a:pPr algn="just"/>
            <a:r>
              <a:rPr lang="sv-SE" dirty="0"/>
              <a:t>Fram till 2030 förväntas antalet elever i gymnasieskolan </a:t>
            </a:r>
            <a:r>
              <a:rPr lang="sv-SE" dirty="0" smtClean="0"/>
              <a:t>minska </a:t>
            </a:r>
            <a:r>
              <a:rPr lang="sv-SE" dirty="0"/>
              <a:t>med ca </a:t>
            </a:r>
            <a:r>
              <a:rPr lang="sv-SE" dirty="0" smtClean="0"/>
              <a:t>-42 </a:t>
            </a:r>
            <a:r>
              <a:rPr lang="sv-SE" dirty="0"/>
              <a:t>elever från 2015, till </a:t>
            </a:r>
            <a:r>
              <a:rPr lang="sv-SE" dirty="0" smtClean="0"/>
              <a:t>652 </a:t>
            </a:r>
            <a:r>
              <a:rPr lang="sv-SE" dirty="0"/>
              <a:t>elever i gymnasieskolan 2030. Detta innebär ett </a:t>
            </a:r>
            <a:r>
              <a:rPr lang="sv-SE" dirty="0" smtClean="0"/>
              <a:t>minskat </a:t>
            </a:r>
            <a:r>
              <a:rPr lang="sv-SE" dirty="0"/>
              <a:t>behov av gymnasieplatser fram till 2030 jämfört med 2015. Tidigare trender visar att något fler elever väljer privat gymnasieskola år 2015 </a:t>
            </a:r>
            <a:r>
              <a:rPr lang="sv-SE" dirty="0" smtClean="0"/>
              <a:t>(48 </a:t>
            </a:r>
            <a:r>
              <a:rPr lang="sv-SE" dirty="0"/>
              <a:t>%) jämfört med 2000 </a:t>
            </a:r>
            <a:r>
              <a:rPr lang="sv-SE" dirty="0" smtClean="0"/>
              <a:t>(42%).  </a:t>
            </a:r>
            <a:endParaRPr lang="sv-SE" dirty="0"/>
          </a:p>
          <a:p>
            <a:pPr algn="just"/>
            <a:endParaRPr lang="sv-SE" dirty="0"/>
          </a:p>
          <a:p>
            <a:pPr algn="just"/>
            <a:endParaRPr lang="sv-SE" sz="1400" dirty="0"/>
          </a:p>
        </p:txBody>
      </p:sp>
      <p:cxnSp>
        <p:nvCxnSpPr>
          <p:cNvPr id="10" name="Rak koppling 9"/>
          <p:cNvCxnSpPr/>
          <p:nvPr/>
        </p:nvCxnSpPr>
        <p:spPr>
          <a:xfrm>
            <a:off x="5396653" y="1296352"/>
            <a:ext cx="0" cy="4901248"/>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8110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 y="787400"/>
            <a:ext cx="12192002" cy="5307588"/>
          </a:xfrm>
          <a:prstGeom prst="rect">
            <a:avLst/>
          </a:prstGeom>
          <a:solidFill>
            <a:srgbClr val="0278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ktangel 36"/>
          <p:cNvSpPr/>
          <p:nvPr/>
        </p:nvSpPr>
        <p:spPr>
          <a:xfrm>
            <a:off x="-2" y="6100011"/>
            <a:ext cx="12192001" cy="78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p:cNvSpPr txBox="1"/>
          <p:nvPr/>
        </p:nvSpPr>
        <p:spPr>
          <a:xfrm>
            <a:off x="-1" y="787400"/>
            <a:ext cx="5811254" cy="584775"/>
          </a:xfrm>
          <a:prstGeom prst="rect">
            <a:avLst/>
          </a:prstGeom>
          <a:noFill/>
        </p:spPr>
        <p:txBody>
          <a:bodyPr wrap="square" rtlCol="0">
            <a:spAutoFit/>
          </a:bodyPr>
          <a:lstStyle/>
          <a:p>
            <a:r>
              <a:rPr lang="sv-SE" sz="3200" dirty="0" smtClean="0">
                <a:latin typeface="Bauhaus 93" panose="04030905020B02020C02" pitchFamily="82" charset="0"/>
              </a:rPr>
              <a:t>TRAINEE</a:t>
            </a:r>
            <a:r>
              <a:rPr lang="sv-SE" sz="3200" dirty="0" smtClean="0"/>
              <a:t> </a:t>
            </a:r>
            <a:r>
              <a:rPr lang="sv-SE" sz="2400" dirty="0" smtClean="0">
                <a:latin typeface="Berlin Sans FB" panose="020E0602020502020306" pitchFamily="34" charset="0"/>
              </a:rPr>
              <a:t>SÖDRA NORRLAND 2015-2016</a:t>
            </a:r>
            <a:endParaRPr lang="sv-SE" sz="2400" dirty="0">
              <a:latin typeface="Berlin Sans FB" panose="020E0602020502020306" pitchFamily="34" charset="0"/>
            </a:endParaRPr>
          </a:p>
        </p:txBody>
      </p:sp>
      <p:sp>
        <p:nvSpPr>
          <p:cNvPr id="8" name="Platshållare för datum 7"/>
          <p:cNvSpPr>
            <a:spLocks noGrp="1"/>
          </p:cNvSpPr>
          <p:nvPr>
            <p:ph type="dt" sz="half" idx="10"/>
          </p:nvPr>
        </p:nvSpPr>
        <p:spPr>
          <a:xfrm>
            <a:off x="8850411" y="6356347"/>
            <a:ext cx="2743200" cy="365125"/>
          </a:xfrm>
        </p:spPr>
        <p:txBody>
          <a:bodyPr/>
          <a:lstStyle/>
          <a:p>
            <a:pPr algn="r"/>
            <a:fld id="{33A077AA-ACFD-41F4-A317-24E460C1D645}" type="datetime6">
              <a:rPr lang="sv-SE" smtClean="0"/>
              <a:t>november 2016</a:t>
            </a:fld>
            <a:endParaRPr lang="en-US" dirty="0"/>
          </a:p>
        </p:txBody>
      </p:sp>
      <p:sp>
        <p:nvSpPr>
          <p:cNvPr id="14" name="Platshållare för sidfot 13"/>
          <p:cNvSpPr>
            <a:spLocks noGrp="1"/>
          </p:cNvSpPr>
          <p:nvPr>
            <p:ph type="ftr" sz="quarter" idx="11"/>
          </p:nvPr>
        </p:nvSpPr>
        <p:spPr>
          <a:xfrm>
            <a:off x="309093" y="6362005"/>
            <a:ext cx="5911517" cy="365125"/>
          </a:xfrm>
        </p:spPr>
        <p:txBody>
          <a:bodyPr/>
          <a:lstStyle/>
          <a:p>
            <a:r>
              <a:rPr lang="sv-SE" dirty="0" smtClean="0"/>
              <a:t>Långsiktig befolkningsprognos och ekonomisk analys 2016-2030 </a:t>
            </a:r>
          </a:p>
          <a:p>
            <a:r>
              <a:rPr lang="sv-SE" dirty="0" smtClean="0"/>
              <a:t>Timrå kommun</a:t>
            </a:r>
            <a:endParaRPr lang="en-US" dirty="0"/>
          </a:p>
        </p:txBody>
      </p:sp>
      <p:sp>
        <p:nvSpPr>
          <p:cNvPr id="16" name="Platshållare för bildnummer 15"/>
          <p:cNvSpPr>
            <a:spLocks noGrp="1"/>
          </p:cNvSpPr>
          <p:nvPr>
            <p:ph type="sldNum" sz="quarter" idx="12"/>
          </p:nvPr>
        </p:nvSpPr>
        <p:spPr>
          <a:xfrm>
            <a:off x="10469405" y="6351324"/>
            <a:ext cx="1530927" cy="365125"/>
          </a:xfrm>
        </p:spPr>
        <p:txBody>
          <a:bodyPr/>
          <a:lstStyle/>
          <a:p>
            <a:fld id="{4FAB73BC-B049-4115-A692-8D63A059BFB8}" type="slidenum">
              <a:rPr lang="en-US" smtClean="0">
                <a:solidFill>
                  <a:schemeClr val="tx1">
                    <a:lumMod val="50000"/>
                    <a:lumOff val="50000"/>
                  </a:schemeClr>
                </a:solidFill>
              </a:rPr>
              <a:pPr/>
              <a:t>2</a:t>
            </a:fld>
            <a:endParaRPr lang="en-US" dirty="0">
              <a:solidFill>
                <a:schemeClr val="tx1">
                  <a:lumMod val="50000"/>
                  <a:lumOff val="50000"/>
                </a:schemeClr>
              </a:solidFill>
            </a:endParaRPr>
          </a:p>
        </p:txBody>
      </p:sp>
      <p:pic>
        <p:nvPicPr>
          <p:cNvPr id="20" name="Bildobjekt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608" y="1454886"/>
            <a:ext cx="1327201" cy="1327201"/>
          </a:xfrm>
          <a:prstGeom prst="rect">
            <a:avLst/>
          </a:prstGeom>
        </p:spPr>
      </p:pic>
      <p:pic>
        <p:nvPicPr>
          <p:cNvPr id="21" name="Bildobjekt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650" y="1459622"/>
            <a:ext cx="1327201" cy="1327201"/>
          </a:xfrm>
          <a:prstGeom prst="rect">
            <a:avLst/>
          </a:prstGeom>
        </p:spPr>
      </p:pic>
      <p:pic>
        <p:nvPicPr>
          <p:cNvPr id="22" name="Bildobjekt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5641" y="1459622"/>
            <a:ext cx="1327201" cy="1327201"/>
          </a:xfrm>
          <a:prstGeom prst="rect">
            <a:avLst/>
          </a:prstGeom>
        </p:spPr>
      </p:pic>
      <p:pic>
        <p:nvPicPr>
          <p:cNvPr id="23" name="Bildobjekt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4765" y="1452904"/>
            <a:ext cx="1327201" cy="1327201"/>
          </a:xfrm>
          <a:prstGeom prst="rect">
            <a:avLst/>
          </a:prstGeom>
        </p:spPr>
      </p:pic>
      <p:pic>
        <p:nvPicPr>
          <p:cNvPr id="24" name="Bildobjekt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094" y="3716162"/>
            <a:ext cx="1327200" cy="1327201"/>
          </a:xfrm>
          <a:prstGeom prst="rect">
            <a:avLst/>
          </a:prstGeom>
        </p:spPr>
      </p:pic>
      <p:pic>
        <p:nvPicPr>
          <p:cNvPr id="25" name="Bildobjekt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8410" y="3713982"/>
            <a:ext cx="1327201" cy="1320979"/>
          </a:xfrm>
          <a:prstGeom prst="rect">
            <a:avLst/>
          </a:prstGeom>
        </p:spPr>
      </p:pic>
      <p:pic>
        <p:nvPicPr>
          <p:cNvPr id="26" name="Bildobjekt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8179" y="3729923"/>
            <a:ext cx="1327201" cy="1320979"/>
          </a:xfrm>
          <a:prstGeom prst="rect">
            <a:avLst/>
          </a:prstGeom>
        </p:spPr>
      </p:pic>
      <p:pic>
        <p:nvPicPr>
          <p:cNvPr id="27" name="Bildobjekt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6735" y="1452903"/>
            <a:ext cx="1327201" cy="1327201"/>
          </a:xfrm>
          <a:prstGeom prst="rect">
            <a:avLst/>
          </a:prstGeom>
        </p:spPr>
      </p:pic>
      <p:pic>
        <p:nvPicPr>
          <p:cNvPr id="28" name="Bildobjekt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94765" y="3726086"/>
            <a:ext cx="1327201" cy="1327201"/>
          </a:xfrm>
          <a:prstGeom prst="rect">
            <a:avLst/>
          </a:prstGeom>
        </p:spPr>
      </p:pic>
      <p:pic>
        <p:nvPicPr>
          <p:cNvPr id="29" name="Bildobjekt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18179" y="3729923"/>
            <a:ext cx="1324314" cy="1330759"/>
          </a:xfrm>
          <a:prstGeom prst="rect">
            <a:avLst/>
          </a:prstGeom>
        </p:spPr>
      </p:pic>
      <p:sp>
        <p:nvSpPr>
          <p:cNvPr id="33" name="textruta 32"/>
          <p:cNvSpPr txBox="1"/>
          <p:nvPr/>
        </p:nvSpPr>
        <p:spPr>
          <a:xfrm>
            <a:off x="9264316" y="625643"/>
            <a:ext cx="2927684" cy="5469345"/>
          </a:xfrm>
          <a:prstGeom prst="rect">
            <a:avLst/>
          </a:prstGeom>
          <a:solidFill>
            <a:srgbClr val="02788A"/>
          </a:solidFill>
          <a:ln>
            <a:solidFill>
              <a:srgbClr val="02788A"/>
            </a:solidFill>
          </a:ln>
        </p:spPr>
        <p:txBody>
          <a:bodyPr wrap="square" rtlCol="0">
            <a:noAutofit/>
          </a:bodyPr>
          <a:lstStyle/>
          <a:p>
            <a:endParaRPr lang="sv-SE" dirty="0"/>
          </a:p>
        </p:txBody>
      </p:sp>
      <p:pic>
        <p:nvPicPr>
          <p:cNvPr id="34" name="Bildobjekt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34765" y="3727642"/>
            <a:ext cx="1324314" cy="1324088"/>
          </a:xfrm>
          <a:prstGeom prst="rect">
            <a:avLst/>
          </a:prstGeom>
        </p:spPr>
      </p:pic>
      <p:sp>
        <p:nvSpPr>
          <p:cNvPr id="36" name="Rektangel 35"/>
          <p:cNvSpPr/>
          <p:nvPr/>
        </p:nvSpPr>
        <p:spPr>
          <a:xfrm>
            <a:off x="-1" y="0"/>
            <a:ext cx="12192001" cy="78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Rektangel 39"/>
          <p:cNvSpPr/>
          <p:nvPr/>
        </p:nvSpPr>
        <p:spPr>
          <a:xfrm>
            <a:off x="8963526" y="6094988"/>
            <a:ext cx="3228474" cy="249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Rektangel 41"/>
          <p:cNvSpPr/>
          <p:nvPr/>
        </p:nvSpPr>
        <p:spPr>
          <a:xfrm>
            <a:off x="284093" y="2771922"/>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Elin Axelsson</a:t>
            </a:r>
          </a:p>
          <a:p>
            <a:pPr algn="ctr"/>
            <a:r>
              <a:rPr lang="sv-SE" sz="1200" dirty="0" smtClean="0">
                <a:solidFill>
                  <a:schemeClr val="bg1"/>
                </a:solidFill>
              </a:rPr>
              <a:t>Kommunikatör</a:t>
            </a:r>
          </a:p>
          <a:p>
            <a:pPr algn="ctr"/>
            <a:r>
              <a:rPr lang="sv-SE" sz="1200" dirty="0" smtClean="0">
                <a:solidFill>
                  <a:schemeClr val="bg1"/>
                </a:solidFill>
              </a:rPr>
              <a:t>Gävle kommun</a:t>
            </a:r>
          </a:p>
          <a:p>
            <a:pPr algn="ctr"/>
            <a:endParaRPr lang="sv-SE" sz="1200" dirty="0" smtClean="0">
              <a:solidFill>
                <a:schemeClr val="tx1"/>
              </a:solidFill>
            </a:endParaRPr>
          </a:p>
          <a:p>
            <a:pPr algn="ctr"/>
            <a:endParaRPr lang="sv-SE" sz="1200" dirty="0">
              <a:solidFill>
                <a:schemeClr val="tx1"/>
              </a:solidFill>
            </a:endParaRPr>
          </a:p>
        </p:txBody>
      </p:sp>
      <p:sp>
        <p:nvSpPr>
          <p:cNvPr id="43" name="Rektangel 42"/>
          <p:cNvSpPr/>
          <p:nvPr/>
        </p:nvSpPr>
        <p:spPr>
          <a:xfrm>
            <a:off x="1941664" y="2783941"/>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Elin Berglund</a:t>
            </a:r>
          </a:p>
          <a:p>
            <a:pPr algn="ctr"/>
            <a:r>
              <a:rPr lang="sv-SE" sz="1200" dirty="0" smtClean="0">
                <a:solidFill>
                  <a:schemeClr val="bg1"/>
                </a:solidFill>
              </a:rPr>
              <a:t>HR</a:t>
            </a:r>
          </a:p>
          <a:p>
            <a:pPr algn="ctr"/>
            <a:r>
              <a:rPr lang="sv-SE" sz="1200" dirty="0" smtClean="0">
                <a:solidFill>
                  <a:schemeClr val="bg1"/>
                </a:solidFill>
              </a:rPr>
              <a:t>Sundsvalls kommun</a:t>
            </a:r>
          </a:p>
          <a:p>
            <a:pPr algn="ctr"/>
            <a:endParaRPr lang="sv-SE" sz="1200" dirty="0" smtClean="0">
              <a:solidFill>
                <a:schemeClr val="tx1"/>
              </a:solidFill>
            </a:endParaRPr>
          </a:p>
          <a:p>
            <a:pPr algn="ctr"/>
            <a:endParaRPr lang="sv-SE" sz="1200" dirty="0">
              <a:solidFill>
                <a:schemeClr val="tx1"/>
              </a:solidFill>
            </a:endParaRPr>
          </a:p>
        </p:txBody>
      </p:sp>
      <p:sp>
        <p:nvSpPr>
          <p:cNvPr id="44" name="Rektangel 43"/>
          <p:cNvSpPr/>
          <p:nvPr/>
        </p:nvSpPr>
        <p:spPr>
          <a:xfrm>
            <a:off x="3575146" y="2771922"/>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Karl Brunn</a:t>
            </a:r>
          </a:p>
          <a:p>
            <a:pPr algn="ctr"/>
            <a:r>
              <a:rPr lang="sv-SE" sz="1200" dirty="0" smtClean="0">
                <a:solidFill>
                  <a:schemeClr val="bg1"/>
                </a:solidFill>
              </a:rPr>
              <a:t>HR</a:t>
            </a:r>
          </a:p>
          <a:p>
            <a:pPr algn="ctr"/>
            <a:r>
              <a:rPr lang="sv-SE" sz="1200" dirty="0" smtClean="0">
                <a:solidFill>
                  <a:schemeClr val="bg1"/>
                </a:solidFill>
              </a:rPr>
              <a:t>Sundsvalls kommun</a:t>
            </a:r>
          </a:p>
          <a:p>
            <a:pPr algn="ctr"/>
            <a:endParaRPr lang="sv-SE" sz="1200" dirty="0" smtClean="0">
              <a:solidFill>
                <a:schemeClr val="tx1"/>
              </a:solidFill>
            </a:endParaRPr>
          </a:p>
          <a:p>
            <a:pPr algn="ctr"/>
            <a:endParaRPr lang="sv-SE" sz="1200" dirty="0">
              <a:solidFill>
                <a:schemeClr val="tx1"/>
              </a:solidFill>
            </a:endParaRPr>
          </a:p>
        </p:txBody>
      </p:sp>
      <p:sp>
        <p:nvSpPr>
          <p:cNvPr id="45" name="Rektangel 44"/>
          <p:cNvSpPr/>
          <p:nvPr/>
        </p:nvSpPr>
        <p:spPr>
          <a:xfrm>
            <a:off x="5194764" y="2780104"/>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Ellen Grahn </a:t>
            </a:r>
          </a:p>
          <a:p>
            <a:pPr algn="ctr"/>
            <a:r>
              <a:rPr lang="sv-SE" sz="1200" dirty="0" smtClean="0">
                <a:solidFill>
                  <a:schemeClr val="bg1"/>
                </a:solidFill>
              </a:rPr>
              <a:t>Utredare</a:t>
            </a:r>
          </a:p>
          <a:p>
            <a:pPr algn="ctr"/>
            <a:r>
              <a:rPr lang="sv-SE" sz="1200" dirty="0" smtClean="0">
                <a:solidFill>
                  <a:schemeClr val="bg1"/>
                </a:solidFill>
              </a:rPr>
              <a:t>Sundsvalls </a:t>
            </a:r>
          </a:p>
          <a:p>
            <a:pPr algn="ctr"/>
            <a:r>
              <a:rPr lang="sv-SE" sz="1200" dirty="0" smtClean="0">
                <a:solidFill>
                  <a:schemeClr val="bg1"/>
                </a:solidFill>
              </a:rPr>
              <a:t>kommun</a:t>
            </a:r>
          </a:p>
          <a:p>
            <a:pPr algn="ctr"/>
            <a:endParaRPr lang="sv-SE" sz="1200" dirty="0" smtClean="0">
              <a:solidFill>
                <a:schemeClr val="tx1"/>
              </a:solidFill>
            </a:endParaRPr>
          </a:p>
          <a:p>
            <a:pPr algn="ctr"/>
            <a:endParaRPr lang="sv-SE" sz="1200" dirty="0">
              <a:solidFill>
                <a:schemeClr val="tx1"/>
              </a:solidFill>
            </a:endParaRPr>
          </a:p>
        </p:txBody>
      </p:sp>
      <p:sp>
        <p:nvSpPr>
          <p:cNvPr id="46" name="Rektangel 45"/>
          <p:cNvSpPr/>
          <p:nvPr/>
        </p:nvSpPr>
        <p:spPr>
          <a:xfrm>
            <a:off x="6816734" y="2770180"/>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Ebba Hägg</a:t>
            </a:r>
          </a:p>
          <a:p>
            <a:pPr algn="ctr"/>
            <a:r>
              <a:rPr lang="sv-SE" sz="1200" dirty="0" smtClean="0">
                <a:solidFill>
                  <a:schemeClr val="bg1"/>
                </a:solidFill>
              </a:rPr>
              <a:t>Ekonom</a:t>
            </a:r>
          </a:p>
          <a:p>
            <a:pPr algn="ctr"/>
            <a:r>
              <a:rPr lang="sv-SE" sz="1200" dirty="0" smtClean="0">
                <a:solidFill>
                  <a:schemeClr val="bg1"/>
                </a:solidFill>
              </a:rPr>
              <a:t>Gävle kommun</a:t>
            </a:r>
          </a:p>
          <a:p>
            <a:pPr algn="ctr"/>
            <a:endParaRPr lang="sv-SE" sz="1200" dirty="0" smtClean="0">
              <a:solidFill>
                <a:schemeClr val="tx1"/>
              </a:solidFill>
            </a:endParaRPr>
          </a:p>
          <a:p>
            <a:pPr algn="ctr"/>
            <a:endParaRPr lang="sv-SE" sz="1200" dirty="0">
              <a:solidFill>
                <a:schemeClr val="tx1"/>
              </a:solidFill>
            </a:endParaRPr>
          </a:p>
        </p:txBody>
      </p:sp>
      <p:sp>
        <p:nvSpPr>
          <p:cNvPr id="47" name="Rektangel 46"/>
          <p:cNvSpPr/>
          <p:nvPr/>
        </p:nvSpPr>
        <p:spPr>
          <a:xfrm>
            <a:off x="284092" y="5042245"/>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Emelie Jonsson</a:t>
            </a:r>
          </a:p>
          <a:p>
            <a:pPr algn="ctr"/>
            <a:r>
              <a:rPr lang="sv-SE" sz="1200" dirty="0" smtClean="0">
                <a:solidFill>
                  <a:schemeClr val="bg1"/>
                </a:solidFill>
              </a:rPr>
              <a:t>Jurist</a:t>
            </a:r>
          </a:p>
          <a:p>
            <a:pPr algn="ctr"/>
            <a:r>
              <a:rPr lang="sv-SE" sz="1200" dirty="0" smtClean="0">
                <a:solidFill>
                  <a:schemeClr val="bg1"/>
                </a:solidFill>
              </a:rPr>
              <a:t>Hudiksvalls kommun</a:t>
            </a:r>
          </a:p>
          <a:p>
            <a:pPr algn="ctr"/>
            <a:endParaRPr lang="sv-SE" sz="1200" dirty="0">
              <a:solidFill>
                <a:schemeClr val="tx1"/>
              </a:solidFill>
            </a:endParaRPr>
          </a:p>
        </p:txBody>
      </p:sp>
      <p:sp>
        <p:nvSpPr>
          <p:cNvPr id="48" name="Rektangel 47"/>
          <p:cNvSpPr/>
          <p:nvPr/>
        </p:nvSpPr>
        <p:spPr>
          <a:xfrm>
            <a:off x="1937650" y="5037608"/>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Julia Karlsson</a:t>
            </a:r>
          </a:p>
          <a:p>
            <a:pPr algn="ctr"/>
            <a:r>
              <a:rPr lang="sv-SE" sz="1200" dirty="0" smtClean="0">
                <a:solidFill>
                  <a:schemeClr val="bg1"/>
                </a:solidFill>
              </a:rPr>
              <a:t>HR</a:t>
            </a:r>
          </a:p>
          <a:p>
            <a:pPr algn="ctr"/>
            <a:r>
              <a:rPr lang="sv-SE" sz="1200" dirty="0" smtClean="0">
                <a:solidFill>
                  <a:schemeClr val="bg1"/>
                </a:solidFill>
              </a:rPr>
              <a:t>Sundsvalls kommun</a:t>
            </a:r>
          </a:p>
          <a:p>
            <a:pPr algn="ctr"/>
            <a:endParaRPr lang="sv-SE" sz="1200" dirty="0">
              <a:solidFill>
                <a:schemeClr val="tx1"/>
              </a:solidFill>
            </a:endParaRPr>
          </a:p>
        </p:txBody>
      </p:sp>
      <p:sp>
        <p:nvSpPr>
          <p:cNvPr id="49" name="Rektangel 48"/>
          <p:cNvSpPr/>
          <p:nvPr/>
        </p:nvSpPr>
        <p:spPr>
          <a:xfrm>
            <a:off x="3575146" y="5037608"/>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Therese Kihlander</a:t>
            </a:r>
          </a:p>
          <a:p>
            <a:pPr algn="ctr"/>
            <a:r>
              <a:rPr lang="sv-SE" sz="1200" dirty="0" smtClean="0">
                <a:solidFill>
                  <a:schemeClr val="bg1"/>
                </a:solidFill>
              </a:rPr>
              <a:t>Kommunikatör</a:t>
            </a:r>
          </a:p>
          <a:p>
            <a:pPr algn="ctr"/>
            <a:r>
              <a:rPr lang="sv-SE" sz="1200" dirty="0" smtClean="0">
                <a:solidFill>
                  <a:schemeClr val="bg1"/>
                </a:solidFill>
              </a:rPr>
              <a:t>Ånge kommun</a:t>
            </a:r>
          </a:p>
          <a:p>
            <a:pPr algn="ctr"/>
            <a:endParaRPr lang="sv-SE" sz="1200" dirty="0">
              <a:solidFill>
                <a:schemeClr val="tx1"/>
              </a:solidFill>
            </a:endParaRPr>
          </a:p>
        </p:txBody>
      </p:sp>
      <p:sp>
        <p:nvSpPr>
          <p:cNvPr id="50" name="Rektangel 49"/>
          <p:cNvSpPr/>
          <p:nvPr/>
        </p:nvSpPr>
        <p:spPr>
          <a:xfrm>
            <a:off x="5177651" y="5050902"/>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Mattias </a:t>
            </a:r>
            <a:r>
              <a:rPr lang="sv-SE" sz="1200" dirty="0" err="1" smtClean="0">
                <a:solidFill>
                  <a:schemeClr val="bg1"/>
                </a:solidFill>
              </a:rPr>
              <a:t>Lj</a:t>
            </a:r>
            <a:r>
              <a:rPr lang="sv-SE" sz="1200" dirty="0" smtClean="0">
                <a:solidFill>
                  <a:schemeClr val="bg1"/>
                </a:solidFill>
              </a:rPr>
              <a:t> Holm</a:t>
            </a:r>
          </a:p>
          <a:p>
            <a:pPr algn="ctr"/>
            <a:r>
              <a:rPr lang="sv-SE" sz="1200" dirty="0" smtClean="0">
                <a:solidFill>
                  <a:schemeClr val="bg1"/>
                </a:solidFill>
              </a:rPr>
              <a:t>Controller</a:t>
            </a:r>
          </a:p>
          <a:p>
            <a:pPr algn="ctr"/>
            <a:r>
              <a:rPr lang="sv-SE" sz="1200" dirty="0" smtClean="0">
                <a:solidFill>
                  <a:schemeClr val="bg1"/>
                </a:solidFill>
              </a:rPr>
              <a:t>Bollnäs kommun</a:t>
            </a:r>
          </a:p>
          <a:p>
            <a:pPr algn="ctr"/>
            <a:endParaRPr lang="sv-SE" sz="1200" dirty="0">
              <a:solidFill>
                <a:schemeClr val="tx1"/>
              </a:solidFill>
            </a:endParaRPr>
          </a:p>
        </p:txBody>
      </p:sp>
      <p:sp>
        <p:nvSpPr>
          <p:cNvPr id="51" name="Rektangel 50"/>
          <p:cNvSpPr/>
          <p:nvPr/>
        </p:nvSpPr>
        <p:spPr>
          <a:xfrm>
            <a:off x="6777124" y="5060682"/>
            <a:ext cx="1414453"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Jakob Rönnberg</a:t>
            </a:r>
          </a:p>
          <a:p>
            <a:pPr algn="ctr"/>
            <a:r>
              <a:rPr lang="sv-SE" sz="1200" dirty="0" smtClean="0">
                <a:solidFill>
                  <a:schemeClr val="bg1"/>
                </a:solidFill>
              </a:rPr>
              <a:t>Samhällsplanerare</a:t>
            </a:r>
          </a:p>
          <a:p>
            <a:pPr algn="ctr"/>
            <a:r>
              <a:rPr lang="sv-SE" sz="1200" dirty="0" smtClean="0">
                <a:solidFill>
                  <a:schemeClr val="bg1"/>
                </a:solidFill>
              </a:rPr>
              <a:t>Gävle kommun</a:t>
            </a:r>
          </a:p>
          <a:p>
            <a:pPr algn="ctr"/>
            <a:endParaRPr lang="sv-SE" sz="1200" dirty="0">
              <a:solidFill>
                <a:schemeClr val="tx1"/>
              </a:solidFill>
            </a:endParaRPr>
          </a:p>
        </p:txBody>
      </p:sp>
      <p:sp>
        <p:nvSpPr>
          <p:cNvPr id="52" name="Rektangel 51"/>
          <p:cNvSpPr/>
          <p:nvPr/>
        </p:nvSpPr>
        <p:spPr>
          <a:xfrm>
            <a:off x="8417652" y="5050902"/>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Zhongtao Wang</a:t>
            </a:r>
          </a:p>
          <a:p>
            <a:pPr algn="ctr"/>
            <a:r>
              <a:rPr lang="sv-SE" sz="1200" dirty="0" smtClean="0">
                <a:solidFill>
                  <a:schemeClr val="bg1"/>
                </a:solidFill>
              </a:rPr>
              <a:t>VVS-ingenjör</a:t>
            </a:r>
          </a:p>
          <a:p>
            <a:pPr algn="ctr"/>
            <a:r>
              <a:rPr lang="sv-SE" sz="1200" dirty="0" smtClean="0">
                <a:solidFill>
                  <a:schemeClr val="bg1"/>
                </a:solidFill>
              </a:rPr>
              <a:t>Hudiksvalls kommun</a:t>
            </a:r>
          </a:p>
          <a:p>
            <a:pPr algn="ctr"/>
            <a:endParaRPr lang="sv-SE" sz="1200" dirty="0">
              <a:solidFill>
                <a:schemeClr val="tx1"/>
              </a:solidFill>
            </a:endParaRPr>
          </a:p>
        </p:txBody>
      </p:sp>
      <p:cxnSp>
        <p:nvCxnSpPr>
          <p:cNvPr id="3" name="Rak koppling 2"/>
          <p:cNvCxnSpPr/>
          <p:nvPr/>
        </p:nvCxnSpPr>
        <p:spPr>
          <a:xfrm>
            <a:off x="-2" y="787400"/>
            <a:ext cx="12192001" cy="0"/>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cxnSp>
        <p:nvCxnSpPr>
          <p:cNvPr id="39" name="Rak koppling 38"/>
          <p:cNvCxnSpPr/>
          <p:nvPr/>
        </p:nvCxnSpPr>
        <p:spPr>
          <a:xfrm>
            <a:off x="0" y="6094988"/>
            <a:ext cx="12192001" cy="0"/>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cxnSp>
        <p:nvCxnSpPr>
          <p:cNvPr id="5" name="Rak koppling 4"/>
          <p:cNvCxnSpPr/>
          <p:nvPr/>
        </p:nvCxnSpPr>
        <p:spPr>
          <a:xfrm>
            <a:off x="-2" y="787400"/>
            <a:ext cx="1219200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Rak koppling 40"/>
          <p:cNvCxnSpPr/>
          <p:nvPr/>
        </p:nvCxnSpPr>
        <p:spPr>
          <a:xfrm>
            <a:off x="-2" y="6094988"/>
            <a:ext cx="12192002"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 name="Bildobjekt 3"/>
          <p:cNvPicPr>
            <a:picLocks noChangeAspect="1"/>
          </p:cNvPicPr>
          <p:nvPr/>
        </p:nvPicPr>
        <p:blipFill>
          <a:blip r:embed="rId13"/>
          <a:stretch>
            <a:fillRect/>
          </a:stretch>
        </p:blipFill>
        <p:spPr>
          <a:xfrm>
            <a:off x="9855200" y="816921"/>
            <a:ext cx="2336800" cy="5266373"/>
          </a:xfrm>
          <a:prstGeom prst="rect">
            <a:avLst/>
          </a:prstGeom>
        </p:spPr>
      </p:pic>
      <p:cxnSp>
        <p:nvCxnSpPr>
          <p:cNvPr id="7" name="Rak koppling 6"/>
          <p:cNvCxnSpPr/>
          <p:nvPr/>
        </p:nvCxnSpPr>
        <p:spPr>
          <a:xfrm>
            <a:off x="9855200" y="787400"/>
            <a:ext cx="0" cy="530758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4951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Äldreomsorg (65-79 år)</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2620354-B7AA-4A62-834E-2D8CB9A62BE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20</a:t>
            </a:fld>
            <a:endParaRPr lang="en-US" dirty="0">
              <a:solidFill>
                <a:schemeClr val="tx1">
                  <a:lumMod val="50000"/>
                  <a:lumOff val="50000"/>
                </a:schemeClr>
              </a:solidFill>
            </a:endParaRPr>
          </a:p>
        </p:txBody>
      </p:sp>
      <p:graphicFrame>
        <p:nvGraphicFramePr>
          <p:cNvPr id="10" name="Diagram 9"/>
          <p:cNvGraphicFramePr>
            <a:graphicFrameLocks/>
          </p:cNvGraphicFramePr>
          <p:nvPr>
            <p:extLst>
              <p:ext uri="{D42A27DB-BD31-4B8C-83A1-F6EECF244321}">
                <p14:modId xmlns:p14="http://schemas.microsoft.com/office/powerpoint/2010/main" val="2027152499"/>
              </p:ext>
            </p:extLst>
          </p:nvPr>
        </p:nvGraphicFramePr>
        <p:xfrm>
          <a:off x="252000" y="1620524"/>
          <a:ext cx="5046510" cy="425854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ruta 7"/>
          <p:cNvSpPr txBox="1"/>
          <p:nvPr/>
        </p:nvSpPr>
        <p:spPr>
          <a:xfrm>
            <a:off x="5494797" y="1552909"/>
            <a:ext cx="6392402" cy="4326163"/>
          </a:xfrm>
          <a:prstGeom prst="rect">
            <a:avLst/>
          </a:prstGeom>
          <a:noFill/>
          <a:ln>
            <a:noFill/>
          </a:ln>
        </p:spPr>
        <p:txBody>
          <a:bodyPr wrap="square" rtlCol="0">
            <a:noAutofit/>
          </a:bodyPr>
          <a:lstStyle/>
          <a:p>
            <a:pPr algn="just"/>
            <a:r>
              <a:rPr lang="sv-SE" dirty="0"/>
              <a:t>Beräkningarna av behovsutvecklingen för </a:t>
            </a:r>
            <a:r>
              <a:rPr lang="sv-SE" dirty="0" smtClean="0"/>
              <a:t>äldreomsorgen </a:t>
            </a:r>
            <a:r>
              <a:rPr lang="sv-SE" dirty="0"/>
              <a:t>(65-79 år)</a:t>
            </a:r>
            <a:r>
              <a:rPr lang="sv-SE" dirty="0" smtClean="0"/>
              <a:t> </a:t>
            </a:r>
            <a:r>
              <a:rPr lang="sv-SE" dirty="0"/>
              <a:t>i </a:t>
            </a:r>
            <a:r>
              <a:rPr lang="sv-SE" dirty="0" smtClean="0"/>
              <a:t>Timrå kommun utgår </a:t>
            </a:r>
            <a:r>
              <a:rPr lang="sv-SE" dirty="0"/>
              <a:t>från befolkningsprognoserna som tidigare har redovisats, samt redovisas i bilaga 1 och 2. Antaganden som har </a:t>
            </a:r>
            <a:r>
              <a:rPr lang="sv-SE" dirty="0" smtClean="0"/>
              <a:t>gjorts </a:t>
            </a:r>
            <a:r>
              <a:rPr lang="sv-SE" dirty="0"/>
              <a:t>är att:  </a:t>
            </a:r>
          </a:p>
          <a:p>
            <a:pPr marL="1200150" lvl="2" indent="-285750" algn="just">
              <a:buFont typeface="Arial" panose="020B0604020202020204" pitchFamily="34" charset="0"/>
              <a:buChar char="•"/>
            </a:pPr>
            <a:r>
              <a:rPr lang="sv-SE" sz="1400" dirty="0"/>
              <a:t>andelen </a:t>
            </a:r>
            <a:r>
              <a:rPr lang="sv-SE" sz="1400" dirty="0" smtClean="0"/>
              <a:t>personer 65-79 </a:t>
            </a:r>
            <a:r>
              <a:rPr lang="sv-SE" sz="1400" dirty="0"/>
              <a:t>år </a:t>
            </a:r>
            <a:r>
              <a:rPr lang="sv-SE" sz="1400" dirty="0" smtClean="0"/>
              <a:t>som har hemtjänst </a:t>
            </a:r>
            <a:r>
              <a:rPr lang="sv-SE" sz="1400" dirty="0"/>
              <a:t>är konstant från 2015 </a:t>
            </a:r>
            <a:r>
              <a:rPr lang="sv-SE" sz="1400" dirty="0" smtClean="0"/>
              <a:t>(3,99 %). </a:t>
            </a:r>
            <a:endParaRPr lang="sv-SE" sz="1400" dirty="0"/>
          </a:p>
          <a:p>
            <a:pPr marL="1200150" lvl="2" indent="-285750" algn="just">
              <a:buFont typeface="Arial" panose="020B0604020202020204" pitchFamily="34" charset="0"/>
              <a:buChar char="•"/>
            </a:pPr>
            <a:r>
              <a:rPr lang="sv-SE" sz="1400" dirty="0"/>
              <a:t>andelen personer 65-79 år som har </a:t>
            </a:r>
            <a:r>
              <a:rPr lang="sv-SE" sz="1400" dirty="0" smtClean="0"/>
              <a:t>korttidsvård </a:t>
            </a:r>
            <a:r>
              <a:rPr lang="sv-SE" sz="1400" dirty="0"/>
              <a:t>är konstant från 2015 </a:t>
            </a:r>
            <a:r>
              <a:rPr lang="sv-SE" sz="1400" dirty="0" smtClean="0"/>
              <a:t>(0,6 </a:t>
            </a:r>
            <a:r>
              <a:rPr lang="sv-SE" sz="1400" dirty="0"/>
              <a:t>%). </a:t>
            </a:r>
            <a:endParaRPr lang="sv-SE" sz="1400" dirty="0" smtClean="0"/>
          </a:p>
          <a:p>
            <a:pPr marL="1200150" lvl="2" indent="-285750" algn="just">
              <a:buFont typeface="Arial" panose="020B0604020202020204" pitchFamily="34" charset="0"/>
              <a:buChar char="•"/>
            </a:pPr>
            <a:r>
              <a:rPr lang="sv-SE" sz="1400" dirty="0"/>
              <a:t>andelen personer 65-79 år som har s</a:t>
            </a:r>
            <a:r>
              <a:rPr lang="sv-SE" sz="1400" dirty="0" smtClean="0"/>
              <a:t>ärskilt boende </a:t>
            </a:r>
            <a:r>
              <a:rPr lang="sv-SE" sz="1400" dirty="0"/>
              <a:t>är konstant från </a:t>
            </a:r>
            <a:r>
              <a:rPr lang="sv-SE" sz="1400" dirty="0" smtClean="0"/>
              <a:t>2015  (1,4 </a:t>
            </a:r>
            <a:r>
              <a:rPr lang="sv-SE" sz="1400" dirty="0"/>
              <a:t>%). </a:t>
            </a:r>
          </a:p>
          <a:p>
            <a:pPr marL="1200150" lvl="2" indent="-285750" algn="just">
              <a:buFont typeface="Arial" panose="020B0604020202020204" pitchFamily="34" charset="0"/>
              <a:buChar char="•"/>
            </a:pPr>
            <a:r>
              <a:rPr lang="sv-SE" sz="1400" dirty="0"/>
              <a:t>andelen personer 65-79 år som har d</a:t>
            </a:r>
            <a:r>
              <a:rPr lang="sv-SE" sz="1400" dirty="0" smtClean="0"/>
              <a:t>agverksamhet </a:t>
            </a:r>
            <a:r>
              <a:rPr lang="sv-SE" sz="1400" dirty="0"/>
              <a:t>är konstant från 2015 </a:t>
            </a:r>
            <a:r>
              <a:rPr lang="sv-SE" sz="1400" dirty="0" smtClean="0"/>
              <a:t>(1,1 </a:t>
            </a:r>
            <a:r>
              <a:rPr lang="sv-SE" sz="1400" dirty="0"/>
              <a:t>%). </a:t>
            </a:r>
          </a:p>
          <a:p>
            <a:pPr marL="1200150" lvl="2" indent="-285750" algn="just">
              <a:buFont typeface="Arial" panose="020B0604020202020204" pitchFamily="34" charset="0"/>
              <a:buChar char="•"/>
            </a:pPr>
            <a:endParaRPr lang="sv-SE" sz="1400" dirty="0"/>
          </a:p>
          <a:p>
            <a:pPr algn="just"/>
            <a:r>
              <a:rPr lang="sv-SE" dirty="0"/>
              <a:t>Fram till 2030 förväntas antalet brukare av äldreomsorg i åldrarna 65-79 år minska något. Framförallt är det antal brukare av hemtjänst som minskar med ca </a:t>
            </a:r>
            <a:r>
              <a:rPr lang="sv-SE" dirty="0" smtClean="0"/>
              <a:t>-10 </a:t>
            </a:r>
            <a:r>
              <a:rPr lang="sv-SE" dirty="0"/>
              <a:t>personer fram till 2030 jämfört med 2015. </a:t>
            </a:r>
          </a:p>
          <a:p>
            <a:endParaRPr lang="sv-SE" sz="1400" dirty="0"/>
          </a:p>
        </p:txBody>
      </p:sp>
      <p:cxnSp>
        <p:nvCxnSpPr>
          <p:cNvPr id="9" name="Rak koppling 8"/>
          <p:cNvCxnSpPr/>
          <p:nvPr/>
        </p:nvCxnSpPr>
        <p:spPr>
          <a:xfrm>
            <a:off x="5396653" y="1296352"/>
            <a:ext cx="0" cy="4901248"/>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1535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Äldreomsorg (80+ år)</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2620354-B7AA-4A62-834E-2D8CB9A62BE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21</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1712585912"/>
              </p:ext>
            </p:extLst>
          </p:nvPr>
        </p:nvGraphicFramePr>
        <p:xfrm>
          <a:off x="251999" y="1552910"/>
          <a:ext cx="5115867" cy="432616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ruta 7"/>
          <p:cNvSpPr txBox="1"/>
          <p:nvPr/>
        </p:nvSpPr>
        <p:spPr>
          <a:xfrm>
            <a:off x="5401733" y="1552909"/>
            <a:ext cx="6485466" cy="4326163"/>
          </a:xfrm>
          <a:prstGeom prst="rect">
            <a:avLst/>
          </a:prstGeom>
          <a:noFill/>
          <a:ln>
            <a:noFill/>
          </a:ln>
        </p:spPr>
        <p:txBody>
          <a:bodyPr wrap="square" rtlCol="0">
            <a:noAutofit/>
          </a:bodyPr>
          <a:lstStyle/>
          <a:p>
            <a:pPr algn="just"/>
            <a:r>
              <a:rPr lang="sv-SE" dirty="0"/>
              <a:t>Beräkningarna av behovsutvecklingen för äldreomsorgen </a:t>
            </a:r>
            <a:r>
              <a:rPr lang="sv-SE" dirty="0" smtClean="0"/>
              <a:t>(80+ </a:t>
            </a:r>
            <a:r>
              <a:rPr lang="sv-SE" dirty="0"/>
              <a:t>år) i </a:t>
            </a:r>
            <a:r>
              <a:rPr lang="sv-SE" dirty="0" smtClean="0"/>
              <a:t>Timrå </a:t>
            </a:r>
            <a:r>
              <a:rPr lang="sv-SE" dirty="0"/>
              <a:t>kommun utgår från befolkningsprognoserna som tidigare har redovisats, samt redovisas i bilaga 1 och 2. Antaganden som har </a:t>
            </a:r>
            <a:r>
              <a:rPr lang="sv-SE" dirty="0" smtClean="0"/>
              <a:t>gjorts </a:t>
            </a:r>
            <a:r>
              <a:rPr lang="sv-SE" dirty="0"/>
              <a:t>är att:  </a:t>
            </a:r>
          </a:p>
          <a:p>
            <a:pPr marL="1200150" lvl="2" indent="-285750" algn="just">
              <a:buFont typeface="Arial" panose="020B0604020202020204" pitchFamily="34" charset="0"/>
              <a:buChar char="•"/>
            </a:pPr>
            <a:r>
              <a:rPr lang="sv-SE" sz="1400" dirty="0"/>
              <a:t>andelen personer </a:t>
            </a:r>
            <a:r>
              <a:rPr lang="sv-SE" sz="1400" dirty="0" smtClean="0"/>
              <a:t>80+ </a:t>
            </a:r>
            <a:r>
              <a:rPr lang="sv-SE" sz="1400" dirty="0"/>
              <a:t>år som har hemtjänst är konstant från 2015 </a:t>
            </a:r>
            <a:r>
              <a:rPr lang="sv-SE" sz="1400" dirty="0" smtClean="0"/>
              <a:t>(29,23 </a:t>
            </a:r>
            <a:r>
              <a:rPr lang="sv-SE" sz="1400" dirty="0"/>
              <a:t>%). </a:t>
            </a:r>
          </a:p>
          <a:p>
            <a:pPr marL="1200150" lvl="2" indent="-285750" algn="just">
              <a:buFont typeface="Arial" panose="020B0604020202020204" pitchFamily="34" charset="0"/>
              <a:buChar char="•"/>
            </a:pPr>
            <a:r>
              <a:rPr lang="sv-SE" sz="1400" dirty="0"/>
              <a:t>andelen personer </a:t>
            </a:r>
            <a:r>
              <a:rPr lang="sv-SE" sz="1400" dirty="0" smtClean="0"/>
              <a:t>80+ </a:t>
            </a:r>
            <a:r>
              <a:rPr lang="sv-SE" sz="1400" dirty="0"/>
              <a:t>år som har korttidsvård är konstant från 2015 </a:t>
            </a:r>
            <a:r>
              <a:rPr lang="sv-SE" sz="1400" dirty="0" smtClean="0"/>
              <a:t>(0,6 </a:t>
            </a:r>
            <a:r>
              <a:rPr lang="sv-SE" sz="1400" dirty="0"/>
              <a:t>%). </a:t>
            </a:r>
          </a:p>
          <a:p>
            <a:pPr marL="1200150" lvl="2" indent="-285750" algn="just">
              <a:buFont typeface="Arial" panose="020B0604020202020204" pitchFamily="34" charset="0"/>
              <a:buChar char="•"/>
            </a:pPr>
            <a:r>
              <a:rPr lang="sv-SE" sz="1400" dirty="0"/>
              <a:t>andelen personer </a:t>
            </a:r>
            <a:r>
              <a:rPr lang="sv-SE" sz="1400" dirty="0" smtClean="0"/>
              <a:t>80+ </a:t>
            </a:r>
            <a:r>
              <a:rPr lang="sv-SE" sz="1400" dirty="0"/>
              <a:t>år som har särskilt boende är konstant från 2015  </a:t>
            </a:r>
            <a:r>
              <a:rPr lang="sv-SE" sz="1400" dirty="0" smtClean="0"/>
              <a:t>(11,9 </a:t>
            </a:r>
            <a:r>
              <a:rPr lang="sv-SE" sz="1400" dirty="0"/>
              <a:t>%). </a:t>
            </a:r>
          </a:p>
          <a:p>
            <a:pPr marL="1200150" lvl="2" indent="-285750" algn="just">
              <a:buFont typeface="Arial" panose="020B0604020202020204" pitchFamily="34" charset="0"/>
              <a:buChar char="•"/>
            </a:pPr>
            <a:r>
              <a:rPr lang="sv-SE" sz="1400" dirty="0"/>
              <a:t>andelen personer </a:t>
            </a:r>
            <a:r>
              <a:rPr lang="sv-SE" sz="1400" dirty="0" smtClean="0"/>
              <a:t>80+ </a:t>
            </a:r>
            <a:r>
              <a:rPr lang="sv-SE" sz="1400" dirty="0"/>
              <a:t>år som har dagverksamhet är konstant från 2015 </a:t>
            </a:r>
            <a:r>
              <a:rPr lang="sv-SE" sz="1400" dirty="0" smtClean="0"/>
              <a:t>(1,1 </a:t>
            </a:r>
            <a:r>
              <a:rPr lang="sv-SE" sz="1400" dirty="0"/>
              <a:t>%). </a:t>
            </a:r>
          </a:p>
          <a:p>
            <a:pPr algn="just"/>
            <a:r>
              <a:rPr lang="sv-SE" dirty="0"/>
              <a:t>Fram till 2030 kommer behovet av äldreomsorg för åldrarna 80+ att öka, framförallt inom hemtjänst och särskilt boende. Behovet av hemtjänst förväntas att öka med ca </a:t>
            </a:r>
            <a:r>
              <a:rPr lang="sv-SE" dirty="0" smtClean="0"/>
              <a:t>134 </a:t>
            </a:r>
            <a:r>
              <a:rPr lang="sv-SE" dirty="0"/>
              <a:t>brukare och behovet av särskilt boende förväntas öka med ca </a:t>
            </a:r>
            <a:r>
              <a:rPr lang="sv-SE" dirty="0" smtClean="0"/>
              <a:t>55 </a:t>
            </a:r>
            <a:r>
              <a:rPr lang="sv-SE" dirty="0"/>
              <a:t>brukare fram till år 2030 från år 2015. Detta motsvarar ökningar på </a:t>
            </a:r>
            <a:r>
              <a:rPr lang="sv-SE" dirty="0" smtClean="0"/>
              <a:t>34 </a:t>
            </a:r>
            <a:r>
              <a:rPr lang="sv-SE" dirty="0"/>
              <a:t>% för respektive hemtjänst och särskilt boende. </a:t>
            </a:r>
          </a:p>
        </p:txBody>
      </p:sp>
      <p:cxnSp>
        <p:nvCxnSpPr>
          <p:cNvPr id="10" name="Rak koppling 9"/>
          <p:cNvCxnSpPr/>
          <p:nvPr/>
        </p:nvCxnSpPr>
        <p:spPr>
          <a:xfrm>
            <a:off x="5396653" y="1296352"/>
            <a:ext cx="0" cy="4901248"/>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5047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5981376"/>
          </a:xfrm>
          <a:prstGeom prst="rect">
            <a:avLst/>
          </a:prstGeom>
          <a:solidFill>
            <a:srgbClr val="02788A"/>
          </a:solidFill>
          <a:ln>
            <a:solidFill>
              <a:schemeClr val="accent1"/>
            </a:solidFill>
          </a:ln>
        </p:spPr>
        <p:txBody>
          <a:bodyPr wrap="square" lIns="504000" tIns="612000" rIns="72000" bIns="216000" rtlCol="0" anchor="t" anchorCtr="0">
            <a:noAutofit/>
          </a:bodyPr>
          <a:lstStyle/>
          <a:p>
            <a:r>
              <a:rPr lang="sv-SE" sz="4000" dirty="0" smtClean="0">
                <a:ln>
                  <a:solidFill>
                    <a:schemeClr val="bg1"/>
                  </a:solidFill>
                </a:ln>
                <a:solidFill>
                  <a:schemeClr val="bg1"/>
                </a:solidFill>
              </a:rPr>
              <a:t>Kostnadsutveckling</a:t>
            </a:r>
            <a:endParaRPr lang="sv-SE" sz="4000" dirty="0">
              <a:ln>
                <a:solidFill>
                  <a:schemeClr val="bg1"/>
                </a:solidFill>
              </a:ln>
              <a:solidFill>
                <a:schemeClr val="bg1"/>
              </a:solidFill>
            </a:endParaRPr>
          </a:p>
          <a:p>
            <a:pPr marL="1028700" lvl="1" indent="-571500">
              <a:buFont typeface="Arial" panose="020B0604020202020204" pitchFamily="34" charset="0"/>
              <a:buChar char="•"/>
            </a:pPr>
            <a:r>
              <a:rPr lang="sv-SE" sz="3200" dirty="0" smtClean="0">
                <a:solidFill>
                  <a:schemeClr val="bg1"/>
                </a:solidFill>
              </a:rPr>
              <a:t>För-, Grund- och Gymnasieskola</a:t>
            </a:r>
          </a:p>
          <a:p>
            <a:pPr marL="1028700" lvl="1" indent="-571500">
              <a:buFont typeface="Arial" panose="020B0604020202020204" pitchFamily="34" charset="0"/>
              <a:buChar char="•"/>
            </a:pPr>
            <a:r>
              <a:rPr lang="sv-SE" sz="3200" dirty="0" smtClean="0">
                <a:solidFill>
                  <a:schemeClr val="bg1"/>
                </a:solidFill>
              </a:rPr>
              <a:t>Äldreomsorg</a:t>
            </a:r>
          </a:p>
          <a:p>
            <a:pPr marL="1028700" lvl="1" indent="-571500">
              <a:buFont typeface="Arial" panose="020B0604020202020204" pitchFamily="34" charset="0"/>
              <a:buChar char="•"/>
            </a:pPr>
            <a:r>
              <a:rPr lang="sv-SE" sz="3200" dirty="0">
                <a:solidFill>
                  <a:schemeClr val="bg1"/>
                </a:solidFill>
              </a:rPr>
              <a:t>Kostnadsutveckling skola och äldreomsorg</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22</a:t>
            </a:fld>
            <a:endParaRPr lang="en-US" dirty="0">
              <a:solidFill>
                <a:schemeClr val="tx1">
                  <a:lumMod val="50000"/>
                  <a:lumOff val="50000"/>
                </a:schemeClr>
              </a:solidFill>
            </a:endParaRPr>
          </a:p>
        </p:txBody>
      </p:sp>
    </p:spTree>
    <p:extLst>
      <p:ext uri="{BB962C8B-B14F-4D97-AF65-F5344CB8AC3E}">
        <p14:creationId xmlns:p14="http://schemas.microsoft.com/office/powerpoint/2010/main" val="19618856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22787" y="6355288"/>
            <a:ext cx="5911517" cy="365125"/>
          </a:xfrm>
        </p:spPr>
        <p:txBody>
          <a:bodyPr/>
          <a:lstStyle/>
          <a:p>
            <a:r>
              <a:rPr lang="sv-SE" dirty="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23</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482901635"/>
              </p:ext>
            </p:extLst>
          </p:nvPr>
        </p:nvGraphicFramePr>
        <p:xfrm>
          <a:off x="252000" y="1552909"/>
          <a:ext cx="5149733"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ruta 9"/>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a:solidFill>
                  <a:schemeClr val="bg1"/>
                </a:solidFill>
              </a:rPr>
              <a:t>Förskola, Grundskola och Gymnasieskola </a:t>
            </a:r>
            <a:r>
              <a:rPr lang="sv-SE" dirty="0" smtClean="0">
                <a:solidFill>
                  <a:schemeClr val="bg1"/>
                </a:solidFill>
              </a:rPr>
              <a:t>(Demografialternativet)</a:t>
            </a:r>
            <a:endParaRPr lang="sv-SE" dirty="0">
              <a:solidFill>
                <a:schemeClr val="bg1"/>
              </a:solidFill>
            </a:endParaRPr>
          </a:p>
        </p:txBody>
      </p:sp>
      <p:sp>
        <p:nvSpPr>
          <p:cNvPr id="12" name="textruta 11"/>
          <p:cNvSpPr txBox="1"/>
          <p:nvPr/>
        </p:nvSpPr>
        <p:spPr>
          <a:xfrm>
            <a:off x="5401733" y="1552909"/>
            <a:ext cx="6485466" cy="4326163"/>
          </a:xfrm>
          <a:prstGeom prst="rect">
            <a:avLst/>
          </a:prstGeom>
          <a:noFill/>
          <a:ln>
            <a:noFill/>
          </a:ln>
        </p:spPr>
        <p:txBody>
          <a:bodyPr wrap="square" rtlCol="0">
            <a:noAutofit/>
          </a:bodyPr>
          <a:lstStyle/>
          <a:p>
            <a:pPr algn="just"/>
            <a:r>
              <a:rPr lang="sv-SE" sz="1400" b="1" i="1" dirty="0"/>
              <a:t>Demografialternativet</a:t>
            </a:r>
            <a:r>
              <a:rPr lang="sv-SE" sz="1400" i="1" dirty="0"/>
              <a:t>: Kommunsektorns kostnader bestäms av demografin och dagens prislapp per åldersgrupp. </a:t>
            </a:r>
            <a:endParaRPr lang="sv-SE" sz="1400" b="1" i="1" dirty="0"/>
          </a:p>
          <a:p>
            <a:pPr algn="just"/>
            <a:endParaRPr lang="sv-SE" sz="1400" dirty="0" smtClean="0"/>
          </a:p>
          <a:p>
            <a:pPr algn="just"/>
            <a:r>
              <a:rPr lang="sv-SE" sz="1400" dirty="0" smtClean="0"/>
              <a:t>Kostnadsutvecklingen gällande för-, grund- och gymnasieskola baseras på tidigare redovisade befolkningsprognoser och behovsutveckling med </a:t>
            </a:r>
            <a:r>
              <a:rPr lang="sv-SE" sz="1400" dirty="0"/>
              <a:t>kostnadsnivåer från 2015. </a:t>
            </a:r>
            <a:endParaRPr lang="sv-SE" sz="1400" dirty="0" smtClean="0"/>
          </a:p>
          <a:p>
            <a:pPr algn="just"/>
            <a:endParaRPr lang="sv-SE" sz="1400" dirty="0"/>
          </a:p>
          <a:p>
            <a:pPr algn="just"/>
            <a:r>
              <a:rPr lang="sv-SE" sz="1400" dirty="0" smtClean="0"/>
              <a:t>Kostnaden för förskolan förväntas minska fram till 2020 (-4%) för att sedan börja trappas upp för att sedan uppgå till 102% av indexåret 2015.</a:t>
            </a:r>
          </a:p>
          <a:p>
            <a:pPr algn="just"/>
            <a:endParaRPr lang="sv-SE" sz="1400" dirty="0"/>
          </a:p>
          <a:p>
            <a:pPr algn="just"/>
            <a:r>
              <a:rPr lang="sv-SE" sz="1400" dirty="0" smtClean="0"/>
              <a:t>För grundskolan förväntas kostnaden att minska under hela perioden mellan indexåret 2015 och 2030, kostnaden för grundskolan 2030 förväntas vara 91% av indexåret 2015.</a:t>
            </a:r>
          </a:p>
          <a:p>
            <a:pPr algn="just"/>
            <a:endParaRPr lang="sv-SE" sz="1400" dirty="0"/>
          </a:p>
          <a:p>
            <a:pPr algn="just"/>
            <a:r>
              <a:rPr lang="sv-SE" sz="1400" dirty="0" smtClean="0"/>
              <a:t>Gymnasieskolan förväntas även de ha minskade kostnader. Efter en kostnadsökning fram till 2024 (4%) förväntas kostnaderna trappas ner och 2030 förväntas kostnaderna uppgå till 94% av indexåret 2015. </a:t>
            </a:r>
          </a:p>
          <a:p>
            <a:pPr algn="just"/>
            <a:endParaRPr lang="sv-SE" sz="1400" dirty="0"/>
          </a:p>
          <a:p>
            <a:pPr algn="just"/>
            <a:r>
              <a:rPr lang="sv-SE" sz="1400" dirty="0" smtClean="0"/>
              <a:t>Sammanlagt förväntas skolan ha en kostnadsökning på -5 % jämfört med indexåret 2015. </a:t>
            </a:r>
            <a:endParaRPr lang="sv-SE" sz="1400" dirty="0"/>
          </a:p>
          <a:p>
            <a:pPr algn="just"/>
            <a:endParaRPr lang="sv-SE" dirty="0" smtClean="0"/>
          </a:p>
        </p:txBody>
      </p:sp>
      <p:cxnSp>
        <p:nvCxnSpPr>
          <p:cNvPr id="11" name="Rak koppling 10"/>
          <p:cNvCxnSpPr/>
          <p:nvPr/>
        </p:nvCxnSpPr>
        <p:spPr>
          <a:xfrm>
            <a:off x="5401733" y="1296352"/>
            <a:ext cx="0" cy="4991319"/>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2498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24</a:t>
            </a:fld>
            <a:endParaRPr lang="en-US" dirty="0">
              <a:solidFill>
                <a:schemeClr val="tx1">
                  <a:lumMod val="50000"/>
                  <a:lumOff val="50000"/>
                </a:schemeClr>
              </a:solidFill>
            </a:endParaRPr>
          </a:p>
        </p:txBody>
      </p:sp>
      <p:graphicFrame>
        <p:nvGraphicFramePr>
          <p:cNvPr id="11" name="Diagram 10"/>
          <p:cNvGraphicFramePr>
            <a:graphicFrameLocks/>
          </p:cNvGraphicFramePr>
          <p:nvPr>
            <p:extLst>
              <p:ext uri="{D42A27DB-BD31-4B8C-83A1-F6EECF244321}">
                <p14:modId xmlns:p14="http://schemas.microsoft.com/office/powerpoint/2010/main" val="1186711598"/>
              </p:ext>
            </p:extLst>
          </p:nvPr>
        </p:nvGraphicFramePr>
        <p:xfrm>
          <a:off x="252000" y="1552909"/>
          <a:ext cx="5149733" cy="432616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ruta 9"/>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Förskola</a:t>
            </a:r>
            <a:r>
              <a:rPr lang="sv-SE" sz="3200" dirty="0">
                <a:solidFill>
                  <a:schemeClr val="bg1"/>
                </a:solidFill>
              </a:rPr>
              <a:t>, </a:t>
            </a:r>
            <a:r>
              <a:rPr lang="sv-SE" sz="3200" dirty="0" smtClean="0">
                <a:solidFill>
                  <a:schemeClr val="bg1"/>
                </a:solidFill>
              </a:rPr>
              <a:t>Grundskola </a:t>
            </a:r>
            <a:r>
              <a:rPr lang="sv-SE" sz="3200" dirty="0">
                <a:solidFill>
                  <a:schemeClr val="bg1"/>
                </a:solidFill>
              </a:rPr>
              <a:t>och </a:t>
            </a:r>
            <a:r>
              <a:rPr lang="sv-SE" sz="3200" dirty="0" smtClean="0">
                <a:solidFill>
                  <a:schemeClr val="bg1"/>
                </a:solidFill>
              </a:rPr>
              <a:t>Gymnasieskola </a:t>
            </a:r>
            <a:r>
              <a:rPr lang="sv-SE" dirty="0" smtClean="0">
                <a:solidFill>
                  <a:schemeClr val="bg1"/>
                </a:solidFill>
              </a:rPr>
              <a:t>(Plus1alternativet)</a:t>
            </a:r>
            <a:endParaRPr lang="sv-SE" dirty="0">
              <a:solidFill>
                <a:schemeClr val="bg1"/>
              </a:solidFill>
            </a:endParaRPr>
          </a:p>
        </p:txBody>
      </p:sp>
      <p:sp>
        <p:nvSpPr>
          <p:cNvPr id="12" name="textruta 11"/>
          <p:cNvSpPr txBox="1"/>
          <p:nvPr/>
        </p:nvSpPr>
        <p:spPr>
          <a:xfrm>
            <a:off x="5401733" y="1552909"/>
            <a:ext cx="6485466" cy="4326163"/>
          </a:xfrm>
          <a:prstGeom prst="rect">
            <a:avLst/>
          </a:prstGeom>
          <a:noFill/>
          <a:ln>
            <a:noFill/>
          </a:ln>
        </p:spPr>
        <p:txBody>
          <a:bodyPr wrap="square" rtlCol="0">
            <a:noAutofit/>
          </a:bodyPr>
          <a:lstStyle/>
          <a:p>
            <a:pPr algn="just"/>
            <a:r>
              <a:rPr lang="sv-SE" sz="1400" b="1" i="1" dirty="0"/>
              <a:t>Plus1alternativet: </a:t>
            </a:r>
            <a:r>
              <a:rPr lang="sv-SE" sz="1400" i="1" dirty="0"/>
              <a:t>Baserat på den historiska utvecklingen antas verksamhetens omfattning och därmed kostnaderna växa med 1% mer än vad demografin kräver. </a:t>
            </a:r>
          </a:p>
          <a:p>
            <a:pPr algn="just"/>
            <a:endParaRPr lang="sv-SE" sz="1400" dirty="0" smtClean="0"/>
          </a:p>
          <a:p>
            <a:pPr algn="just"/>
            <a:r>
              <a:rPr lang="sv-SE" sz="1400" dirty="0" smtClean="0"/>
              <a:t>Kostnadsutvecklingen gällande för-, grund- och gymnasieskola baseras på tidigare redovisade befolkningsprognoser och behovsutveckling med </a:t>
            </a:r>
            <a:r>
              <a:rPr lang="sv-SE" sz="1400" dirty="0"/>
              <a:t>kostnadsnivåer från 2015. </a:t>
            </a:r>
            <a:endParaRPr lang="sv-SE" sz="1400" dirty="0" smtClean="0"/>
          </a:p>
          <a:p>
            <a:pPr algn="just"/>
            <a:endParaRPr lang="sv-SE" sz="1400" dirty="0"/>
          </a:p>
          <a:p>
            <a:pPr algn="just"/>
            <a:r>
              <a:rPr lang="sv-SE" sz="1400" dirty="0" smtClean="0"/>
              <a:t>Kostnaden för förskolan förväntas minska fram till 2017 (-2%) för att sedan öka och vid år 2030 uppgå till 118% av indexåret 2015.</a:t>
            </a:r>
          </a:p>
          <a:p>
            <a:pPr algn="just"/>
            <a:endParaRPr lang="sv-SE" sz="1400" dirty="0"/>
          </a:p>
          <a:p>
            <a:pPr algn="just"/>
            <a:r>
              <a:rPr lang="sv-SE" sz="1400" dirty="0" smtClean="0"/>
              <a:t>För grundskolan förväntas kostnaden att stiga under hela perioden mellan indexåret 2015 och 2030, kostnaden för grundskolan 2030 förväntas vara 106% av indexåret 2015.</a:t>
            </a:r>
          </a:p>
          <a:p>
            <a:pPr algn="just"/>
            <a:endParaRPr lang="sv-SE" sz="1400" dirty="0"/>
          </a:p>
          <a:p>
            <a:pPr algn="just"/>
            <a:r>
              <a:rPr lang="sv-SE" sz="1400" dirty="0"/>
              <a:t>För </a:t>
            </a:r>
            <a:r>
              <a:rPr lang="sv-SE" sz="1400" dirty="0" smtClean="0"/>
              <a:t>gymnasieskolan </a:t>
            </a:r>
            <a:r>
              <a:rPr lang="sv-SE" sz="1400" dirty="0"/>
              <a:t>förväntas kostnaden att stiga under hela perioden mellan indexåret 2015 och 2030, kostnaden för grundskolan 2030 förväntas vara </a:t>
            </a:r>
            <a:r>
              <a:rPr lang="sv-SE" sz="1400" dirty="0" smtClean="0"/>
              <a:t>109% </a:t>
            </a:r>
            <a:r>
              <a:rPr lang="sv-SE" sz="1400" dirty="0"/>
              <a:t>av indexåret 2015.</a:t>
            </a:r>
          </a:p>
          <a:p>
            <a:pPr algn="just"/>
            <a:endParaRPr lang="sv-SE" sz="1400" dirty="0"/>
          </a:p>
          <a:p>
            <a:pPr algn="just"/>
            <a:r>
              <a:rPr lang="sv-SE" sz="1400" dirty="0" smtClean="0"/>
              <a:t>Sammanlagt förväntas skolan ha en kostnadsökning på 10 % jämfört med indexåret 2015. </a:t>
            </a:r>
            <a:endParaRPr lang="sv-SE" sz="1400" dirty="0"/>
          </a:p>
          <a:p>
            <a:pPr algn="just"/>
            <a:endParaRPr lang="sv-SE" dirty="0" smtClean="0"/>
          </a:p>
        </p:txBody>
      </p:sp>
      <p:cxnSp>
        <p:nvCxnSpPr>
          <p:cNvPr id="9" name="Rak koppling 8"/>
          <p:cNvCxnSpPr/>
          <p:nvPr/>
        </p:nvCxnSpPr>
        <p:spPr>
          <a:xfrm>
            <a:off x="5401733" y="1296352"/>
            <a:ext cx="0" cy="4991319"/>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4874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25</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11906178"/>
              </p:ext>
            </p:extLst>
          </p:nvPr>
        </p:nvGraphicFramePr>
        <p:xfrm>
          <a:off x="252000" y="1497665"/>
          <a:ext cx="5180884" cy="44628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 10"/>
          <p:cNvGraphicFramePr>
            <a:graphicFrameLocks/>
          </p:cNvGraphicFramePr>
          <p:nvPr>
            <p:extLst>
              <p:ext uri="{D42A27DB-BD31-4B8C-83A1-F6EECF244321}">
                <p14:modId xmlns:p14="http://schemas.microsoft.com/office/powerpoint/2010/main" val="875776150"/>
              </p:ext>
            </p:extLst>
          </p:nvPr>
        </p:nvGraphicFramePr>
        <p:xfrm>
          <a:off x="6485467" y="1497665"/>
          <a:ext cx="5401732" cy="4462868"/>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ruta 11"/>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Förskola</a:t>
            </a:r>
            <a:r>
              <a:rPr lang="sv-SE" sz="3200" dirty="0">
                <a:solidFill>
                  <a:schemeClr val="bg1"/>
                </a:solidFill>
              </a:rPr>
              <a:t>, </a:t>
            </a:r>
            <a:r>
              <a:rPr lang="sv-SE" sz="3200" dirty="0" smtClean="0">
                <a:solidFill>
                  <a:schemeClr val="bg1"/>
                </a:solidFill>
              </a:rPr>
              <a:t>Grundskola </a:t>
            </a:r>
            <a:r>
              <a:rPr lang="sv-SE" sz="3200" dirty="0">
                <a:solidFill>
                  <a:schemeClr val="bg1"/>
                </a:solidFill>
              </a:rPr>
              <a:t>och </a:t>
            </a:r>
            <a:r>
              <a:rPr lang="sv-SE" sz="3200" dirty="0" smtClean="0">
                <a:solidFill>
                  <a:schemeClr val="bg1"/>
                </a:solidFill>
              </a:rPr>
              <a:t>Gymnasieskola </a:t>
            </a:r>
            <a:endParaRPr lang="sv-SE" sz="3200" dirty="0">
              <a:solidFill>
                <a:schemeClr val="bg1"/>
              </a:solidFill>
            </a:endParaRPr>
          </a:p>
        </p:txBody>
      </p:sp>
      <p:cxnSp>
        <p:nvCxnSpPr>
          <p:cNvPr id="13" name="Rak koppling 12"/>
          <p:cNvCxnSpPr/>
          <p:nvPr/>
        </p:nvCxnSpPr>
        <p:spPr>
          <a:xfrm>
            <a:off x="6116319" y="1286192"/>
            <a:ext cx="0" cy="5069095"/>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2459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26</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2305161303"/>
              </p:ext>
            </p:extLst>
          </p:nvPr>
        </p:nvGraphicFramePr>
        <p:xfrm>
          <a:off x="252000" y="1552909"/>
          <a:ext cx="5149733"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ruta 11"/>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Äldreomsorg </a:t>
            </a:r>
            <a:r>
              <a:rPr lang="sv-SE" dirty="0" smtClean="0">
                <a:solidFill>
                  <a:schemeClr val="bg1"/>
                </a:solidFill>
              </a:rPr>
              <a:t>(Demografialternativet)</a:t>
            </a:r>
            <a:endParaRPr lang="sv-SE" dirty="0">
              <a:solidFill>
                <a:schemeClr val="bg1"/>
              </a:solidFill>
            </a:endParaRPr>
          </a:p>
        </p:txBody>
      </p:sp>
      <p:sp>
        <p:nvSpPr>
          <p:cNvPr id="13" name="textruta 12"/>
          <p:cNvSpPr txBox="1"/>
          <p:nvPr/>
        </p:nvSpPr>
        <p:spPr>
          <a:xfrm>
            <a:off x="5401733" y="1552909"/>
            <a:ext cx="6485466" cy="4326163"/>
          </a:xfrm>
          <a:prstGeom prst="rect">
            <a:avLst/>
          </a:prstGeom>
          <a:noFill/>
          <a:ln>
            <a:noFill/>
          </a:ln>
        </p:spPr>
        <p:txBody>
          <a:bodyPr wrap="square" rtlCol="0">
            <a:noAutofit/>
          </a:bodyPr>
          <a:lstStyle/>
          <a:p>
            <a:pPr algn="just"/>
            <a:r>
              <a:rPr lang="sv-SE" sz="1400" b="1" i="1" dirty="0"/>
              <a:t>Demografialternativet</a:t>
            </a:r>
            <a:r>
              <a:rPr lang="sv-SE" sz="1400" i="1" dirty="0"/>
              <a:t>: Kommunsektorns kostnader bestäms av demografin och dagens prislapp per åldersgrupp. </a:t>
            </a:r>
            <a:endParaRPr lang="sv-SE" sz="1400" b="1" i="1" dirty="0"/>
          </a:p>
          <a:p>
            <a:pPr algn="just"/>
            <a:endParaRPr lang="sv-SE" sz="1400" dirty="0"/>
          </a:p>
          <a:p>
            <a:pPr algn="just"/>
            <a:r>
              <a:rPr lang="sv-SE" sz="1400" dirty="0"/>
              <a:t>Kostnadsutvecklingen för </a:t>
            </a:r>
            <a:r>
              <a:rPr lang="sv-SE" sz="1400" dirty="0" smtClean="0"/>
              <a:t>äldreomsorgen baseras </a:t>
            </a:r>
            <a:r>
              <a:rPr lang="sv-SE" sz="1400" dirty="0"/>
              <a:t>på tidigare redovisade befolkningsprognoser och </a:t>
            </a:r>
            <a:r>
              <a:rPr lang="sv-SE" sz="1400" dirty="0" smtClean="0"/>
              <a:t>behovsutveckling </a:t>
            </a:r>
            <a:r>
              <a:rPr lang="sv-SE" sz="1400" dirty="0"/>
              <a:t>med </a:t>
            </a:r>
            <a:r>
              <a:rPr lang="sv-SE" sz="1400" dirty="0" smtClean="0"/>
              <a:t>kostnadsnivåer från 2015. </a:t>
            </a:r>
            <a:endParaRPr lang="sv-SE" sz="1400" dirty="0"/>
          </a:p>
          <a:p>
            <a:pPr algn="just"/>
            <a:endParaRPr lang="sv-SE" sz="1400" dirty="0" smtClean="0"/>
          </a:p>
          <a:p>
            <a:pPr algn="just"/>
            <a:r>
              <a:rPr lang="sv-SE" sz="1400" dirty="0" smtClean="0"/>
              <a:t>Kostnaden för äldreomsorgen (65-79 år) förväntas stiga fram till 2023 (7%) för att sedan avta och år 2030 förväntas kostnaderna att uppgå till 97% av indexåret 2015.</a:t>
            </a:r>
          </a:p>
          <a:p>
            <a:pPr algn="just"/>
            <a:endParaRPr lang="sv-SE" sz="1400" dirty="0"/>
          </a:p>
          <a:p>
            <a:pPr algn="just"/>
            <a:r>
              <a:rPr lang="sv-SE" sz="1400" dirty="0" smtClean="0"/>
              <a:t>För äldreomsorgen (80+ år) förväntas kostnaden att stiga något fram till 2023 (7%) för att sedan trappas upp och år 2030 förväntas kostnaden uppgå till 138% av indexåret 2030.</a:t>
            </a:r>
          </a:p>
          <a:p>
            <a:pPr algn="just"/>
            <a:endParaRPr lang="sv-SE" sz="1400" dirty="0"/>
          </a:p>
          <a:p>
            <a:pPr algn="just"/>
            <a:r>
              <a:rPr lang="sv-SE" sz="1400" dirty="0" smtClean="0"/>
              <a:t>Sammanlagt förväntas kostnaderna fram till 2030 stiga och uppgå till 120% av indexåret 2015. Det är framförallt år 2020 som stora förändringar i kostnaderna för äldreomsorgen börjar synas. Detta beror på att stora årskullar lämnar åldrarna 65-79 år och går in i övre pensionsåldern 80+ år. </a:t>
            </a:r>
          </a:p>
        </p:txBody>
      </p:sp>
      <p:cxnSp>
        <p:nvCxnSpPr>
          <p:cNvPr id="10" name="Rak koppling 9"/>
          <p:cNvCxnSpPr/>
          <p:nvPr/>
        </p:nvCxnSpPr>
        <p:spPr>
          <a:xfrm>
            <a:off x="5401733" y="1306512"/>
            <a:ext cx="0" cy="4981159"/>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5371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27</a:t>
            </a:fld>
            <a:endParaRPr lang="en-US" dirty="0">
              <a:solidFill>
                <a:schemeClr val="tx1">
                  <a:lumMod val="50000"/>
                  <a:lumOff val="50000"/>
                </a:schemeClr>
              </a:solidFill>
            </a:endParaRPr>
          </a:p>
        </p:txBody>
      </p:sp>
      <p:sp>
        <p:nvSpPr>
          <p:cNvPr id="11" name="textruta 10"/>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Äldreomsorg </a:t>
            </a:r>
            <a:r>
              <a:rPr lang="sv-SE" dirty="0" smtClean="0">
                <a:solidFill>
                  <a:schemeClr val="bg1"/>
                </a:solidFill>
              </a:rPr>
              <a:t>(Plus1alternativet)</a:t>
            </a:r>
            <a:endParaRPr lang="sv-SE" dirty="0">
              <a:solidFill>
                <a:schemeClr val="bg1"/>
              </a:solidFill>
            </a:endParaRPr>
          </a:p>
        </p:txBody>
      </p:sp>
      <p:sp>
        <p:nvSpPr>
          <p:cNvPr id="12" name="textruta 11"/>
          <p:cNvSpPr txBox="1"/>
          <p:nvPr/>
        </p:nvSpPr>
        <p:spPr>
          <a:xfrm>
            <a:off x="5401733" y="1552909"/>
            <a:ext cx="6485466" cy="4326163"/>
          </a:xfrm>
          <a:prstGeom prst="rect">
            <a:avLst/>
          </a:prstGeom>
          <a:noFill/>
          <a:ln>
            <a:noFill/>
          </a:ln>
        </p:spPr>
        <p:txBody>
          <a:bodyPr wrap="square" rtlCol="0">
            <a:noAutofit/>
          </a:bodyPr>
          <a:lstStyle/>
          <a:p>
            <a:pPr algn="just"/>
            <a:r>
              <a:rPr lang="sv-SE" sz="1400" b="1" i="1" dirty="0"/>
              <a:t>Plus1alternativet: </a:t>
            </a:r>
            <a:r>
              <a:rPr lang="sv-SE" sz="1400" i="1" dirty="0"/>
              <a:t>Baserat på den historiska utvecklingen antas verksamhetens omfattning och därmed kostnaderna växa med 1% mer än vad demografin kräver. </a:t>
            </a:r>
          </a:p>
          <a:p>
            <a:pPr algn="just"/>
            <a:endParaRPr lang="sv-SE" sz="1400" dirty="0"/>
          </a:p>
          <a:p>
            <a:pPr algn="just"/>
            <a:r>
              <a:rPr lang="sv-SE" sz="1400" dirty="0"/>
              <a:t>Kostnadsutvecklingen för </a:t>
            </a:r>
            <a:r>
              <a:rPr lang="sv-SE" sz="1400" dirty="0" smtClean="0"/>
              <a:t>äldreomsorgen baseras </a:t>
            </a:r>
            <a:r>
              <a:rPr lang="sv-SE" sz="1400" dirty="0"/>
              <a:t>på tidigare redovisade befolkningsprognoser och </a:t>
            </a:r>
            <a:r>
              <a:rPr lang="sv-SE" sz="1400" dirty="0" smtClean="0"/>
              <a:t>behovsutveckling </a:t>
            </a:r>
            <a:r>
              <a:rPr lang="sv-SE" sz="1400" dirty="0"/>
              <a:t>med </a:t>
            </a:r>
            <a:r>
              <a:rPr lang="sv-SE" sz="1400" dirty="0" smtClean="0"/>
              <a:t>kostnadsnivåer från 2015. </a:t>
            </a:r>
            <a:endParaRPr lang="sv-SE" sz="1400" dirty="0"/>
          </a:p>
          <a:p>
            <a:pPr algn="just"/>
            <a:endParaRPr lang="sv-SE" sz="1400" dirty="0" smtClean="0"/>
          </a:p>
          <a:p>
            <a:pPr algn="just"/>
            <a:r>
              <a:rPr lang="sv-SE" sz="1400" dirty="0" smtClean="0"/>
              <a:t>Kostnaden för äldreomsorgen (65-79 år) förväntas stiga fram till 2018 (6%) för att sedan plana ut under några år för att sedan år 2030 uppgå till 107% av indexåret 2015.</a:t>
            </a:r>
          </a:p>
          <a:p>
            <a:pPr algn="just"/>
            <a:endParaRPr lang="sv-SE" sz="1400" dirty="0"/>
          </a:p>
          <a:p>
            <a:pPr algn="just"/>
            <a:r>
              <a:rPr lang="sv-SE" sz="1400" dirty="0" smtClean="0"/>
              <a:t>För äldreomsorgen (80+ år) förväntas kostnaden att stiga något fram till 2018 (6%) för att sedan trappas upp och år 2030 förväntas kostnaden uppgå till 176% av indexåret 2030.</a:t>
            </a:r>
          </a:p>
          <a:p>
            <a:pPr algn="just"/>
            <a:endParaRPr lang="sv-SE" sz="1400" dirty="0"/>
          </a:p>
          <a:p>
            <a:pPr algn="just"/>
            <a:r>
              <a:rPr lang="sv-SE" sz="1400" dirty="0" smtClean="0"/>
              <a:t>Sammanlagt förväntas kostnaderna fram till 2030 stiga och uppgå till 146% av indexåret 2015. Det är framförallt år 2020 som stora förändringar i kostnaderna för äldreomsorgen börjar synas. Detta beror på att stora årskullar lämnar åldrarna 65-79 år och går in i övre pensionsåldern 80+ år. </a:t>
            </a:r>
          </a:p>
        </p:txBody>
      </p:sp>
      <p:graphicFrame>
        <p:nvGraphicFramePr>
          <p:cNvPr id="13" name="Diagram 12"/>
          <p:cNvGraphicFramePr>
            <a:graphicFrameLocks/>
          </p:cNvGraphicFramePr>
          <p:nvPr>
            <p:extLst>
              <p:ext uri="{D42A27DB-BD31-4B8C-83A1-F6EECF244321}">
                <p14:modId xmlns:p14="http://schemas.microsoft.com/office/powerpoint/2010/main" val="330776994"/>
              </p:ext>
            </p:extLst>
          </p:nvPr>
        </p:nvGraphicFramePr>
        <p:xfrm>
          <a:off x="272180" y="1552909"/>
          <a:ext cx="5129553" cy="4326163"/>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Rak koppling 8"/>
          <p:cNvCxnSpPr/>
          <p:nvPr/>
        </p:nvCxnSpPr>
        <p:spPr>
          <a:xfrm>
            <a:off x="5401733" y="1306512"/>
            <a:ext cx="0" cy="4981159"/>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1723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28</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2354268374"/>
              </p:ext>
            </p:extLst>
          </p:nvPr>
        </p:nvGraphicFramePr>
        <p:xfrm>
          <a:off x="252000" y="1526831"/>
          <a:ext cx="5463000" cy="44459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 10"/>
          <p:cNvGraphicFramePr>
            <a:graphicFrameLocks/>
          </p:cNvGraphicFramePr>
          <p:nvPr>
            <p:extLst>
              <p:ext uri="{D42A27DB-BD31-4B8C-83A1-F6EECF244321}">
                <p14:modId xmlns:p14="http://schemas.microsoft.com/office/powerpoint/2010/main" val="2839053927"/>
              </p:ext>
            </p:extLst>
          </p:nvPr>
        </p:nvGraphicFramePr>
        <p:xfrm>
          <a:off x="6460958" y="1526831"/>
          <a:ext cx="5426241" cy="4445935"/>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ruta 11"/>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Äldreomsorg </a:t>
            </a:r>
            <a:r>
              <a:rPr lang="sv-SE" dirty="0" smtClean="0">
                <a:solidFill>
                  <a:schemeClr val="bg1"/>
                </a:solidFill>
              </a:rPr>
              <a:t>(Demografiskt- och Plus1alternativet)</a:t>
            </a:r>
            <a:endParaRPr lang="sv-SE" dirty="0">
              <a:solidFill>
                <a:schemeClr val="bg1"/>
              </a:solidFill>
            </a:endParaRPr>
          </a:p>
        </p:txBody>
      </p:sp>
      <p:cxnSp>
        <p:nvCxnSpPr>
          <p:cNvPr id="10" name="Rak koppling 9"/>
          <p:cNvCxnSpPr/>
          <p:nvPr/>
        </p:nvCxnSpPr>
        <p:spPr>
          <a:xfrm>
            <a:off x="6107853" y="1316672"/>
            <a:ext cx="0" cy="5038615"/>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1823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29</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2705810249"/>
              </p:ext>
            </p:extLst>
          </p:nvPr>
        </p:nvGraphicFramePr>
        <p:xfrm>
          <a:off x="252000" y="1552910"/>
          <a:ext cx="5149733" cy="432616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ruta 9"/>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Kostnad </a:t>
            </a:r>
            <a:r>
              <a:rPr lang="sv-SE" sz="3200" dirty="0">
                <a:solidFill>
                  <a:schemeClr val="bg1"/>
                </a:solidFill>
              </a:rPr>
              <a:t>skola och </a:t>
            </a:r>
            <a:r>
              <a:rPr lang="sv-SE" sz="3200" dirty="0" smtClean="0">
                <a:solidFill>
                  <a:schemeClr val="bg1"/>
                </a:solidFill>
              </a:rPr>
              <a:t>äldreomsorg </a:t>
            </a:r>
            <a:r>
              <a:rPr lang="sv-SE" dirty="0" smtClean="0">
                <a:solidFill>
                  <a:schemeClr val="bg1"/>
                </a:solidFill>
              </a:rPr>
              <a:t>(Demografialternativet)</a:t>
            </a:r>
            <a:endParaRPr lang="sv-SE" dirty="0">
              <a:solidFill>
                <a:schemeClr val="bg1"/>
              </a:solidFill>
            </a:endParaRPr>
          </a:p>
        </p:txBody>
      </p:sp>
      <p:sp>
        <p:nvSpPr>
          <p:cNvPr id="11" name="textruta 10"/>
          <p:cNvSpPr txBox="1"/>
          <p:nvPr/>
        </p:nvSpPr>
        <p:spPr>
          <a:xfrm>
            <a:off x="5401733" y="1552909"/>
            <a:ext cx="6485466" cy="4326163"/>
          </a:xfrm>
          <a:prstGeom prst="rect">
            <a:avLst/>
          </a:prstGeom>
          <a:noFill/>
          <a:ln>
            <a:noFill/>
          </a:ln>
        </p:spPr>
        <p:txBody>
          <a:bodyPr wrap="square" rtlCol="0">
            <a:noAutofit/>
          </a:bodyPr>
          <a:lstStyle/>
          <a:p>
            <a:pPr algn="just"/>
            <a:r>
              <a:rPr lang="sv-SE" b="1" i="1" dirty="0"/>
              <a:t>Demografialternativet</a:t>
            </a:r>
            <a:r>
              <a:rPr lang="sv-SE" i="1" dirty="0"/>
              <a:t>: Kommunsektorns kostnader bestäms av demografin och dagens prislapp per åldersgrupp. </a:t>
            </a:r>
            <a:endParaRPr lang="sv-SE" b="1" i="1" dirty="0"/>
          </a:p>
          <a:p>
            <a:pPr algn="just"/>
            <a:endParaRPr lang="sv-SE" dirty="0"/>
          </a:p>
          <a:p>
            <a:pPr algn="just"/>
            <a:r>
              <a:rPr lang="sv-SE" dirty="0" smtClean="0"/>
              <a:t>Sammanlagt </a:t>
            </a:r>
            <a:r>
              <a:rPr lang="sv-SE" dirty="0"/>
              <a:t>förväntas skolan att ha en </a:t>
            </a:r>
            <a:r>
              <a:rPr lang="sv-SE" dirty="0" smtClean="0"/>
              <a:t>kostnadsminskning </a:t>
            </a:r>
            <a:r>
              <a:rPr lang="sv-SE" dirty="0"/>
              <a:t>på </a:t>
            </a:r>
            <a:endParaRPr lang="sv-SE" dirty="0" smtClean="0"/>
          </a:p>
          <a:p>
            <a:pPr algn="just"/>
            <a:r>
              <a:rPr lang="sv-SE" dirty="0" smtClean="0"/>
              <a:t>-5 </a:t>
            </a:r>
            <a:r>
              <a:rPr lang="sv-SE" dirty="0"/>
              <a:t>% jämfört med indexåret 2015. </a:t>
            </a:r>
          </a:p>
          <a:p>
            <a:pPr algn="just"/>
            <a:endParaRPr lang="sv-SE" dirty="0"/>
          </a:p>
          <a:p>
            <a:pPr algn="just"/>
            <a:r>
              <a:rPr lang="sv-SE" dirty="0" smtClean="0"/>
              <a:t>För äldreomsorgen förväntas </a:t>
            </a:r>
            <a:r>
              <a:rPr lang="sv-SE" dirty="0"/>
              <a:t>kostnaderna att fram till 2030 stiga och uppgå till </a:t>
            </a:r>
            <a:r>
              <a:rPr lang="sv-SE" dirty="0" smtClean="0"/>
              <a:t>120% </a:t>
            </a:r>
            <a:r>
              <a:rPr lang="sv-SE" dirty="0"/>
              <a:t>av indexåret 2015. Det är framförallt år </a:t>
            </a:r>
            <a:r>
              <a:rPr lang="sv-SE" dirty="0" smtClean="0"/>
              <a:t>2020 </a:t>
            </a:r>
            <a:r>
              <a:rPr lang="sv-SE" dirty="0"/>
              <a:t>som stora förändringar i kostnaderna för äldreomsorgen börjar synas. Detta beror på att stora årskullar lämnar åldrarna 65-79 år och går in i övre pensionsåldern 80+ år. </a:t>
            </a:r>
          </a:p>
          <a:p>
            <a:pPr algn="just"/>
            <a:endParaRPr lang="sv-SE" dirty="0"/>
          </a:p>
          <a:p>
            <a:pPr algn="just"/>
            <a:r>
              <a:rPr lang="sv-SE" dirty="0" smtClean="0"/>
              <a:t>Skola och äldreomsorg förväntas ha en sammanlagd kostnadsökning som uppgår till 112% av indexåret 2015.  </a:t>
            </a:r>
          </a:p>
          <a:p>
            <a:pPr algn="just"/>
            <a:endParaRPr lang="sv-SE" dirty="0" smtClean="0"/>
          </a:p>
        </p:txBody>
      </p:sp>
      <p:cxnSp>
        <p:nvCxnSpPr>
          <p:cNvPr id="12" name="Rak koppling 11"/>
          <p:cNvCxnSpPr/>
          <p:nvPr/>
        </p:nvCxnSpPr>
        <p:spPr>
          <a:xfrm>
            <a:off x="5401733" y="1296352"/>
            <a:ext cx="0" cy="4991319"/>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0954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Sammanfattning</a:t>
            </a:r>
            <a:endParaRPr lang="sv-SE" sz="3200" b="1"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7" name="textruta 6"/>
          <p:cNvSpPr txBox="1"/>
          <p:nvPr/>
        </p:nvSpPr>
        <p:spPr>
          <a:xfrm>
            <a:off x="251999" y="1964266"/>
            <a:ext cx="3676533" cy="4391021"/>
          </a:xfrm>
          <a:prstGeom prst="rect">
            <a:avLst/>
          </a:prstGeom>
          <a:noFill/>
          <a:ln>
            <a:solidFill>
              <a:srgbClr val="02788A"/>
            </a:solidFill>
            <a:prstDash val="lgDashDot"/>
          </a:ln>
        </p:spPr>
        <p:txBody>
          <a:bodyPr wrap="square" rtlCol="0">
            <a:noAutofit/>
          </a:bodyPr>
          <a:lstStyle/>
          <a:p>
            <a:pPr algn="just"/>
            <a:r>
              <a:rPr lang="sv-SE" sz="1500" i="1" dirty="0" smtClean="0"/>
              <a:t>Timrå kommuns befolkning förväntas år 2030 att uppgå till 17 734 invånare, detta är en minskning med -1,43% från 2015 då antalet invånare var 17 987.  </a:t>
            </a:r>
          </a:p>
          <a:p>
            <a:pPr algn="just"/>
            <a:endParaRPr lang="sv-SE" sz="1500" i="1" dirty="0" smtClean="0"/>
          </a:p>
          <a:p>
            <a:pPr algn="just"/>
            <a:r>
              <a:rPr lang="sv-SE" sz="1500" i="1" dirty="0" smtClean="0"/>
              <a:t>Jämfört </a:t>
            </a:r>
            <a:r>
              <a:rPr lang="sv-SE" sz="1500" i="1" dirty="0"/>
              <a:t>med </a:t>
            </a:r>
            <a:r>
              <a:rPr lang="sv-SE" sz="1500" i="1" dirty="0" smtClean="0"/>
              <a:t>riket </a:t>
            </a:r>
            <a:r>
              <a:rPr lang="sv-SE" sz="1500" i="1" dirty="0"/>
              <a:t>har </a:t>
            </a:r>
            <a:r>
              <a:rPr lang="sv-SE" sz="1500" i="1" dirty="0" smtClean="0"/>
              <a:t>Timrå </a:t>
            </a:r>
            <a:r>
              <a:rPr lang="sv-SE" sz="1500" i="1" dirty="0"/>
              <a:t>kommun en större andel personer i åldrarna </a:t>
            </a:r>
            <a:r>
              <a:rPr lang="sv-SE" sz="1500" i="1" dirty="0" smtClean="0"/>
              <a:t>65-85 </a:t>
            </a:r>
            <a:r>
              <a:rPr lang="sv-SE" sz="1500" i="1" dirty="0"/>
              <a:t>år men framförallt i åldrarna 65-75 år. </a:t>
            </a:r>
          </a:p>
          <a:p>
            <a:pPr algn="just"/>
            <a:endParaRPr lang="sv-SE" sz="1500" i="1" dirty="0" smtClean="0"/>
          </a:p>
          <a:p>
            <a:pPr algn="just"/>
            <a:r>
              <a:rPr lang="sv-SE" sz="1500" i="1" dirty="0" smtClean="0"/>
              <a:t>Demografin kommer förändras och år 2030 kommer kommunen att ha en större andel invånare i åldrarna 75-90 år. </a:t>
            </a:r>
          </a:p>
          <a:p>
            <a:pPr algn="just"/>
            <a:endParaRPr lang="sv-SE" sz="1500" i="1" dirty="0" smtClean="0"/>
          </a:p>
          <a:p>
            <a:pPr algn="just"/>
            <a:r>
              <a:rPr lang="sv-SE" sz="1500" i="1" dirty="0" smtClean="0"/>
              <a:t>Försörjningskvoten kommer att öka från 1,85 år 2015 till 1,88 år 2030. Försörjningskvoten kommer öka mer i Timrå kommun än i riket. </a:t>
            </a:r>
          </a:p>
          <a:p>
            <a:pPr marL="285750" indent="-285750" algn="just">
              <a:buFont typeface="Arial" panose="020B0604020202020204" pitchFamily="34" charset="0"/>
              <a:buChar char="•"/>
            </a:pPr>
            <a:endParaRPr lang="sv-SE" i="1" dirty="0"/>
          </a:p>
        </p:txBody>
      </p:sp>
      <p:sp>
        <p:nvSpPr>
          <p:cNvPr id="8" name="textruta 7"/>
          <p:cNvSpPr txBox="1"/>
          <p:nvPr/>
        </p:nvSpPr>
        <p:spPr>
          <a:xfrm>
            <a:off x="4227600" y="1964267"/>
            <a:ext cx="3676533" cy="4391020"/>
          </a:xfrm>
          <a:prstGeom prst="rect">
            <a:avLst/>
          </a:prstGeom>
          <a:noFill/>
          <a:ln>
            <a:solidFill>
              <a:srgbClr val="02788A"/>
            </a:solidFill>
            <a:prstDash val="lgDashDot"/>
          </a:ln>
        </p:spPr>
        <p:txBody>
          <a:bodyPr wrap="square" rtlCol="0">
            <a:noAutofit/>
          </a:bodyPr>
          <a:lstStyle/>
          <a:p>
            <a:pPr algn="just"/>
            <a:r>
              <a:rPr lang="sv-SE" sz="1500" i="1" dirty="0" smtClean="0"/>
              <a:t>Antalet barn i förskolan förväntas öka till 884 barn 2030, en ökning med ca 16 barn. </a:t>
            </a:r>
          </a:p>
          <a:p>
            <a:pPr algn="just"/>
            <a:endParaRPr lang="sv-SE" sz="1500" i="1" dirty="0" smtClean="0"/>
          </a:p>
          <a:p>
            <a:pPr algn="just"/>
            <a:r>
              <a:rPr lang="sv-SE" sz="1500" i="1" dirty="0" smtClean="0"/>
              <a:t>Fram till år 2030 förväntas antalet grundskoleelever minska med ca -156 elever från år 2015, till ca 1 647 elever 2030.  </a:t>
            </a:r>
          </a:p>
          <a:p>
            <a:pPr algn="just"/>
            <a:endParaRPr lang="sv-SE" sz="1500" i="1" dirty="0" smtClean="0"/>
          </a:p>
          <a:p>
            <a:pPr algn="just"/>
            <a:r>
              <a:rPr lang="sv-SE" sz="1500" i="1" dirty="0" smtClean="0"/>
              <a:t>År 2030 förväntas antalet gymnasieelever uppgå till ca 652 elever, detta är en minskning på ca -42 elever jämfört med 2015. </a:t>
            </a:r>
          </a:p>
          <a:p>
            <a:pPr algn="just"/>
            <a:endParaRPr lang="sv-SE" sz="1500" i="1" dirty="0" smtClean="0"/>
          </a:p>
          <a:p>
            <a:pPr algn="just"/>
            <a:r>
              <a:rPr lang="sv-SE" sz="1500" i="1" dirty="0" smtClean="0"/>
              <a:t>Äldreomsorgen (65-79 år) kommer uppleva mindre förändringar, framförallt är det antalet brukare av hemtjänst och särskilt boende som minskar något. </a:t>
            </a:r>
          </a:p>
          <a:p>
            <a:pPr algn="just"/>
            <a:endParaRPr lang="sv-SE" sz="1500" i="1" dirty="0" smtClean="0"/>
          </a:p>
          <a:p>
            <a:pPr algn="just"/>
            <a:r>
              <a:rPr lang="sv-SE" sz="1500" i="1" dirty="0" smtClean="0"/>
              <a:t>Ökningar kommer framförallt ske för brukare av hemtjänst och särskilt boende för åldrarna 80+ år fram till 2030.</a:t>
            </a:r>
          </a:p>
          <a:p>
            <a:pPr marL="285750" indent="-285750">
              <a:buFont typeface="Arial" panose="020B0604020202020204" pitchFamily="34" charset="0"/>
              <a:buChar char="•"/>
            </a:pPr>
            <a:endParaRPr lang="sv-SE" sz="1600" i="1" dirty="0"/>
          </a:p>
        </p:txBody>
      </p:sp>
      <p:sp>
        <p:nvSpPr>
          <p:cNvPr id="9" name="textruta 8"/>
          <p:cNvSpPr txBox="1"/>
          <p:nvPr/>
        </p:nvSpPr>
        <p:spPr>
          <a:xfrm>
            <a:off x="8203200" y="1964266"/>
            <a:ext cx="3676533" cy="4391019"/>
          </a:xfrm>
          <a:prstGeom prst="rect">
            <a:avLst/>
          </a:prstGeom>
          <a:noFill/>
          <a:ln>
            <a:solidFill>
              <a:srgbClr val="02788A"/>
            </a:solidFill>
            <a:prstDash val="lgDashDot"/>
          </a:ln>
        </p:spPr>
        <p:txBody>
          <a:bodyPr wrap="square" rtlCol="0">
            <a:noAutofit/>
          </a:bodyPr>
          <a:lstStyle/>
          <a:p>
            <a:pPr algn="just"/>
            <a:r>
              <a:rPr lang="sv-SE" sz="1500" i="1" dirty="0" smtClean="0"/>
              <a:t>Kostnaderna gällande för-, grund- och gymnasieskola </a:t>
            </a:r>
            <a:r>
              <a:rPr lang="sv-SE" sz="1500" i="1" dirty="0"/>
              <a:t>(Demografialternativet) </a:t>
            </a:r>
            <a:r>
              <a:rPr lang="sv-SE" sz="1500" i="1" dirty="0" smtClean="0"/>
              <a:t>förväntas minska med sammanlagt -5% jämfört med 2015. </a:t>
            </a:r>
          </a:p>
          <a:p>
            <a:pPr algn="just"/>
            <a:endParaRPr lang="sv-SE" sz="1500" i="1" dirty="0"/>
          </a:p>
          <a:p>
            <a:pPr algn="just"/>
            <a:r>
              <a:rPr lang="sv-SE" sz="1500" i="1" dirty="0" smtClean="0"/>
              <a:t>För plus1alternativet (för-, grund- och gymnasieskola) förväntas kostnaderna öka med sammanlagt 10% jämfört med 2015. </a:t>
            </a:r>
          </a:p>
          <a:p>
            <a:pPr algn="just"/>
            <a:endParaRPr lang="sv-SE" sz="1500" i="1" dirty="0"/>
          </a:p>
          <a:p>
            <a:pPr algn="just"/>
            <a:r>
              <a:rPr lang="sv-SE" sz="1500" i="1" dirty="0" smtClean="0"/>
              <a:t>Äldreomsorgen (Demografialternativet) förväntas ha en kostnadsökning på sammanlagt 20 % jämfört med 2015. Det är då framförallt kostnader för åldrarna 80+ som ökar pga. stora årskullar. </a:t>
            </a:r>
          </a:p>
          <a:p>
            <a:pPr algn="just"/>
            <a:endParaRPr lang="sv-SE" sz="1500" i="1" dirty="0"/>
          </a:p>
          <a:p>
            <a:pPr algn="just"/>
            <a:r>
              <a:rPr lang="sv-SE" sz="1500" i="1" dirty="0" smtClean="0"/>
              <a:t>För äldreomsorgen (Plus1alternativet) förväntas kostnaderna att sammanlagt öka med 46% jämför med indexåret 2015. </a:t>
            </a:r>
          </a:p>
          <a:p>
            <a:pPr algn="just"/>
            <a:endParaRPr lang="sv-SE" sz="1500" i="1" dirty="0"/>
          </a:p>
          <a:p>
            <a:pPr algn="just"/>
            <a:endParaRPr lang="sv-SE" sz="1500" i="1" dirty="0"/>
          </a:p>
        </p:txBody>
      </p:sp>
      <p:sp>
        <p:nvSpPr>
          <p:cNvPr id="13" name="textruta 12"/>
          <p:cNvSpPr txBox="1"/>
          <p:nvPr/>
        </p:nvSpPr>
        <p:spPr>
          <a:xfrm>
            <a:off x="252000" y="1296000"/>
            <a:ext cx="3676533" cy="558800"/>
          </a:xfrm>
          <a:prstGeom prst="rect">
            <a:avLst/>
          </a:prstGeom>
          <a:solidFill>
            <a:srgbClr val="02788A"/>
          </a:solidFill>
          <a:ln w="9525">
            <a:solidFill>
              <a:srgbClr val="02788A"/>
            </a:solidFill>
          </a:ln>
        </p:spPr>
        <p:style>
          <a:lnRef idx="2">
            <a:schemeClr val="accent1"/>
          </a:lnRef>
          <a:fillRef idx="1">
            <a:schemeClr val="lt1"/>
          </a:fillRef>
          <a:effectRef idx="0">
            <a:schemeClr val="accent1"/>
          </a:effectRef>
          <a:fontRef idx="minor">
            <a:schemeClr val="dk1"/>
          </a:fontRef>
        </p:style>
        <p:txBody>
          <a:bodyPr wrap="square" tIns="144000" rtlCol="0">
            <a:noAutofit/>
          </a:bodyPr>
          <a:lstStyle/>
          <a:p>
            <a:r>
              <a:rPr lang="sv-SE" b="1" dirty="0" smtClean="0">
                <a:solidFill>
                  <a:schemeClr val="bg1"/>
                </a:solidFill>
              </a:rPr>
              <a:t>Befolkning</a:t>
            </a:r>
            <a:endParaRPr lang="sv-SE" b="1" dirty="0">
              <a:solidFill>
                <a:schemeClr val="bg1"/>
              </a:solidFill>
            </a:endParaRPr>
          </a:p>
        </p:txBody>
      </p:sp>
      <p:sp>
        <p:nvSpPr>
          <p:cNvPr id="16" name="textruta 15"/>
          <p:cNvSpPr txBox="1"/>
          <p:nvPr/>
        </p:nvSpPr>
        <p:spPr>
          <a:xfrm>
            <a:off x="4227600" y="1296000"/>
            <a:ext cx="3676533" cy="558800"/>
          </a:xfrm>
          <a:prstGeom prst="rect">
            <a:avLst/>
          </a:prstGeom>
          <a:solidFill>
            <a:srgbClr val="02788A"/>
          </a:solidFill>
          <a:ln w="9525">
            <a:solidFill>
              <a:srgbClr val="02788A"/>
            </a:solidFill>
          </a:ln>
        </p:spPr>
        <p:style>
          <a:lnRef idx="2">
            <a:schemeClr val="accent1"/>
          </a:lnRef>
          <a:fillRef idx="1">
            <a:schemeClr val="lt1"/>
          </a:fillRef>
          <a:effectRef idx="0">
            <a:schemeClr val="accent1"/>
          </a:effectRef>
          <a:fontRef idx="minor">
            <a:schemeClr val="dk1"/>
          </a:fontRef>
        </p:style>
        <p:txBody>
          <a:bodyPr wrap="square" tIns="144000" rtlCol="0">
            <a:noAutofit/>
          </a:bodyPr>
          <a:lstStyle/>
          <a:p>
            <a:r>
              <a:rPr lang="sv-SE" b="1" dirty="0" smtClean="0">
                <a:solidFill>
                  <a:schemeClr val="bg1"/>
                </a:solidFill>
              </a:rPr>
              <a:t>Behovsutveckling</a:t>
            </a:r>
            <a:endParaRPr lang="sv-SE" b="1" dirty="0">
              <a:solidFill>
                <a:schemeClr val="bg1"/>
              </a:solidFill>
            </a:endParaRPr>
          </a:p>
        </p:txBody>
      </p:sp>
      <p:sp>
        <p:nvSpPr>
          <p:cNvPr id="17" name="textruta 16"/>
          <p:cNvSpPr txBox="1"/>
          <p:nvPr/>
        </p:nvSpPr>
        <p:spPr>
          <a:xfrm>
            <a:off x="8203199" y="1296000"/>
            <a:ext cx="3676533" cy="558800"/>
          </a:xfrm>
          <a:prstGeom prst="rect">
            <a:avLst/>
          </a:prstGeom>
          <a:solidFill>
            <a:srgbClr val="02788A"/>
          </a:solidFill>
          <a:ln w="9525">
            <a:solidFill>
              <a:srgbClr val="02788A"/>
            </a:solidFill>
          </a:ln>
        </p:spPr>
        <p:style>
          <a:lnRef idx="2">
            <a:schemeClr val="accent1"/>
          </a:lnRef>
          <a:fillRef idx="1">
            <a:schemeClr val="lt1"/>
          </a:fillRef>
          <a:effectRef idx="0">
            <a:schemeClr val="accent1"/>
          </a:effectRef>
          <a:fontRef idx="minor">
            <a:schemeClr val="dk1"/>
          </a:fontRef>
        </p:style>
        <p:txBody>
          <a:bodyPr wrap="square" tIns="144000" rtlCol="0">
            <a:noAutofit/>
          </a:bodyPr>
          <a:lstStyle/>
          <a:p>
            <a:r>
              <a:rPr lang="sv-SE" b="1" dirty="0" smtClean="0">
                <a:solidFill>
                  <a:schemeClr val="bg1"/>
                </a:solidFill>
              </a:rPr>
              <a:t>Kostnadsutveckling</a:t>
            </a:r>
            <a:endParaRPr lang="sv-SE" b="1" dirty="0">
              <a:solidFill>
                <a:schemeClr val="bg1"/>
              </a:solidFill>
            </a:endParaRPr>
          </a:p>
        </p:txBody>
      </p:sp>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3</a:t>
            </a:fld>
            <a:endParaRPr lang="en-US" dirty="0">
              <a:solidFill>
                <a:schemeClr val="tx1">
                  <a:lumMod val="50000"/>
                  <a:lumOff val="50000"/>
                </a:schemeClr>
              </a:solidFill>
            </a:endParaRPr>
          </a:p>
        </p:txBody>
      </p:sp>
    </p:spTree>
    <p:extLst>
      <p:ext uri="{BB962C8B-B14F-4D97-AF65-F5344CB8AC3E}">
        <p14:creationId xmlns:p14="http://schemas.microsoft.com/office/powerpoint/2010/main" val="11471763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30</a:t>
            </a:fld>
            <a:endParaRPr lang="en-US" dirty="0">
              <a:solidFill>
                <a:schemeClr val="tx1">
                  <a:lumMod val="50000"/>
                  <a:lumOff val="50000"/>
                </a:schemeClr>
              </a:solidFill>
            </a:endParaRPr>
          </a:p>
        </p:txBody>
      </p:sp>
      <p:graphicFrame>
        <p:nvGraphicFramePr>
          <p:cNvPr id="12" name="Diagram 11"/>
          <p:cNvGraphicFramePr>
            <a:graphicFrameLocks/>
          </p:cNvGraphicFramePr>
          <p:nvPr>
            <p:extLst>
              <p:ext uri="{D42A27DB-BD31-4B8C-83A1-F6EECF244321}">
                <p14:modId xmlns:p14="http://schemas.microsoft.com/office/powerpoint/2010/main" val="2381063699"/>
              </p:ext>
            </p:extLst>
          </p:nvPr>
        </p:nvGraphicFramePr>
        <p:xfrm>
          <a:off x="252000" y="1552909"/>
          <a:ext cx="5149733"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ruta 9"/>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Kostnad </a:t>
            </a:r>
            <a:r>
              <a:rPr lang="sv-SE" sz="3200" dirty="0">
                <a:solidFill>
                  <a:schemeClr val="bg1"/>
                </a:solidFill>
              </a:rPr>
              <a:t>skola och </a:t>
            </a:r>
            <a:r>
              <a:rPr lang="sv-SE" sz="3200" dirty="0" smtClean="0">
                <a:solidFill>
                  <a:schemeClr val="bg1"/>
                </a:solidFill>
              </a:rPr>
              <a:t>äldreomsorg </a:t>
            </a:r>
            <a:r>
              <a:rPr lang="sv-SE" dirty="0" smtClean="0">
                <a:solidFill>
                  <a:schemeClr val="bg1"/>
                </a:solidFill>
              </a:rPr>
              <a:t>(Plus1alternativet)</a:t>
            </a:r>
            <a:endParaRPr lang="sv-SE" dirty="0">
              <a:solidFill>
                <a:schemeClr val="bg1"/>
              </a:solidFill>
            </a:endParaRPr>
          </a:p>
        </p:txBody>
      </p:sp>
      <p:sp>
        <p:nvSpPr>
          <p:cNvPr id="11" name="textruta 10"/>
          <p:cNvSpPr txBox="1"/>
          <p:nvPr/>
        </p:nvSpPr>
        <p:spPr>
          <a:xfrm>
            <a:off x="5401733" y="1552909"/>
            <a:ext cx="6485466" cy="4326163"/>
          </a:xfrm>
          <a:prstGeom prst="rect">
            <a:avLst/>
          </a:prstGeom>
          <a:noFill/>
          <a:ln>
            <a:noFill/>
          </a:ln>
        </p:spPr>
        <p:txBody>
          <a:bodyPr wrap="square" rtlCol="0">
            <a:noAutofit/>
          </a:bodyPr>
          <a:lstStyle/>
          <a:p>
            <a:pPr algn="just"/>
            <a:r>
              <a:rPr lang="sv-SE" b="1" i="1" dirty="0"/>
              <a:t>Plus1alternativet: </a:t>
            </a:r>
            <a:r>
              <a:rPr lang="sv-SE" i="1" dirty="0"/>
              <a:t>Baserat på den historiska utvecklingen antas verksamhetens omfattning och därmed kostnaderna växa med 1% mer än vad demografin kräver. </a:t>
            </a:r>
          </a:p>
          <a:p>
            <a:pPr algn="just"/>
            <a:endParaRPr lang="sv-SE" dirty="0"/>
          </a:p>
          <a:p>
            <a:pPr algn="just"/>
            <a:r>
              <a:rPr lang="sv-SE" dirty="0" smtClean="0"/>
              <a:t>Sammanlagt </a:t>
            </a:r>
            <a:r>
              <a:rPr lang="sv-SE" dirty="0"/>
              <a:t>förväntas skolan att ha en kostnadsökning på </a:t>
            </a:r>
            <a:r>
              <a:rPr lang="sv-SE" dirty="0" smtClean="0"/>
              <a:t>10 </a:t>
            </a:r>
            <a:r>
              <a:rPr lang="sv-SE" dirty="0"/>
              <a:t>% jämfört med indexåret 2015. </a:t>
            </a:r>
          </a:p>
          <a:p>
            <a:pPr algn="just"/>
            <a:endParaRPr lang="sv-SE" dirty="0"/>
          </a:p>
          <a:p>
            <a:pPr algn="just"/>
            <a:r>
              <a:rPr lang="sv-SE" dirty="0" smtClean="0"/>
              <a:t>För äldreomsorgen förväntas </a:t>
            </a:r>
            <a:r>
              <a:rPr lang="sv-SE" dirty="0"/>
              <a:t>kostnaderna att fram till 2030 stiga och uppgå till </a:t>
            </a:r>
            <a:r>
              <a:rPr lang="sv-SE" dirty="0" smtClean="0"/>
              <a:t>146% </a:t>
            </a:r>
            <a:r>
              <a:rPr lang="sv-SE" dirty="0"/>
              <a:t>av indexåret 2015. Det är framförallt år </a:t>
            </a:r>
            <a:r>
              <a:rPr lang="sv-SE" dirty="0" smtClean="0"/>
              <a:t>2020 </a:t>
            </a:r>
            <a:r>
              <a:rPr lang="sv-SE" dirty="0"/>
              <a:t>som stora förändringar i kostnaderna för äldreomsorgen börjar synas. Detta beror på att stora årskullar lämnar åldrarna 65-79 år och går in i övre pensionsåldern 80+ år. </a:t>
            </a:r>
          </a:p>
          <a:p>
            <a:pPr algn="just"/>
            <a:endParaRPr lang="sv-SE" dirty="0"/>
          </a:p>
          <a:p>
            <a:pPr algn="just"/>
            <a:r>
              <a:rPr lang="sv-SE" dirty="0" smtClean="0"/>
              <a:t>Skola och äldreomsorg förväntas ha en sammanlagd kostnadsökning som uppgår till 134% av indexåret 2015.  </a:t>
            </a:r>
          </a:p>
          <a:p>
            <a:pPr algn="just"/>
            <a:endParaRPr lang="sv-SE" dirty="0" smtClean="0"/>
          </a:p>
        </p:txBody>
      </p:sp>
      <p:cxnSp>
        <p:nvCxnSpPr>
          <p:cNvPr id="9" name="Rak koppling 8"/>
          <p:cNvCxnSpPr/>
          <p:nvPr/>
        </p:nvCxnSpPr>
        <p:spPr>
          <a:xfrm>
            <a:off x="5401733" y="1296352"/>
            <a:ext cx="0" cy="4991319"/>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4218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31</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678779120"/>
              </p:ext>
            </p:extLst>
          </p:nvPr>
        </p:nvGraphicFramePr>
        <p:xfrm>
          <a:off x="252000" y="1506132"/>
          <a:ext cx="5418666" cy="4454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Diagram 11"/>
          <p:cNvGraphicFramePr>
            <a:graphicFrameLocks/>
          </p:cNvGraphicFramePr>
          <p:nvPr>
            <p:extLst>
              <p:ext uri="{D42A27DB-BD31-4B8C-83A1-F6EECF244321}">
                <p14:modId xmlns:p14="http://schemas.microsoft.com/office/powerpoint/2010/main" val="2949187334"/>
              </p:ext>
            </p:extLst>
          </p:nvPr>
        </p:nvGraphicFramePr>
        <p:xfrm>
          <a:off x="6468533" y="1506132"/>
          <a:ext cx="5418666" cy="4454401"/>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ruta 9"/>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Kostnad </a:t>
            </a:r>
            <a:r>
              <a:rPr lang="sv-SE" sz="3200" dirty="0">
                <a:solidFill>
                  <a:schemeClr val="bg1"/>
                </a:solidFill>
              </a:rPr>
              <a:t>skola och </a:t>
            </a:r>
            <a:r>
              <a:rPr lang="sv-SE" sz="3200" dirty="0" smtClean="0">
                <a:solidFill>
                  <a:schemeClr val="bg1"/>
                </a:solidFill>
              </a:rPr>
              <a:t>äldreomsorg </a:t>
            </a:r>
            <a:r>
              <a:rPr lang="sv-SE" dirty="0" smtClean="0">
                <a:solidFill>
                  <a:schemeClr val="bg1"/>
                </a:solidFill>
              </a:rPr>
              <a:t>(Demografiskt- och Plus1alternativet)</a:t>
            </a:r>
            <a:endParaRPr lang="sv-SE" dirty="0">
              <a:solidFill>
                <a:schemeClr val="bg1"/>
              </a:solidFill>
            </a:endParaRPr>
          </a:p>
        </p:txBody>
      </p:sp>
      <p:cxnSp>
        <p:nvCxnSpPr>
          <p:cNvPr id="11" name="Rak koppling 10"/>
          <p:cNvCxnSpPr/>
          <p:nvPr/>
        </p:nvCxnSpPr>
        <p:spPr>
          <a:xfrm>
            <a:off x="6107853" y="1265872"/>
            <a:ext cx="0" cy="5089415"/>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9782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5981376"/>
          </a:xfrm>
          <a:prstGeom prst="rect">
            <a:avLst/>
          </a:prstGeom>
          <a:solidFill>
            <a:srgbClr val="02788A"/>
          </a:solidFill>
          <a:ln>
            <a:solidFill>
              <a:schemeClr val="accent1"/>
            </a:solidFill>
          </a:ln>
        </p:spPr>
        <p:txBody>
          <a:bodyPr wrap="square" lIns="504000" tIns="612000" rIns="72000" bIns="216000" rtlCol="0" anchor="t" anchorCtr="0">
            <a:noAutofit/>
          </a:bodyPr>
          <a:lstStyle/>
          <a:p>
            <a:r>
              <a:rPr lang="sv-SE" sz="4000" dirty="0">
                <a:ln>
                  <a:solidFill>
                    <a:schemeClr val="bg1"/>
                  </a:solidFill>
                </a:ln>
                <a:solidFill>
                  <a:schemeClr val="bg1"/>
                </a:solidFill>
              </a:rPr>
              <a:t>Bilagor</a:t>
            </a:r>
          </a:p>
          <a:p>
            <a:pPr marL="1028700" lvl="1" indent="-571500">
              <a:buFont typeface="Arial" panose="020B0604020202020204" pitchFamily="34" charset="0"/>
              <a:buChar char="•"/>
            </a:pPr>
            <a:r>
              <a:rPr lang="sv-SE" sz="3200" dirty="0">
                <a:solidFill>
                  <a:schemeClr val="bg1"/>
                </a:solidFill>
              </a:rPr>
              <a:t>Bilaga 1 – Befolkning 2000-2015, grunddata</a:t>
            </a:r>
          </a:p>
          <a:p>
            <a:pPr marL="1028700" lvl="1" indent="-571500">
              <a:buFont typeface="Arial" panose="020B0604020202020204" pitchFamily="34" charset="0"/>
              <a:buChar char="•"/>
            </a:pPr>
            <a:r>
              <a:rPr lang="sv-SE" sz="3200" dirty="0">
                <a:solidFill>
                  <a:schemeClr val="bg1"/>
                </a:solidFill>
              </a:rPr>
              <a:t>Bilaga 2 – Befolkning 2015-2030, prognos</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32</a:t>
            </a:fld>
            <a:endParaRPr lang="en-US" dirty="0">
              <a:solidFill>
                <a:schemeClr val="tx1">
                  <a:lumMod val="50000"/>
                  <a:lumOff val="50000"/>
                </a:schemeClr>
              </a:solidFill>
            </a:endParaRPr>
          </a:p>
        </p:txBody>
      </p:sp>
    </p:spTree>
    <p:extLst>
      <p:ext uri="{BB962C8B-B14F-4D97-AF65-F5344CB8AC3E}">
        <p14:creationId xmlns:p14="http://schemas.microsoft.com/office/powerpoint/2010/main" val="13909859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rgbClr val="F0A22E"/>
          </a:solidFill>
          <a:ln>
            <a:solidFill>
              <a:srgbClr val="02788A"/>
            </a:solidFill>
          </a:ln>
        </p:spPr>
        <p:txBody>
          <a:bodyPr wrap="square" tIns="180000" bIns="216000" rtlCol="0" anchor="t" anchorCtr="0">
            <a:spAutoFit/>
          </a:bodyPr>
          <a:lstStyle/>
          <a:p>
            <a:r>
              <a:rPr lang="sv-SE" sz="3200" b="1" dirty="0" smtClean="0">
                <a:solidFill>
                  <a:schemeClr val="bg1"/>
                </a:solidFill>
              </a:rPr>
              <a:t>Bilaga 1 – Befolkning 2000-2015, grunddata</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3D44EA5E-D262-4C36-BB49-C3F63754B213}"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33</a:t>
            </a:fld>
            <a:endParaRPr lang="en-US" dirty="0">
              <a:solidFill>
                <a:schemeClr val="tx1">
                  <a:lumMod val="50000"/>
                  <a:lumOff val="50000"/>
                </a:schemeClr>
              </a:solidFill>
            </a:endParaRPr>
          </a:p>
        </p:txBody>
      </p:sp>
      <p:graphicFrame>
        <p:nvGraphicFramePr>
          <p:cNvPr id="11" name="Tabell 10"/>
          <p:cNvGraphicFramePr>
            <a:graphicFrameLocks noGrp="1"/>
          </p:cNvGraphicFramePr>
          <p:nvPr>
            <p:extLst>
              <p:ext uri="{D42A27DB-BD31-4B8C-83A1-F6EECF244321}">
                <p14:modId xmlns:p14="http://schemas.microsoft.com/office/powerpoint/2010/main" val="611305266"/>
              </p:ext>
            </p:extLst>
          </p:nvPr>
        </p:nvGraphicFramePr>
        <p:xfrm>
          <a:off x="272181" y="1422409"/>
          <a:ext cx="11615013" cy="4690513"/>
        </p:xfrm>
        <a:graphic>
          <a:graphicData uri="http://schemas.openxmlformats.org/drawingml/2006/table">
            <a:tbl>
              <a:tblPr>
                <a:tableStyleId>{5C22544A-7EE6-4342-B048-85BDC9FD1C3A}</a:tableStyleId>
              </a:tblPr>
              <a:tblGrid>
                <a:gridCol w="618615">
                  <a:extLst>
                    <a:ext uri="{9D8B030D-6E8A-4147-A177-3AD203B41FA5}">
                      <a16:colId xmlns:a16="http://schemas.microsoft.com/office/drawing/2014/main" val="4220855275"/>
                    </a:ext>
                  </a:extLst>
                </a:gridCol>
                <a:gridCol w="618615">
                  <a:extLst>
                    <a:ext uri="{9D8B030D-6E8A-4147-A177-3AD203B41FA5}">
                      <a16:colId xmlns:a16="http://schemas.microsoft.com/office/drawing/2014/main" val="2170994509"/>
                    </a:ext>
                  </a:extLst>
                </a:gridCol>
                <a:gridCol w="618615">
                  <a:extLst>
                    <a:ext uri="{9D8B030D-6E8A-4147-A177-3AD203B41FA5}">
                      <a16:colId xmlns:a16="http://schemas.microsoft.com/office/drawing/2014/main" val="4252406188"/>
                    </a:ext>
                  </a:extLst>
                </a:gridCol>
                <a:gridCol w="618615">
                  <a:extLst>
                    <a:ext uri="{9D8B030D-6E8A-4147-A177-3AD203B41FA5}">
                      <a16:colId xmlns:a16="http://schemas.microsoft.com/office/drawing/2014/main" val="3537473452"/>
                    </a:ext>
                  </a:extLst>
                </a:gridCol>
                <a:gridCol w="618615">
                  <a:extLst>
                    <a:ext uri="{9D8B030D-6E8A-4147-A177-3AD203B41FA5}">
                      <a16:colId xmlns:a16="http://schemas.microsoft.com/office/drawing/2014/main" val="812691360"/>
                    </a:ext>
                  </a:extLst>
                </a:gridCol>
                <a:gridCol w="618615">
                  <a:extLst>
                    <a:ext uri="{9D8B030D-6E8A-4147-A177-3AD203B41FA5}">
                      <a16:colId xmlns:a16="http://schemas.microsoft.com/office/drawing/2014/main" val="2070048267"/>
                    </a:ext>
                  </a:extLst>
                </a:gridCol>
                <a:gridCol w="618615">
                  <a:extLst>
                    <a:ext uri="{9D8B030D-6E8A-4147-A177-3AD203B41FA5}">
                      <a16:colId xmlns:a16="http://schemas.microsoft.com/office/drawing/2014/main" val="4099036909"/>
                    </a:ext>
                  </a:extLst>
                </a:gridCol>
                <a:gridCol w="618615">
                  <a:extLst>
                    <a:ext uri="{9D8B030D-6E8A-4147-A177-3AD203B41FA5}">
                      <a16:colId xmlns:a16="http://schemas.microsoft.com/office/drawing/2014/main" val="3821300596"/>
                    </a:ext>
                  </a:extLst>
                </a:gridCol>
                <a:gridCol w="618615">
                  <a:extLst>
                    <a:ext uri="{9D8B030D-6E8A-4147-A177-3AD203B41FA5}">
                      <a16:colId xmlns:a16="http://schemas.microsoft.com/office/drawing/2014/main" val="992956608"/>
                    </a:ext>
                  </a:extLst>
                </a:gridCol>
                <a:gridCol w="671942">
                  <a:extLst>
                    <a:ext uri="{9D8B030D-6E8A-4147-A177-3AD203B41FA5}">
                      <a16:colId xmlns:a16="http://schemas.microsoft.com/office/drawing/2014/main" val="1989095782"/>
                    </a:ext>
                  </a:extLst>
                </a:gridCol>
                <a:gridCol w="671942">
                  <a:extLst>
                    <a:ext uri="{9D8B030D-6E8A-4147-A177-3AD203B41FA5}">
                      <a16:colId xmlns:a16="http://schemas.microsoft.com/office/drawing/2014/main" val="3931266295"/>
                    </a:ext>
                  </a:extLst>
                </a:gridCol>
                <a:gridCol w="671942">
                  <a:extLst>
                    <a:ext uri="{9D8B030D-6E8A-4147-A177-3AD203B41FA5}">
                      <a16:colId xmlns:a16="http://schemas.microsoft.com/office/drawing/2014/main" val="296985198"/>
                    </a:ext>
                  </a:extLst>
                </a:gridCol>
                <a:gridCol w="671942">
                  <a:extLst>
                    <a:ext uri="{9D8B030D-6E8A-4147-A177-3AD203B41FA5}">
                      <a16:colId xmlns:a16="http://schemas.microsoft.com/office/drawing/2014/main" val="359104871"/>
                    </a:ext>
                  </a:extLst>
                </a:gridCol>
                <a:gridCol w="671942">
                  <a:extLst>
                    <a:ext uri="{9D8B030D-6E8A-4147-A177-3AD203B41FA5}">
                      <a16:colId xmlns:a16="http://schemas.microsoft.com/office/drawing/2014/main" val="3370664473"/>
                    </a:ext>
                  </a:extLst>
                </a:gridCol>
                <a:gridCol w="671942">
                  <a:extLst>
                    <a:ext uri="{9D8B030D-6E8A-4147-A177-3AD203B41FA5}">
                      <a16:colId xmlns:a16="http://schemas.microsoft.com/office/drawing/2014/main" val="1744611609"/>
                    </a:ext>
                  </a:extLst>
                </a:gridCol>
                <a:gridCol w="671942">
                  <a:extLst>
                    <a:ext uri="{9D8B030D-6E8A-4147-A177-3AD203B41FA5}">
                      <a16:colId xmlns:a16="http://schemas.microsoft.com/office/drawing/2014/main" val="491398519"/>
                    </a:ext>
                  </a:extLst>
                </a:gridCol>
                <a:gridCol w="671942">
                  <a:extLst>
                    <a:ext uri="{9D8B030D-6E8A-4147-A177-3AD203B41FA5}">
                      <a16:colId xmlns:a16="http://schemas.microsoft.com/office/drawing/2014/main" val="3450580094"/>
                    </a:ext>
                  </a:extLst>
                </a:gridCol>
                <a:gridCol w="671942">
                  <a:extLst>
                    <a:ext uri="{9D8B030D-6E8A-4147-A177-3AD203B41FA5}">
                      <a16:colId xmlns:a16="http://schemas.microsoft.com/office/drawing/2014/main" val="3036038050"/>
                    </a:ext>
                  </a:extLst>
                </a:gridCol>
              </a:tblGrid>
              <a:tr h="186873">
                <a:tc>
                  <a:txBody>
                    <a:bodyPr/>
                    <a:lstStyle/>
                    <a:p>
                      <a:pPr algn="ctr" fontAlgn="b"/>
                      <a:r>
                        <a:rPr lang="sv-SE" sz="1000" b="1" u="none" strike="noStrike" dirty="0">
                          <a:effectLst/>
                        </a:rPr>
                        <a:t>Ålder/År</a:t>
                      </a:r>
                      <a:endParaRPr lang="sv-SE" sz="1000" b="1" i="0" u="none" strike="noStrike" dirty="0">
                        <a:solidFill>
                          <a:srgbClr val="000000"/>
                        </a:solidFill>
                        <a:effectLst/>
                        <a:latin typeface="Calibri" panose="020F0502020204030204" pitchFamily="34" charset="0"/>
                      </a:endParaRPr>
                    </a:p>
                  </a:txBody>
                  <a:tcPr marL="5038" marR="5038" marT="503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2000</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2001</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2002</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2003</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2004</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2005</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2006</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2007</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2008</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2009</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2010</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2011</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2012</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2013</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2014</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2015</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9629385"/>
                  </a:ext>
                </a:extLst>
              </a:tr>
              <a:tr h="186873">
                <a:tc rowSpan="3">
                  <a:txBody>
                    <a:bodyPr/>
                    <a:lstStyle/>
                    <a:p>
                      <a:pPr algn="ctr" fontAlgn="b"/>
                      <a:r>
                        <a:rPr lang="sv-SE" sz="1000" b="1" u="none" strike="noStrike" dirty="0">
                          <a:effectLst/>
                        </a:rPr>
                        <a:t>Totalt</a:t>
                      </a:r>
                      <a:endParaRPr lang="sv-SE" sz="1000" b="1" i="0" u="none" strike="noStrike" dirty="0">
                        <a:solidFill>
                          <a:srgbClr val="000000"/>
                        </a:solidFill>
                        <a:effectLst/>
                        <a:latin typeface="Calibri" panose="020F0502020204030204" pitchFamily="34" charset="0"/>
                      </a:endParaRPr>
                    </a:p>
                  </a:txBody>
                  <a:tcPr marL="5038" marR="5038" marT="5038"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dirty="0">
                          <a:solidFill>
                            <a:srgbClr val="000000"/>
                          </a:solidFill>
                          <a:effectLst/>
                          <a:latin typeface="+mn-lt"/>
                        </a:rPr>
                        <a:t>9120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9000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8997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9053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9030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8970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9020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9058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9088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9049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9094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9115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9121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9156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9156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9124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505245580"/>
                  </a:ext>
                </a:extLst>
              </a:tr>
              <a:tr h="196217">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8868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8790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8787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8801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8829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8777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8850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8826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8892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8853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8896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8911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8876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8906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8869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8863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881306810"/>
                  </a:ext>
                </a:extLst>
              </a:tr>
              <a:tr h="196217">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17988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17790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17784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17854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17859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17747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17870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17884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17980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17902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17990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18026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17997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18062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18025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17987</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extLst>
                  <a:ext uri="{0D108BD9-81ED-4DB2-BD59-A6C34878D82A}">
                    <a16:rowId xmlns:a16="http://schemas.microsoft.com/office/drawing/2014/main" val="3953101364"/>
                  </a:ext>
                </a:extLst>
              </a:tr>
              <a:tr h="186873">
                <a:tc rowSpan="3">
                  <a:txBody>
                    <a:bodyPr/>
                    <a:lstStyle/>
                    <a:p>
                      <a:pPr algn="ctr" fontAlgn="b"/>
                      <a:r>
                        <a:rPr lang="sv-SE" sz="1000" b="1" u="none" strike="noStrike" dirty="0">
                          <a:effectLst/>
                        </a:rPr>
                        <a:t>0-6</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736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694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711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701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708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709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703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699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734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705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726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717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739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707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725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693</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208509523"/>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696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668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662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669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680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681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712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701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717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713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706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690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660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648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647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643</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051015"/>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1432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1362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1373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1370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1388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1390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1415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1400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1451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1418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1432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1407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1399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1355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1372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1336</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4511185"/>
                  </a:ext>
                </a:extLst>
              </a:tr>
              <a:tr h="186873">
                <a:tc rowSpan="3">
                  <a:txBody>
                    <a:bodyPr/>
                    <a:lstStyle/>
                    <a:p>
                      <a:pPr algn="ctr" fontAlgn="b"/>
                      <a:r>
                        <a:rPr lang="sv-SE" sz="1000" b="1" u="none" strike="noStrike" dirty="0">
                          <a:effectLst/>
                        </a:rPr>
                        <a:t>7-17</a:t>
                      </a:r>
                      <a:endParaRPr lang="sv-SE" sz="1000" b="1" i="0" u="none" strike="noStrike" dirty="0">
                        <a:solidFill>
                          <a:srgbClr val="000000"/>
                        </a:solidFill>
                        <a:effectLst/>
                        <a:latin typeface="Calibri" panose="020F0502020204030204" pitchFamily="34" charset="0"/>
                      </a:endParaRPr>
                    </a:p>
                  </a:txBody>
                  <a:tcPr marL="5038" marR="5038" marT="5038" marB="0" anchor="ctr">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1386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1400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1394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1404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1391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1375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1382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1335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1322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1293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1256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1241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1211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1245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1232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1230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4194498137"/>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Kvinnor </a:t>
                      </a:r>
                      <a:endParaRPr lang="sv-SE" sz="1000" b="0" i="0" u="none" strike="noStrike" dirty="0">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1224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1239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1224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1244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1252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1223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1193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1160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1156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1141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1160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1185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1167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1177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1170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1162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024085889"/>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2610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2639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2618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2648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2643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2598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2575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2495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2478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2434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2416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2426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2378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2422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2402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2392</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404619984"/>
                  </a:ext>
                </a:extLst>
              </a:tr>
              <a:tr h="186873">
                <a:tc>
                  <a:txBody>
                    <a:bodyPr/>
                    <a:lstStyle/>
                    <a:p>
                      <a:pPr algn="ctr" fontAlgn="b"/>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a:effectLst/>
                        </a:rPr>
                        <a:t>Män</a:t>
                      </a:r>
                      <a:endParaRPr lang="sv-SE" sz="1000" b="0" i="0" u="none" strike="noStrike">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648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613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606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609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597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581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639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704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707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734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786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809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829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820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799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778</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39795901"/>
                  </a:ext>
                </a:extLst>
              </a:tr>
              <a:tr h="186873">
                <a:tc>
                  <a:txBody>
                    <a:bodyPr/>
                    <a:lstStyle/>
                    <a:p>
                      <a:pPr algn="ctr" fontAlgn="b"/>
                      <a:r>
                        <a:rPr lang="sv-SE" sz="1000" b="1" u="none" strike="noStrike" dirty="0">
                          <a:effectLst/>
                        </a:rPr>
                        <a:t>18-24</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dirty="0">
                          <a:effectLst/>
                        </a:rPr>
                        <a:t>Kvinnor </a:t>
                      </a:r>
                      <a:endParaRPr lang="sv-SE" sz="1000" b="0" i="0" u="none" strike="noStrike" dirty="0">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513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481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489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478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487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577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590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599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592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618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623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652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643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637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668</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470713"/>
                  </a:ext>
                </a:extLst>
              </a:tr>
              <a:tr h="186873">
                <a:tc>
                  <a:txBody>
                    <a:bodyPr/>
                    <a:lstStyle/>
                    <a:p>
                      <a:pPr algn="ctr" fontAlgn="b"/>
                      <a:endParaRPr lang="sv-SE" sz="1000" b="1" i="0" u="none" strike="noStrike" dirty="0">
                        <a:solidFill>
                          <a:srgbClr val="000000"/>
                        </a:solidFill>
                        <a:effectLst/>
                        <a:latin typeface="Calibri" panose="020F0502020204030204" pitchFamily="34" charset="0"/>
                      </a:endParaRPr>
                    </a:p>
                  </a:txBody>
                  <a:tcPr marL="5038" marR="5038" marT="5038" marB="0" anchor="ctr">
                    <a:lnR w="12700" cap="flat" cmpd="sng" algn="ctr">
                      <a:solidFill>
                        <a:schemeClr val="tx1"/>
                      </a:solidFill>
                      <a:prstDash val="solid"/>
                      <a:round/>
                      <a:headEnd type="none" w="med" len="med"/>
                      <a:tailEnd type="none" w="med" len="med"/>
                    </a:lnR>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1161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1094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1095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1087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1084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1072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1216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1294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1306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1326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1404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1432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1481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1463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1436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1446</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9028148"/>
                  </a:ext>
                </a:extLst>
              </a:tr>
              <a:tr h="186873">
                <a:tc rowSpan="3">
                  <a:txBody>
                    <a:bodyPr/>
                    <a:lstStyle/>
                    <a:p>
                      <a:pPr algn="ctr" fontAlgn="b"/>
                      <a:r>
                        <a:rPr lang="sv-SE" sz="1000" b="1" u="none" strike="noStrike" dirty="0">
                          <a:effectLst/>
                        </a:rPr>
                        <a:t>25-44</a:t>
                      </a:r>
                      <a:endParaRPr lang="sv-SE" sz="1000" b="1" i="0" u="none" strike="noStrike" dirty="0">
                        <a:solidFill>
                          <a:srgbClr val="000000"/>
                        </a:solidFill>
                        <a:effectLst/>
                        <a:latin typeface="Calibri" panose="020F0502020204030204" pitchFamily="34" charset="0"/>
                      </a:endParaRPr>
                    </a:p>
                  </a:txBody>
                  <a:tcPr marL="5038" marR="5038" marT="5038" marB="0" anchor="ctr">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2376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2325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2302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2311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2281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2244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2237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2232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2204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2166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2147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2117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2078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2045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2004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2008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3339690430"/>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2287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2248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2218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2220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2208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2172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2141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2161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2199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2176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2142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2100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2065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2056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1992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1968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24622722"/>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4663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4573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4520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4531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4489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4416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4378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4393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4403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4342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4289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4217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4143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4101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3996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3976</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697639802"/>
                  </a:ext>
                </a:extLst>
              </a:tr>
              <a:tr h="186873">
                <a:tc rowSpan="3">
                  <a:txBody>
                    <a:bodyPr/>
                    <a:lstStyle/>
                    <a:p>
                      <a:pPr algn="ctr" fontAlgn="b"/>
                      <a:r>
                        <a:rPr lang="sv-SE" sz="1000" b="1" u="none" strike="noStrike" dirty="0">
                          <a:effectLst/>
                        </a:rPr>
                        <a:t>45-65</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2660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2664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2687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2719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2733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2733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2714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2709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2689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2670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2637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2613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2591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2603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2604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2567</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24547304"/>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2465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2487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2517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2514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2530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2536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2537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2503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2498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2478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2465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2464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2428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2431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2449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2431</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7906152"/>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5125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5151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5204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5233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5263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5269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5251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5212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5187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5148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5102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5077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5019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5034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5053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4998</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9898704"/>
                  </a:ext>
                </a:extLst>
              </a:tr>
              <a:tr h="186873">
                <a:tc rowSpan="3">
                  <a:txBody>
                    <a:bodyPr/>
                    <a:lstStyle/>
                    <a:p>
                      <a:pPr algn="ctr" fontAlgn="b"/>
                      <a:r>
                        <a:rPr lang="sv-SE" sz="1000" b="1" u="none" strike="noStrike" dirty="0">
                          <a:effectLst/>
                        </a:rPr>
                        <a:t>66-79</a:t>
                      </a:r>
                      <a:endParaRPr lang="sv-SE" sz="1000" b="1" i="0" u="none" strike="noStrike" dirty="0">
                        <a:solidFill>
                          <a:srgbClr val="000000"/>
                        </a:solidFill>
                        <a:effectLst/>
                        <a:latin typeface="Calibri" panose="020F0502020204030204" pitchFamily="34" charset="0"/>
                      </a:endParaRPr>
                    </a:p>
                  </a:txBody>
                  <a:tcPr marL="5038" marR="5038" marT="5038" marB="0" anchor="ctr">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1007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986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980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986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990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993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1012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1044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1110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1151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1208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1269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1324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1377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1422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1483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4289457647"/>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1138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1119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1114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1117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1099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1092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1105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1140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1161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1202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1259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1302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1371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1416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1433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1463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09408599"/>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2145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2105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2094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2103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2089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2085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2117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2184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2271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2353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2467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2571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2695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2793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2855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2946</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228339735"/>
                  </a:ext>
                </a:extLst>
              </a:tr>
              <a:tr h="186873">
                <a:tc rowSpan="3">
                  <a:txBody>
                    <a:bodyPr/>
                    <a:lstStyle/>
                    <a:p>
                      <a:pPr algn="ctr" fontAlgn="b"/>
                      <a:r>
                        <a:rPr lang="sv-SE" sz="1000" b="1" u="none" strike="noStrike" dirty="0">
                          <a:effectLst/>
                        </a:rPr>
                        <a:t>80+</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a:effectLst/>
                        </a:rPr>
                        <a:t>Män</a:t>
                      </a:r>
                      <a:endParaRPr lang="sv-SE" sz="1000" b="0" i="0" u="none" strike="noStrike">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307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318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317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323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330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335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333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335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322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330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334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349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349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359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370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365</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09126770"/>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Kvinnor </a:t>
                      </a:r>
                      <a:endParaRPr lang="sv-SE" sz="1000" b="0" i="0" u="none" strike="noStrike" dirty="0">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545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548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563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559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573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582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585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571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562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551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546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547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533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535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541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528</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3386651"/>
                  </a:ext>
                </a:extLst>
              </a:tr>
              <a:tr h="186873">
                <a:tc vMerge="1">
                  <a:txBody>
                    <a:bodyPr/>
                    <a:lstStyle/>
                    <a:p>
                      <a:pPr algn="l" fontAlgn="b"/>
                      <a:endParaRPr lang="sv-SE" sz="1000" b="0"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852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866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880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882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903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917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918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906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884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881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880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896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882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894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911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893</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711866"/>
                  </a:ext>
                </a:extLst>
              </a:tr>
            </a:tbl>
          </a:graphicData>
        </a:graphic>
      </p:graphicFrame>
    </p:spTree>
    <p:extLst>
      <p:ext uri="{BB962C8B-B14F-4D97-AF65-F5344CB8AC3E}">
        <p14:creationId xmlns:p14="http://schemas.microsoft.com/office/powerpoint/2010/main" val="41937689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rgbClr val="F0A22E"/>
          </a:solidFill>
          <a:ln>
            <a:solidFill>
              <a:srgbClr val="02788A"/>
            </a:solidFill>
          </a:ln>
        </p:spPr>
        <p:txBody>
          <a:bodyPr wrap="square" tIns="180000" bIns="216000" rtlCol="0" anchor="t" anchorCtr="0">
            <a:spAutoFit/>
          </a:bodyPr>
          <a:lstStyle/>
          <a:p>
            <a:r>
              <a:rPr lang="sv-SE" sz="3200" b="1" dirty="0" smtClean="0">
                <a:solidFill>
                  <a:schemeClr val="bg1"/>
                </a:solidFill>
              </a:rPr>
              <a:t>Bilaga 1 – Befolkning 2015-2030, prognos</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3D44EA5E-D262-4C36-BB49-C3F63754B213}"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34</a:t>
            </a:fld>
            <a:endParaRPr lang="en-US" dirty="0">
              <a:solidFill>
                <a:schemeClr val="tx1">
                  <a:lumMod val="50000"/>
                  <a:lumOff val="50000"/>
                </a:schemeClr>
              </a:solidFill>
            </a:endParaRPr>
          </a:p>
        </p:txBody>
      </p:sp>
      <p:graphicFrame>
        <p:nvGraphicFramePr>
          <p:cNvPr id="11" name="Tabell 10"/>
          <p:cNvGraphicFramePr>
            <a:graphicFrameLocks noGrp="1"/>
          </p:cNvGraphicFramePr>
          <p:nvPr>
            <p:extLst>
              <p:ext uri="{D42A27DB-BD31-4B8C-83A1-F6EECF244321}">
                <p14:modId xmlns:p14="http://schemas.microsoft.com/office/powerpoint/2010/main" val="3696821320"/>
              </p:ext>
            </p:extLst>
          </p:nvPr>
        </p:nvGraphicFramePr>
        <p:xfrm>
          <a:off x="272181" y="1422409"/>
          <a:ext cx="11615013" cy="4690513"/>
        </p:xfrm>
        <a:graphic>
          <a:graphicData uri="http://schemas.openxmlformats.org/drawingml/2006/table">
            <a:tbl>
              <a:tblPr>
                <a:tableStyleId>{5C22544A-7EE6-4342-B048-85BDC9FD1C3A}</a:tableStyleId>
              </a:tblPr>
              <a:tblGrid>
                <a:gridCol w="618615">
                  <a:extLst>
                    <a:ext uri="{9D8B030D-6E8A-4147-A177-3AD203B41FA5}">
                      <a16:colId xmlns:a16="http://schemas.microsoft.com/office/drawing/2014/main" val="4220855275"/>
                    </a:ext>
                  </a:extLst>
                </a:gridCol>
                <a:gridCol w="618615">
                  <a:extLst>
                    <a:ext uri="{9D8B030D-6E8A-4147-A177-3AD203B41FA5}">
                      <a16:colId xmlns:a16="http://schemas.microsoft.com/office/drawing/2014/main" val="2170994509"/>
                    </a:ext>
                  </a:extLst>
                </a:gridCol>
                <a:gridCol w="618615">
                  <a:extLst>
                    <a:ext uri="{9D8B030D-6E8A-4147-A177-3AD203B41FA5}">
                      <a16:colId xmlns:a16="http://schemas.microsoft.com/office/drawing/2014/main" val="4252406188"/>
                    </a:ext>
                  </a:extLst>
                </a:gridCol>
                <a:gridCol w="618615">
                  <a:extLst>
                    <a:ext uri="{9D8B030D-6E8A-4147-A177-3AD203B41FA5}">
                      <a16:colId xmlns:a16="http://schemas.microsoft.com/office/drawing/2014/main" val="3537473452"/>
                    </a:ext>
                  </a:extLst>
                </a:gridCol>
                <a:gridCol w="618615">
                  <a:extLst>
                    <a:ext uri="{9D8B030D-6E8A-4147-A177-3AD203B41FA5}">
                      <a16:colId xmlns:a16="http://schemas.microsoft.com/office/drawing/2014/main" val="812691360"/>
                    </a:ext>
                  </a:extLst>
                </a:gridCol>
                <a:gridCol w="618615">
                  <a:extLst>
                    <a:ext uri="{9D8B030D-6E8A-4147-A177-3AD203B41FA5}">
                      <a16:colId xmlns:a16="http://schemas.microsoft.com/office/drawing/2014/main" val="2070048267"/>
                    </a:ext>
                  </a:extLst>
                </a:gridCol>
                <a:gridCol w="618615">
                  <a:extLst>
                    <a:ext uri="{9D8B030D-6E8A-4147-A177-3AD203B41FA5}">
                      <a16:colId xmlns:a16="http://schemas.microsoft.com/office/drawing/2014/main" val="4099036909"/>
                    </a:ext>
                  </a:extLst>
                </a:gridCol>
                <a:gridCol w="618615">
                  <a:extLst>
                    <a:ext uri="{9D8B030D-6E8A-4147-A177-3AD203B41FA5}">
                      <a16:colId xmlns:a16="http://schemas.microsoft.com/office/drawing/2014/main" val="3821300596"/>
                    </a:ext>
                  </a:extLst>
                </a:gridCol>
                <a:gridCol w="618615">
                  <a:extLst>
                    <a:ext uri="{9D8B030D-6E8A-4147-A177-3AD203B41FA5}">
                      <a16:colId xmlns:a16="http://schemas.microsoft.com/office/drawing/2014/main" val="992956608"/>
                    </a:ext>
                  </a:extLst>
                </a:gridCol>
                <a:gridCol w="671942">
                  <a:extLst>
                    <a:ext uri="{9D8B030D-6E8A-4147-A177-3AD203B41FA5}">
                      <a16:colId xmlns:a16="http://schemas.microsoft.com/office/drawing/2014/main" val="1989095782"/>
                    </a:ext>
                  </a:extLst>
                </a:gridCol>
                <a:gridCol w="671942">
                  <a:extLst>
                    <a:ext uri="{9D8B030D-6E8A-4147-A177-3AD203B41FA5}">
                      <a16:colId xmlns:a16="http://schemas.microsoft.com/office/drawing/2014/main" val="3931266295"/>
                    </a:ext>
                  </a:extLst>
                </a:gridCol>
                <a:gridCol w="671942">
                  <a:extLst>
                    <a:ext uri="{9D8B030D-6E8A-4147-A177-3AD203B41FA5}">
                      <a16:colId xmlns:a16="http://schemas.microsoft.com/office/drawing/2014/main" val="296985198"/>
                    </a:ext>
                  </a:extLst>
                </a:gridCol>
                <a:gridCol w="671942">
                  <a:extLst>
                    <a:ext uri="{9D8B030D-6E8A-4147-A177-3AD203B41FA5}">
                      <a16:colId xmlns:a16="http://schemas.microsoft.com/office/drawing/2014/main" val="359104871"/>
                    </a:ext>
                  </a:extLst>
                </a:gridCol>
                <a:gridCol w="671942">
                  <a:extLst>
                    <a:ext uri="{9D8B030D-6E8A-4147-A177-3AD203B41FA5}">
                      <a16:colId xmlns:a16="http://schemas.microsoft.com/office/drawing/2014/main" val="3370664473"/>
                    </a:ext>
                  </a:extLst>
                </a:gridCol>
                <a:gridCol w="671942">
                  <a:extLst>
                    <a:ext uri="{9D8B030D-6E8A-4147-A177-3AD203B41FA5}">
                      <a16:colId xmlns:a16="http://schemas.microsoft.com/office/drawing/2014/main" val="1744611609"/>
                    </a:ext>
                  </a:extLst>
                </a:gridCol>
                <a:gridCol w="671942">
                  <a:extLst>
                    <a:ext uri="{9D8B030D-6E8A-4147-A177-3AD203B41FA5}">
                      <a16:colId xmlns:a16="http://schemas.microsoft.com/office/drawing/2014/main" val="491398519"/>
                    </a:ext>
                  </a:extLst>
                </a:gridCol>
                <a:gridCol w="671942">
                  <a:extLst>
                    <a:ext uri="{9D8B030D-6E8A-4147-A177-3AD203B41FA5}">
                      <a16:colId xmlns:a16="http://schemas.microsoft.com/office/drawing/2014/main" val="3450580094"/>
                    </a:ext>
                  </a:extLst>
                </a:gridCol>
                <a:gridCol w="671942">
                  <a:extLst>
                    <a:ext uri="{9D8B030D-6E8A-4147-A177-3AD203B41FA5}">
                      <a16:colId xmlns:a16="http://schemas.microsoft.com/office/drawing/2014/main" val="3036038050"/>
                    </a:ext>
                  </a:extLst>
                </a:gridCol>
              </a:tblGrid>
              <a:tr h="186873">
                <a:tc>
                  <a:txBody>
                    <a:bodyPr/>
                    <a:lstStyle/>
                    <a:p>
                      <a:pPr algn="ctr" fontAlgn="b"/>
                      <a:r>
                        <a:rPr lang="sv-SE" sz="1000" b="1" u="none" strike="noStrike" dirty="0">
                          <a:effectLst/>
                        </a:rPr>
                        <a:t>Ålder/År</a:t>
                      </a:r>
                      <a:endParaRPr lang="sv-SE" sz="1000" b="1" i="0" u="none" strike="noStrike" dirty="0">
                        <a:solidFill>
                          <a:srgbClr val="000000"/>
                        </a:solidFill>
                        <a:effectLst/>
                        <a:latin typeface="Calibri" panose="020F0502020204030204" pitchFamily="34" charset="0"/>
                      </a:endParaRPr>
                    </a:p>
                  </a:txBody>
                  <a:tcPr marL="5038" marR="5038" marT="503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dirty="0">
                          <a:solidFill>
                            <a:srgbClr val="000000"/>
                          </a:solidFill>
                          <a:effectLst/>
                          <a:latin typeface="+mj-lt"/>
                        </a:rPr>
                        <a:t>2015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2016</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dirty="0">
                          <a:solidFill>
                            <a:srgbClr val="000000"/>
                          </a:solidFill>
                          <a:effectLst/>
                          <a:latin typeface="+mj-lt"/>
                        </a:rPr>
                        <a:t>2017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2018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dirty="0">
                          <a:solidFill>
                            <a:srgbClr val="000000"/>
                          </a:solidFill>
                          <a:effectLst/>
                          <a:latin typeface="+mj-lt"/>
                        </a:rPr>
                        <a:t>2019</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dirty="0">
                          <a:solidFill>
                            <a:srgbClr val="000000"/>
                          </a:solidFill>
                          <a:effectLst/>
                          <a:latin typeface="+mj-lt"/>
                        </a:rPr>
                        <a:t>2020</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dirty="0">
                          <a:solidFill>
                            <a:srgbClr val="000000"/>
                          </a:solidFill>
                          <a:effectLst/>
                          <a:latin typeface="+mj-lt"/>
                        </a:rPr>
                        <a:t>2021</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2022</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2024</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2026</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2029</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dirty="0">
                          <a:solidFill>
                            <a:srgbClr val="000000"/>
                          </a:solidFill>
                          <a:effectLst/>
                          <a:latin typeface="+mj-lt"/>
                        </a:rPr>
                        <a:t>2030</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9629385"/>
                  </a:ext>
                </a:extLst>
              </a:tr>
              <a:tr h="186873">
                <a:tc rowSpan="3">
                  <a:txBody>
                    <a:bodyPr/>
                    <a:lstStyle/>
                    <a:p>
                      <a:pPr algn="ctr" fontAlgn="b"/>
                      <a:r>
                        <a:rPr lang="sv-SE" sz="1000" b="1" u="none" strike="noStrike" dirty="0">
                          <a:effectLst/>
                        </a:rPr>
                        <a:t>Totalt</a:t>
                      </a:r>
                      <a:endParaRPr lang="sv-SE" sz="1000" b="1" i="0" u="none" strike="noStrike" dirty="0">
                        <a:solidFill>
                          <a:srgbClr val="000000"/>
                        </a:solidFill>
                        <a:effectLst/>
                        <a:latin typeface="Calibri" panose="020F0502020204030204" pitchFamily="34" charset="0"/>
                      </a:endParaRPr>
                    </a:p>
                  </a:txBody>
                  <a:tcPr marL="5038" marR="5038" marT="5038"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dirty="0">
                          <a:solidFill>
                            <a:srgbClr val="000000"/>
                          </a:solidFill>
                          <a:effectLst/>
                          <a:latin typeface="+mn-lt"/>
                        </a:rPr>
                        <a:t>9124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9114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9112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9114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9095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9073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9073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9068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9056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9044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9026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9011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8987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8959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8929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8893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505245580"/>
                  </a:ext>
                </a:extLst>
              </a:tr>
              <a:tr h="196217">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8863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8853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8851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8871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8872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8868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8879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8890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8895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8901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8901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8897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8888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8879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8863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8841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881306810"/>
                  </a:ext>
                </a:extLst>
              </a:tr>
              <a:tr h="196217">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17987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17967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17963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17985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17967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17941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17953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17957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17951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17945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17928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17908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17875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17838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17791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17734</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extLst>
                  <a:ext uri="{0D108BD9-81ED-4DB2-BD59-A6C34878D82A}">
                    <a16:rowId xmlns:a16="http://schemas.microsoft.com/office/drawing/2014/main" val="3953101364"/>
                  </a:ext>
                </a:extLst>
              </a:tr>
              <a:tr h="186873">
                <a:tc rowSpan="3">
                  <a:txBody>
                    <a:bodyPr/>
                    <a:lstStyle/>
                    <a:p>
                      <a:pPr algn="ctr" fontAlgn="b"/>
                      <a:r>
                        <a:rPr lang="sv-SE" sz="1000" b="1" u="none" strike="noStrike" dirty="0">
                          <a:effectLst/>
                        </a:rPr>
                        <a:t>0-6</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693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696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694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684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680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678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680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692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694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699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704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705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709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709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711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710</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208509523"/>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643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630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626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625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629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632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632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645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651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657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662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665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671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671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671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670</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051015"/>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1336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1326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1321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1308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1309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1310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1312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1337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1345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1356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1365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1370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1380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1380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1382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1381</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4511185"/>
                  </a:ext>
                </a:extLst>
              </a:tr>
              <a:tr h="186873">
                <a:tc rowSpan="3">
                  <a:txBody>
                    <a:bodyPr/>
                    <a:lstStyle/>
                    <a:p>
                      <a:pPr algn="ctr" fontAlgn="b"/>
                      <a:r>
                        <a:rPr lang="sv-SE" sz="1000" b="1" u="none" strike="noStrike" dirty="0">
                          <a:effectLst/>
                        </a:rPr>
                        <a:t>7-17</a:t>
                      </a:r>
                      <a:endParaRPr lang="sv-SE" sz="1000" b="1" i="0" u="none" strike="noStrike" dirty="0">
                        <a:solidFill>
                          <a:srgbClr val="000000"/>
                        </a:solidFill>
                        <a:effectLst/>
                        <a:latin typeface="Calibri" panose="020F0502020204030204" pitchFamily="34" charset="0"/>
                      </a:endParaRPr>
                    </a:p>
                  </a:txBody>
                  <a:tcPr marL="5038" marR="5038" marT="5038" marB="0" anchor="ctr">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1230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1219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1203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1205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1210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1194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1210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1193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1204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1171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1172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1157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1158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1158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1148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1142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4194498137"/>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Kvinnor </a:t>
                      </a:r>
                      <a:endParaRPr lang="sv-SE" sz="1000" b="0" i="0" u="none" strike="noStrike" dirty="0">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1162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1160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1173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1159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1140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1138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1115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1091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1086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1073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1067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1064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1055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1056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1055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1063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024085889"/>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2392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2379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2376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2364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2350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2332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2325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2285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2291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2245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2238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2221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2213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2214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2203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2205</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404619984"/>
                  </a:ext>
                </a:extLst>
              </a:tr>
              <a:tr h="186873">
                <a:tc>
                  <a:txBody>
                    <a:bodyPr/>
                    <a:lstStyle/>
                    <a:p>
                      <a:pPr algn="ctr" fontAlgn="b"/>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a:effectLst/>
                        </a:rPr>
                        <a:t>Män</a:t>
                      </a:r>
                      <a:endParaRPr lang="sv-SE" sz="1000" b="0" i="0" u="none" strike="noStrike">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778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736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743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729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704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707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686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688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671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689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679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696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680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690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694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707</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39795901"/>
                  </a:ext>
                </a:extLst>
              </a:tr>
              <a:tr h="186873">
                <a:tc>
                  <a:txBody>
                    <a:bodyPr/>
                    <a:lstStyle/>
                    <a:p>
                      <a:pPr algn="ctr" fontAlgn="b"/>
                      <a:r>
                        <a:rPr lang="sv-SE" sz="1000" b="1" u="none" strike="noStrike" dirty="0">
                          <a:effectLst/>
                        </a:rPr>
                        <a:t>18-24</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dirty="0">
                          <a:effectLst/>
                        </a:rPr>
                        <a:t>Kvinnor </a:t>
                      </a:r>
                      <a:endParaRPr lang="sv-SE" sz="1000" b="0" i="0" u="none" strike="noStrike" dirty="0">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668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662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621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642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620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609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649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645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638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658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644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635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641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617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608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600</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470713"/>
                  </a:ext>
                </a:extLst>
              </a:tr>
              <a:tr h="186873">
                <a:tc>
                  <a:txBody>
                    <a:bodyPr/>
                    <a:lstStyle/>
                    <a:p>
                      <a:pPr algn="ctr" fontAlgn="b"/>
                      <a:endParaRPr lang="sv-SE" sz="1000" b="1" i="0" u="none" strike="noStrike" dirty="0">
                        <a:solidFill>
                          <a:srgbClr val="000000"/>
                        </a:solidFill>
                        <a:effectLst/>
                        <a:latin typeface="Calibri" panose="020F0502020204030204" pitchFamily="34" charset="0"/>
                      </a:endParaRPr>
                    </a:p>
                  </a:txBody>
                  <a:tcPr marL="5038" marR="5038" marT="5038" marB="0" anchor="ctr">
                    <a:lnR w="12700" cap="flat" cmpd="sng" algn="ctr">
                      <a:solidFill>
                        <a:schemeClr val="tx1"/>
                      </a:solidFill>
                      <a:prstDash val="solid"/>
                      <a:round/>
                      <a:headEnd type="none" w="med" len="med"/>
                      <a:tailEnd type="none" w="med" len="med"/>
                    </a:lnR>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1446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1398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1364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1371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1324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1315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1335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1333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1308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1347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1322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1330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1322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1307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1302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1307</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9028148"/>
                  </a:ext>
                </a:extLst>
              </a:tr>
              <a:tr h="186873">
                <a:tc rowSpan="3">
                  <a:txBody>
                    <a:bodyPr/>
                    <a:lstStyle/>
                    <a:p>
                      <a:pPr algn="ctr" fontAlgn="b"/>
                      <a:r>
                        <a:rPr lang="sv-SE" sz="1000" b="1" u="none" strike="noStrike" dirty="0">
                          <a:effectLst/>
                        </a:rPr>
                        <a:t>25-44</a:t>
                      </a:r>
                      <a:endParaRPr lang="sv-SE" sz="1000" b="1" i="0" u="none" strike="noStrike" dirty="0">
                        <a:solidFill>
                          <a:srgbClr val="000000"/>
                        </a:solidFill>
                        <a:effectLst/>
                        <a:latin typeface="Calibri" panose="020F0502020204030204" pitchFamily="34" charset="0"/>
                      </a:endParaRPr>
                    </a:p>
                  </a:txBody>
                  <a:tcPr marL="5038" marR="5038" marT="5038" marB="0" anchor="ctr">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2008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2031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2008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2010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2006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1998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2007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2003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2015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2025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2038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2053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2074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2071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2087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2088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3339690430"/>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1968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1958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1956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1931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1954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1962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1961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1986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2004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1991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2030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2052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2067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2099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2107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2129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24622722"/>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3976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3989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3964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3941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3960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3960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3968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3989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4019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4016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4068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4105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4141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4170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4194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4217</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697639802"/>
                  </a:ext>
                </a:extLst>
              </a:tr>
              <a:tr h="186873">
                <a:tc rowSpan="3">
                  <a:txBody>
                    <a:bodyPr/>
                    <a:lstStyle/>
                    <a:p>
                      <a:pPr algn="ctr" fontAlgn="b"/>
                      <a:r>
                        <a:rPr lang="sv-SE" sz="1000" b="1" u="none" strike="noStrike" dirty="0">
                          <a:effectLst/>
                        </a:rPr>
                        <a:t>45-65</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2567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2560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2559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2577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2573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2562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2546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2536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2504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2482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2463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2438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2410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2391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2341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2296</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24547304"/>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2431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2425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2444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2477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2487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2482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2472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2453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2428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2444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2418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2399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2373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2358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2362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2303</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7906152"/>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4998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4984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5003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5055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5060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5044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5017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4989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4932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4926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4880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4837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4783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4749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4702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4599</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9898704"/>
                  </a:ext>
                </a:extLst>
              </a:tr>
              <a:tr h="186873">
                <a:tc rowSpan="3">
                  <a:txBody>
                    <a:bodyPr/>
                    <a:lstStyle/>
                    <a:p>
                      <a:pPr algn="ctr" fontAlgn="b"/>
                      <a:r>
                        <a:rPr lang="sv-SE" sz="1000" b="1" u="none" strike="noStrike" dirty="0">
                          <a:effectLst/>
                        </a:rPr>
                        <a:t>66-79</a:t>
                      </a:r>
                      <a:endParaRPr lang="sv-SE" sz="1000" b="1" i="0" u="none" strike="noStrike" dirty="0">
                        <a:solidFill>
                          <a:srgbClr val="000000"/>
                        </a:solidFill>
                        <a:effectLst/>
                        <a:latin typeface="Calibri" panose="020F0502020204030204" pitchFamily="34" charset="0"/>
                      </a:endParaRPr>
                    </a:p>
                  </a:txBody>
                  <a:tcPr marL="5038" marR="5038" marT="5038" marB="0" anchor="ctr">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1483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1492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1511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1518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1515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1522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1516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1498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1485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1455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1417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1381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1362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1333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1319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1325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4289457647"/>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1463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1494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1496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1505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1509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1510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1498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1515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1515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1468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1452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1402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1378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1370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1342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1351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09408599"/>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2946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2985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3007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3022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3024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3032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3014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3013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3000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2923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2869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2783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2740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2702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2660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2676</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228339735"/>
                  </a:ext>
                </a:extLst>
              </a:tr>
              <a:tr h="186873">
                <a:tc rowSpan="3">
                  <a:txBody>
                    <a:bodyPr/>
                    <a:lstStyle/>
                    <a:p>
                      <a:pPr algn="ctr" fontAlgn="b"/>
                      <a:r>
                        <a:rPr lang="sv-SE" sz="1000" b="1" u="none" strike="noStrike" dirty="0">
                          <a:effectLst/>
                        </a:rPr>
                        <a:t>80+</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a:effectLst/>
                        </a:rPr>
                        <a:t>Män</a:t>
                      </a:r>
                      <a:endParaRPr lang="sv-SE" sz="1000" b="0" i="0" u="none" strike="noStrike">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365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381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408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413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429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458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484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521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555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581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594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608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630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624</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09126770"/>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Kvinnor </a:t>
                      </a:r>
                      <a:endParaRPr lang="sv-SE" sz="1000" b="0" i="0" u="none" strike="noStrike" dirty="0">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528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525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534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532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532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534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553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554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573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610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630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680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703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708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719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726</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3386651"/>
                  </a:ext>
                </a:extLst>
              </a:tr>
              <a:tr h="186873">
                <a:tc vMerge="1">
                  <a:txBody>
                    <a:bodyPr/>
                    <a:lstStyle/>
                    <a:p>
                      <a:pPr algn="l" fontAlgn="b"/>
                      <a:endParaRPr lang="sv-SE" sz="1000" b="0"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893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906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927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924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940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947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982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1011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1057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1132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1185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1261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1297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1315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1349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1350</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711866"/>
                  </a:ext>
                </a:extLst>
              </a:tr>
            </a:tbl>
          </a:graphicData>
        </a:graphic>
      </p:graphicFrame>
    </p:spTree>
    <p:extLst>
      <p:ext uri="{BB962C8B-B14F-4D97-AF65-F5344CB8AC3E}">
        <p14:creationId xmlns:p14="http://schemas.microsoft.com/office/powerpoint/2010/main" val="3750258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Innehåll</a:t>
            </a:r>
            <a:endParaRPr lang="sv-SE" sz="3200" b="1"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18632547-326C-44B5-A571-E2B46EC80367}"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Timrå </a:t>
            </a:r>
            <a:r>
              <a:rPr lang="sv-SE" dirty="0"/>
              <a:t>k</a:t>
            </a:r>
            <a:r>
              <a:rPr lang="sv-SE" dirty="0" smtClean="0"/>
              <a:t>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4</a:t>
            </a:fld>
            <a:endParaRPr lang="en-US" dirty="0">
              <a:solidFill>
                <a:schemeClr val="tx1">
                  <a:lumMod val="50000"/>
                  <a:lumOff val="50000"/>
                </a:schemeClr>
              </a:solidFill>
            </a:endParaRPr>
          </a:p>
        </p:txBody>
      </p:sp>
      <p:sp>
        <p:nvSpPr>
          <p:cNvPr id="7" name="textruta 6"/>
          <p:cNvSpPr txBox="1"/>
          <p:nvPr/>
        </p:nvSpPr>
        <p:spPr>
          <a:xfrm>
            <a:off x="252000" y="1342448"/>
            <a:ext cx="5767800" cy="4814701"/>
          </a:xfrm>
          <a:prstGeom prst="rect">
            <a:avLst/>
          </a:prstGeom>
          <a:solidFill>
            <a:srgbClr val="02788A"/>
          </a:solidFill>
          <a:ln>
            <a:solidFill>
              <a:srgbClr val="02788A"/>
            </a:solidFill>
          </a:ln>
        </p:spPr>
        <p:txBody>
          <a:bodyPr wrap="square" rtlCol="0">
            <a:noAutofit/>
          </a:bodyPr>
          <a:lstStyle/>
          <a:p>
            <a:r>
              <a:rPr lang="sv-SE" dirty="0" smtClean="0">
                <a:solidFill>
                  <a:schemeClr val="bg1"/>
                </a:solidFill>
              </a:rPr>
              <a:t>Trainee Södra Norrland 2015-2016</a:t>
            </a:r>
          </a:p>
          <a:p>
            <a:r>
              <a:rPr lang="sv-SE" dirty="0" smtClean="0">
                <a:solidFill>
                  <a:schemeClr val="bg1"/>
                </a:solidFill>
              </a:rPr>
              <a:t>Sammanfattning</a:t>
            </a:r>
          </a:p>
          <a:p>
            <a:r>
              <a:rPr lang="sv-SE" dirty="0" smtClean="0">
                <a:solidFill>
                  <a:schemeClr val="bg1"/>
                </a:solidFill>
              </a:rPr>
              <a:t>Innehåll</a:t>
            </a:r>
          </a:p>
          <a:p>
            <a:r>
              <a:rPr lang="sv-SE" dirty="0" smtClean="0">
                <a:solidFill>
                  <a:schemeClr val="bg1"/>
                </a:solidFill>
              </a:rPr>
              <a:t>Bakgrund</a:t>
            </a:r>
          </a:p>
          <a:p>
            <a:r>
              <a:rPr lang="sv-SE" dirty="0">
                <a:solidFill>
                  <a:schemeClr val="bg1"/>
                </a:solidFill>
              </a:rPr>
              <a:t>	</a:t>
            </a:r>
            <a:r>
              <a:rPr lang="sv-SE" sz="1400" dirty="0">
                <a:solidFill>
                  <a:schemeClr val="bg1"/>
                </a:solidFill>
              </a:rPr>
              <a:t>Introduktion</a:t>
            </a:r>
          </a:p>
          <a:p>
            <a:r>
              <a:rPr lang="sv-SE" dirty="0" smtClean="0">
                <a:solidFill>
                  <a:schemeClr val="bg1"/>
                </a:solidFill>
              </a:rPr>
              <a:t>	</a:t>
            </a:r>
            <a:r>
              <a:rPr lang="sv-SE" sz="1400" dirty="0" smtClean="0">
                <a:solidFill>
                  <a:schemeClr val="bg1"/>
                </a:solidFill>
              </a:rPr>
              <a:t>Framtidens utmaningar – Välfärdens långsiktiga finansiering</a:t>
            </a:r>
          </a:p>
          <a:p>
            <a:r>
              <a:rPr lang="sv-SE" dirty="0">
                <a:solidFill>
                  <a:schemeClr val="bg1"/>
                </a:solidFill>
              </a:rPr>
              <a:t>Del 1 – Skatteintäkter</a:t>
            </a:r>
          </a:p>
          <a:p>
            <a:r>
              <a:rPr lang="sv-SE" sz="1400" dirty="0">
                <a:solidFill>
                  <a:schemeClr val="bg1"/>
                </a:solidFill>
              </a:rPr>
              <a:t>	</a:t>
            </a:r>
            <a:r>
              <a:rPr lang="sv-SE" sz="1400" dirty="0" smtClean="0">
                <a:solidFill>
                  <a:schemeClr val="bg1"/>
                </a:solidFill>
              </a:rPr>
              <a:t>Kommunernas skattebas</a:t>
            </a:r>
          </a:p>
          <a:p>
            <a:r>
              <a:rPr lang="sv-SE" sz="1400" dirty="0">
                <a:solidFill>
                  <a:schemeClr val="bg1"/>
                </a:solidFill>
              </a:rPr>
              <a:t>	</a:t>
            </a:r>
            <a:r>
              <a:rPr lang="sv-SE" sz="1400" dirty="0" smtClean="0">
                <a:solidFill>
                  <a:schemeClr val="bg1"/>
                </a:solidFill>
              </a:rPr>
              <a:t>Kommunens skattekraft och utveckling av skatteunderlaget</a:t>
            </a:r>
            <a:endParaRPr lang="sv-SE" sz="1400" dirty="0">
              <a:solidFill>
                <a:schemeClr val="bg1"/>
              </a:solidFill>
            </a:endParaRPr>
          </a:p>
          <a:p>
            <a:r>
              <a:rPr lang="sv-SE" dirty="0" smtClean="0">
                <a:solidFill>
                  <a:schemeClr val="bg1"/>
                </a:solidFill>
              </a:rPr>
              <a:t>Del </a:t>
            </a:r>
            <a:r>
              <a:rPr lang="sv-SE" dirty="0">
                <a:solidFill>
                  <a:schemeClr val="bg1"/>
                </a:solidFill>
              </a:rPr>
              <a:t>2</a:t>
            </a:r>
            <a:r>
              <a:rPr lang="sv-SE" dirty="0" smtClean="0">
                <a:solidFill>
                  <a:schemeClr val="bg1"/>
                </a:solidFill>
              </a:rPr>
              <a:t> –Befolkningsförändringar</a:t>
            </a:r>
          </a:p>
          <a:p>
            <a:r>
              <a:rPr lang="sv-SE" dirty="0" smtClean="0">
                <a:solidFill>
                  <a:schemeClr val="bg1"/>
                </a:solidFill>
              </a:rPr>
              <a:t>	</a:t>
            </a:r>
            <a:r>
              <a:rPr lang="sv-SE" sz="1400" dirty="0" smtClean="0">
                <a:solidFill>
                  <a:schemeClr val="bg1"/>
                </a:solidFill>
              </a:rPr>
              <a:t>Modell för befolkningsprognoser</a:t>
            </a:r>
          </a:p>
          <a:p>
            <a:r>
              <a:rPr lang="sv-SE" sz="1400" dirty="0">
                <a:solidFill>
                  <a:schemeClr val="bg1"/>
                </a:solidFill>
              </a:rPr>
              <a:t>	</a:t>
            </a:r>
            <a:r>
              <a:rPr lang="sv-SE" sz="1400" dirty="0" smtClean="0">
                <a:solidFill>
                  <a:schemeClr val="bg1"/>
                </a:solidFill>
              </a:rPr>
              <a:t>Befolkningsutveckling</a:t>
            </a:r>
          </a:p>
          <a:p>
            <a:r>
              <a:rPr lang="sv-SE" sz="1400" dirty="0">
                <a:solidFill>
                  <a:schemeClr val="bg1"/>
                </a:solidFill>
              </a:rPr>
              <a:t>	</a:t>
            </a:r>
            <a:r>
              <a:rPr lang="sv-SE" sz="1400" dirty="0" smtClean="0">
                <a:solidFill>
                  <a:schemeClr val="bg1"/>
                </a:solidFill>
              </a:rPr>
              <a:t>Befolkningsstruktur jämfört med riket</a:t>
            </a:r>
          </a:p>
          <a:p>
            <a:r>
              <a:rPr lang="sv-SE" sz="1400" dirty="0">
                <a:solidFill>
                  <a:schemeClr val="bg1"/>
                </a:solidFill>
              </a:rPr>
              <a:t>	</a:t>
            </a:r>
            <a:r>
              <a:rPr lang="sv-SE" sz="1400" dirty="0" smtClean="0">
                <a:solidFill>
                  <a:schemeClr val="bg1"/>
                </a:solidFill>
              </a:rPr>
              <a:t>Befolkningsstruktur 2015 jämfört med 2030</a:t>
            </a:r>
          </a:p>
          <a:p>
            <a:r>
              <a:rPr lang="sv-SE" sz="1400" dirty="0">
                <a:solidFill>
                  <a:schemeClr val="bg1"/>
                </a:solidFill>
              </a:rPr>
              <a:t>	</a:t>
            </a:r>
            <a:r>
              <a:rPr lang="sv-SE" sz="1400" dirty="0" smtClean="0">
                <a:solidFill>
                  <a:schemeClr val="bg1"/>
                </a:solidFill>
              </a:rPr>
              <a:t>Försörjningskvot</a:t>
            </a:r>
            <a:endParaRPr lang="sv-SE" sz="1400" dirty="0">
              <a:solidFill>
                <a:schemeClr val="bg1"/>
              </a:solidFill>
            </a:endParaRPr>
          </a:p>
          <a:p>
            <a:r>
              <a:rPr lang="sv-SE" dirty="0" smtClean="0">
                <a:solidFill>
                  <a:schemeClr val="bg1"/>
                </a:solidFill>
              </a:rPr>
              <a:t>Del 3 – Behovsutveckling</a:t>
            </a:r>
          </a:p>
          <a:p>
            <a:r>
              <a:rPr lang="sv-SE" dirty="0" smtClean="0">
                <a:solidFill>
                  <a:schemeClr val="bg1"/>
                </a:solidFill>
              </a:rPr>
              <a:t>	</a:t>
            </a:r>
            <a:r>
              <a:rPr lang="sv-SE" sz="1400" dirty="0" smtClean="0">
                <a:solidFill>
                  <a:schemeClr val="bg1"/>
                </a:solidFill>
              </a:rPr>
              <a:t>Förskola</a:t>
            </a:r>
          </a:p>
          <a:p>
            <a:r>
              <a:rPr lang="sv-SE" sz="1400" dirty="0">
                <a:solidFill>
                  <a:schemeClr val="bg1"/>
                </a:solidFill>
              </a:rPr>
              <a:t>	</a:t>
            </a:r>
            <a:r>
              <a:rPr lang="sv-SE" sz="1400" dirty="0" smtClean="0">
                <a:solidFill>
                  <a:schemeClr val="bg1"/>
                </a:solidFill>
              </a:rPr>
              <a:t>Grundskola</a:t>
            </a:r>
          </a:p>
          <a:p>
            <a:r>
              <a:rPr lang="sv-SE" sz="1400" dirty="0">
                <a:solidFill>
                  <a:schemeClr val="bg1"/>
                </a:solidFill>
              </a:rPr>
              <a:t>	</a:t>
            </a:r>
            <a:r>
              <a:rPr lang="sv-SE" sz="1400" dirty="0" smtClean="0">
                <a:solidFill>
                  <a:schemeClr val="bg1"/>
                </a:solidFill>
              </a:rPr>
              <a:t>Gymnasieskola</a:t>
            </a:r>
          </a:p>
          <a:p>
            <a:r>
              <a:rPr lang="sv-SE" sz="1400" dirty="0" smtClean="0">
                <a:solidFill>
                  <a:schemeClr val="bg1"/>
                </a:solidFill>
              </a:rPr>
              <a:t>	</a:t>
            </a:r>
            <a:endParaRPr lang="sv-SE" dirty="0" smtClean="0">
              <a:solidFill>
                <a:schemeClr val="bg1"/>
              </a:solidFill>
            </a:endParaRPr>
          </a:p>
          <a:p>
            <a:endParaRPr lang="sv-SE" dirty="0">
              <a:solidFill>
                <a:schemeClr val="bg1"/>
              </a:solidFill>
            </a:endParaRPr>
          </a:p>
        </p:txBody>
      </p:sp>
      <p:sp>
        <p:nvSpPr>
          <p:cNvPr id="8" name="textruta 7"/>
          <p:cNvSpPr txBox="1"/>
          <p:nvPr/>
        </p:nvSpPr>
        <p:spPr>
          <a:xfrm>
            <a:off x="6183698" y="1342448"/>
            <a:ext cx="5703502" cy="4814701"/>
          </a:xfrm>
          <a:prstGeom prst="rect">
            <a:avLst/>
          </a:prstGeom>
          <a:solidFill>
            <a:srgbClr val="02788A"/>
          </a:solidFill>
          <a:ln>
            <a:solidFill>
              <a:srgbClr val="02788A"/>
            </a:solidFill>
          </a:ln>
        </p:spPr>
        <p:txBody>
          <a:bodyPr wrap="square" rtlCol="0">
            <a:noAutofit/>
          </a:bodyPr>
          <a:lstStyle/>
          <a:p>
            <a:r>
              <a:rPr lang="sv-SE" dirty="0" smtClean="0">
                <a:solidFill>
                  <a:schemeClr val="bg1"/>
                </a:solidFill>
              </a:rPr>
              <a:t>	</a:t>
            </a:r>
            <a:r>
              <a:rPr lang="sv-SE" sz="1400" dirty="0">
                <a:solidFill>
                  <a:schemeClr val="bg1"/>
                </a:solidFill>
              </a:rPr>
              <a:t>Äldreomsorg 65-79 år</a:t>
            </a:r>
          </a:p>
          <a:p>
            <a:r>
              <a:rPr lang="sv-SE" sz="1400" dirty="0">
                <a:solidFill>
                  <a:schemeClr val="bg1"/>
                </a:solidFill>
              </a:rPr>
              <a:t>	Äldreomsorg 80+ år</a:t>
            </a:r>
          </a:p>
          <a:p>
            <a:r>
              <a:rPr lang="sv-SE" dirty="0" smtClean="0">
                <a:solidFill>
                  <a:schemeClr val="bg1"/>
                </a:solidFill>
              </a:rPr>
              <a:t>Del </a:t>
            </a:r>
            <a:r>
              <a:rPr lang="sv-SE" dirty="0">
                <a:solidFill>
                  <a:schemeClr val="bg1"/>
                </a:solidFill>
              </a:rPr>
              <a:t>4</a:t>
            </a:r>
            <a:r>
              <a:rPr lang="sv-SE" dirty="0" smtClean="0">
                <a:solidFill>
                  <a:schemeClr val="bg1"/>
                </a:solidFill>
              </a:rPr>
              <a:t> – Kostnadsutveckling skola och äldreomsorg</a:t>
            </a:r>
          </a:p>
          <a:p>
            <a:r>
              <a:rPr lang="sv-SE" dirty="0">
                <a:solidFill>
                  <a:schemeClr val="bg1"/>
                </a:solidFill>
              </a:rPr>
              <a:t>	</a:t>
            </a:r>
            <a:r>
              <a:rPr lang="sv-SE" sz="1400" dirty="0" smtClean="0">
                <a:solidFill>
                  <a:schemeClr val="bg1"/>
                </a:solidFill>
              </a:rPr>
              <a:t>För-, grund- och gymnasieskola (Demografialternativet)</a:t>
            </a:r>
          </a:p>
          <a:p>
            <a:r>
              <a:rPr lang="sv-SE" sz="1400" dirty="0" smtClean="0">
                <a:solidFill>
                  <a:schemeClr val="bg1"/>
                </a:solidFill>
              </a:rPr>
              <a:t>	För-</a:t>
            </a:r>
            <a:r>
              <a:rPr lang="sv-SE" sz="1400" dirty="0">
                <a:solidFill>
                  <a:schemeClr val="bg1"/>
                </a:solidFill>
              </a:rPr>
              <a:t>, grund- och gymnasieskola </a:t>
            </a:r>
            <a:r>
              <a:rPr lang="sv-SE" sz="1400" dirty="0" smtClean="0">
                <a:solidFill>
                  <a:schemeClr val="bg1"/>
                </a:solidFill>
              </a:rPr>
              <a:t>(Plus1alternativet)</a:t>
            </a:r>
          </a:p>
          <a:p>
            <a:r>
              <a:rPr lang="sv-SE" sz="1400" dirty="0">
                <a:solidFill>
                  <a:schemeClr val="bg1"/>
                </a:solidFill>
              </a:rPr>
              <a:t>	</a:t>
            </a:r>
            <a:r>
              <a:rPr lang="sv-SE" sz="1400" dirty="0" smtClean="0">
                <a:solidFill>
                  <a:schemeClr val="bg1"/>
                </a:solidFill>
              </a:rPr>
              <a:t>Äldreomsorg (Demografialternativet)</a:t>
            </a:r>
          </a:p>
          <a:p>
            <a:r>
              <a:rPr lang="sv-SE" sz="1400" dirty="0">
                <a:solidFill>
                  <a:schemeClr val="bg1"/>
                </a:solidFill>
              </a:rPr>
              <a:t>	Äldreomsorg </a:t>
            </a:r>
            <a:r>
              <a:rPr lang="sv-SE" sz="1400" dirty="0" smtClean="0">
                <a:solidFill>
                  <a:schemeClr val="bg1"/>
                </a:solidFill>
              </a:rPr>
              <a:t>(Plus1alternativet)</a:t>
            </a:r>
            <a:endParaRPr lang="sv-SE" sz="1400" dirty="0">
              <a:solidFill>
                <a:schemeClr val="bg1"/>
              </a:solidFill>
            </a:endParaRPr>
          </a:p>
          <a:p>
            <a:r>
              <a:rPr lang="sv-SE" sz="1400" dirty="0">
                <a:solidFill>
                  <a:schemeClr val="bg1"/>
                </a:solidFill>
              </a:rPr>
              <a:t>	</a:t>
            </a:r>
            <a:r>
              <a:rPr lang="sv-SE" sz="1400" dirty="0" smtClean="0">
                <a:solidFill>
                  <a:schemeClr val="bg1"/>
                </a:solidFill>
              </a:rPr>
              <a:t>Kostnadsutveckling för skola och äldreomsorg (Demografiskt 	alternativ)</a:t>
            </a:r>
          </a:p>
          <a:p>
            <a:r>
              <a:rPr lang="sv-SE" sz="1400" dirty="0">
                <a:solidFill>
                  <a:schemeClr val="bg1"/>
                </a:solidFill>
              </a:rPr>
              <a:t>	Kostnadsutveckling för skola och äldreomsorg </a:t>
            </a:r>
            <a:r>
              <a:rPr lang="sv-SE" sz="1400" dirty="0" smtClean="0">
                <a:solidFill>
                  <a:schemeClr val="bg1"/>
                </a:solidFill>
              </a:rPr>
              <a:t>(Plus1alternativet)</a:t>
            </a:r>
          </a:p>
          <a:p>
            <a:r>
              <a:rPr lang="sv-SE" dirty="0" smtClean="0">
                <a:solidFill>
                  <a:schemeClr val="bg1"/>
                </a:solidFill>
              </a:rPr>
              <a:t>Bilagor</a:t>
            </a:r>
          </a:p>
          <a:p>
            <a:r>
              <a:rPr lang="sv-SE" dirty="0" smtClean="0">
                <a:solidFill>
                  <a:schemeClr val="bg1"/>
                </a:solidFill>
              </a:rPr>
              <a:t>	</a:t>
            </a:r>
            <a:r>
              <a:rPr lang="sv-SE" sz="1400" dirty="0">
                <a:solidFill>
                  <a:schemeClr val="bg1"/>
                </a:solidFill>
              </a:rPr>
              <a:t>Bilaga 1 – Befolkning 2000-2015, grunddata</a:t>
            </a:r>
          </a:p>
          <a:p>
            <a:r>
              <a:rPr lang="sv-SE" sz="1400" dirty="0">
                <a:solidFill>
                  <a:schemeClr val="bg1"/>
                </a:solidFill>
              </a:rPr>
              <a:t>	Bilaga 2 – Befolkning 2015-2030, prognos</a:t>
            </a:r>
          </a:p>
          <a:p>
            <a:endParaRPr lang="sv-SE" dirty="0">
              <a:solidFill>
                <a:schemeClr val="bg1"/>
              </a:solidFill>
            </a:endParaRPr>
          </a:p>
          <a:p>
            <a:endParaRPr lang="sv-SE" sz="1400" dirty="0">
              <a:solidFill>
                <a:schemeClr val="bg1"/>
              </a:solidFill>
            </a:endParaRPr>
          </a:p>
        </p:txBody>
      </p:sp>
    </p:spTree>
    <p:extLst>
      <p:ext uri="{BB962C8B-B14F-4D97-AF65-F5344CB8AC3E}">
        <p14:creationId xmlns:p14="http://schemas.microsoft.com/office/powerpoint/2010/main" val="3277224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Introduktion</a:t>
            </a:r>
            <a:endParaRPr lang="sv-SE" sz="3200" b="1"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7" name="textruta 6"/>
          <p:cNvSpPr txBox="1"/>
          <p:nvPr/>
        </p:nvSpPr>
        <p:spPr>
          <a:xfrm>
            <a:off x="251999" y="1964266"/>
            <a:ext cx="3676533" cy="4391021"/>
          </a:xfrm>
          <a:prstGeom prst="rect">
            <a:avLst/>
          </a:prstGeom>
          <a:noFill/>
          <a:ln>
            <a:noFill/>
            <a:prstDash val="lgDashDot"/>
          </a:ln>
        </p:spPr>
        <p:txBody>
          <a:bodyPr wrap="square" rtlCol="0">
            <a:noAutofit/>
          </a:bodyPr>
          <a:lstStyle/>
          <a:p>
            <a:pPr algn="just"/>
            <a:r>
              <a:rPr lang="sv-SE" sz="1500" i="1" dirty="0" smtClean="0"/>
              <a:t>Detta är andra delen av en trestegsraket för att arbeta med frågan; hur ska vi klara välfärden i framtiden?</a:t>
            </a:r>
          </a:p>
          <a:p>
            <a:pPr algn="just"/>
            <a:endParaRPr lang="sv-SE" sz="1500" i="1" dirty="0"/>
          </a:p>
          <a:p>
            <a:pPr algn="just"/>
            <a:r>
              <a:rPr lang="sv-SE" sz="1500" i="1" dirty="0" smtClean="0"/>
              <a:t>Hur ska Ånge kommun möta de demografiska utmaningarna och en ökad avbefolkning? Hur ser möjligheterna för Bollnäs kommun att rekrytera sjukvårdspersonal i framtiden? Hur påverkas Söderhamn av omvärlden i en tid av väpnade konflikter, främlingsfientlighet och arbetslöshet?</a:t>
            </a:r>
          </a:p>
          <a:p>
            <a:pPr algn="just"/>
            <a:endParaRPr lang="sv-SE" sz="1500" i="1" dirty="0"/>
          </a:p>
          <a:p>
            <a:pPr algn="just"/>
            <a:r>
              <a:rPr lang="sv-SE" sz="1500" i="1" dirty="0" smtClean="0"/>
              <a:t>Utvecklingen av svensk välfärd influeras också av nya tekniska möjligheter och framsteg, ökad demokrati och mångfald. </a:t>
            </a:r>
          </a:p>
          <a:p>
            <a:pPr algn="just"/>
            <a:endParaRPr lang="sv-SE" sz="1500" i="1" dirty="0"/>
          </a:p>
          <a:p>
            <a:pPr algn="just"/>
            <a:r>
              <a:rPr lang="sv-SE" sz="1500" i="1" dirty="0" smtClean="0"/>
              <a:t>Vilka utmaningar och möjligheter står din kommun inför? Har ni strategier för att möta dem? Är din kommun beredd?</a:t>
            </a:r>
          </a:p>
          <a:p>
            <a:pPr marL="285750" indent="-285750" algn="just">
              <a:buFont typeface="Arial" panose="020B0604020202020204" pitchFamily="34" charset="0"/>
              <a:buChar char="•"/>
            </a:pPr>
            <a:endParaRPr lang="sv-SE" i="1" dirty="0"/>
          </a:p>
        </p:txBody>
      </p:sp>
      <p:sp>
        <p:nvSpPr>
          <p:cNvPr id="8" name="textruta 7"/>
          <p:cNvSpPr txBox="1"/>
          <p:nvPr/>
        </p:nvSpPr>
        <p:spPr>
          <a:xfrm>
            <a:off x="4227600" y="1964267"/>
            <a:ext cx="3676533" cy="4391020"/>
          </a:xfrm>
          <a:prstGeom prst="rect">
            <a:avLst/>
          </a:prstGeom>
          <a:noFill/>
          <a:ln>
            <a:noFill/>
            <a:prstDash val="lgDashDot"/>
          </a:ln>
        </p:spPr>
        <p:txBody>
          <a:bodyPr wrap="square" rtlCol="0">
            <a:noAutofit/>
          </a:bodyPr>
          <a:lstStyle/>
          <a:p>
            <a:pPr algn="just"/>
            <a:r>
              <a:rPr lang="sv-SE" sz="1500" i="1" dirty="0" smtClean="0"/>
              <a:t>2014 presenterade Sveriges Kommuner och Landsting (SKL) en omvärldsanalys (Vägval för framtiden) som övergripande beskriver förändringskraften och trender vilka kommer påverka det kommunala uppdraget mot 2025.</a:t>
            </a:r>
          </a:p>
          <a:p>
            <a:pPr algn="just"/>
            <a:endParaRPr lang="sv-SE" sz="1500" i="1" dirty="0"/>
          </a:p>
          <a:p>
            <a:pPr algn="just"/>
            <a:r>
              <a:rPr lang="sv-SE" sz="1500" i="1" dirty="0" smtClean="0"/>
              <a:t>Vi har utgått från de av dessa trender som vi anser påverkar våra kommuner i södra Norrland mest. Vår förhoppning är att vi ska belysa utmaningar och stimulera samtal om just din kommuns framtid och möjligheter.  </a:t>
            </a:r>
          </a:p>
          <a:p>
            <a:pPr algn="just"/>
            <a:endParaRPr lang="sv-SE" sz="1500" i="1" dirty="0"/>
          </a:p>
          <a:p>
            <a:pPr algn="just"/>
            <a:r>
              <a:rPr lang="sv-SE" sz="1500" b="1" i="1" dirty="0" smtClean="0"/>
              <a:t>Framtiden är snart här</a:t>
            </a:r>
          </a:p>
          <a:p>
            <a:pPr algn="just"/>
            <a:r>
              <a:rPr lang="sv-SE" sz="1500" b="1" i="1" dirty="0" smtClean="0">
                <a:solidFill>
                  <a:schemeClr val="accent1"/>
                </a:solidFill>
              </a:rPr>
              <a:t>Steg ett: </a:t>
            </a:r>
            <a:r>
              <a:rPr lang="sv-SE" sz="1500" i="1" dirty="0" smtClean="0"/>
              <a:t>Läs om problemområden och lösningar i foldern. </a:t>
            </a:r>
          </a:p>
          <a:p>
            <a:pPr algn="just"/>
            <a:r>
              <a:rPr lang="sv-SE" sz="1500" b="1" i="1" dirty="0" smtClean="0">
                <a:solidFill>
                  <a:schemeClr val="accent1"/>
                </a:solidFill>
              </a:rPr>
              <a:t>Steg två: </a:t>
            </a:r>
            <a:r>
              <a:rPr lang="sv-SE" sz="1500" i="1" dirty="0" smtClean="0"/>
              <a:t>Se närmare på hur statistiken ser ut för just din kommun. </a:t>
            </a:r>
          </a:p>
          <a:p>
            <a:pPr algn="just"/>
            <a:r>
              <a:rPr lang="sv-SE" sz="1500" b="1" i="1" dirty="0" smtClean="0">
                <a:solidFill>
                  <a:schemeClr val="accent1"/>
                </a:solidFill>
              </a:rPr>
              <a:t>Steg tre:</a:t>
            </a:r>
            <a:r>
              <a:rPr lang="sv-SE" sz="1500" i="1" dirty="0" smtClean="0"/>
              <a:t> Samla ett gäng medarbetare och genomför en workshop med hjälp av vårt övningsmaterial för att börja möta framtiden. </a:t>
            </a:r>
          </a:p>
          <a:p>
            <a:pPr marL="285750" indent="-285750">
              <a:buFont typeface="Arial" panose="020B0604020202020204" pitchFamily="34" charset="0"/>
              <a:buChar char="•"/>
            </a:pPr>
            <a:endParaRPr lang="sv-SE" sz="1600" i="1" dirty="0"/>
          </a:p>
        </p:txBody>
      </p:sp>
      <p:sp>
        <p:nvSpPr>
          <p:cNvPr id="9" name="textruta 8"/>
          <p:cNvSpPr txBox="1"/>
          <p:nvPr/>
        </p:nvSpPr>
        <p:spPr>
          <a:xfrm>
            <a:off x="8203200" y="1964266"/>
            <a:ext cx="3676533" cy="4391019"/>
          </a:xfrm>
          <a:prstGeom prst="rect">
            <a:avLst/>
          </a:prstGeom>
          <a:noFill/>
          <a:ln>
            <a:noFill/>
            <a:prstDash val="lgDashDot"/>
          </a:ln>
        </p:spPr>
        <p:txBody>
          <a:bodyPr wrap="square" rtlCol="0">
            <a:noAutofit/>
          </a:bodyPr>
          <a:lstStyle/>
          <a:p>
            <a:pPr algn="just"/>
            <a:endParaRPr lang="sv-SE" sz="1500" i="1" dirty="0"/>
          </a:p>
          <a:p>
            <a:pPr algn="just"/>
            <a:endParaRPr lang="sv-SE" sz="1500" i="1" dirty="0"/>
          </a:p>
        </p:txBody>
      </p:sp>
      <p:sp>
        <p:nvSpPr>
          <p:cNvPr id="13" name="textruta 12"/>
          <p:cNvSpPr txBox="1"/>
          <p:nvPr/>
        </p:nvSpPr>
        <p:spPr>
          <a:xfrm>
            <a:off x="252000" y="1296000"/>
            <a:ext cx="3676533" cy="558800"/>
          </a:xfrm>
          <a:prstGeom prst="rect">
            <a:avLst/>
          </a:prstGeom>
          <a:solidFill>
            <a:srgbClr val="02788A"/>
          </a:solidFill>
          <a:ln w="9525">
            <a:solidFill>
              <a:srgbClr val="02788A"/>
            </a:solidFill>
          </a:ln>
        </p:spPr>
        <p:style>
          <a:lnRef idx="2">
            <a:schemeClr val="accent1"/>
          </a:lnRef>
          <a:fillRef idx="1">
            <a:schemeClr val="lt1"/>
          </a:fillRef>
          <a:effectRef idx="0">
            <a:schemeClr val="accent1"/>
          </a:effectRef>
          <a:fontRef idx="minor">
            <a:schemeClr val="dk1"/>
          </a:fontRef>
        </p:style>
        <p:txBody>
          <a:bodyPr wrap="square" tIns="144000" rtlCol="0">
            <a:noAutofit/>
          </a:bodyPr>
          <a:lstStyle/>
          <a:p>
            <a:r>
              <a:rPr lang="sv-SE" b="1" dirty="0" smtClean="0">
                <a:solidFill>
                  <a:schemeClr val="bg1"/>
                </a:solidFill>
              </a:rPr>
              <a:t>Hur ser vår framtid ut?</a:t>
            </a:r>
            <a:endParaRPr lang="sv-SE" b="1" dirty="0">
              <a:solidFill>
                <a:schemeClr val="bg1"/>
              </a:solidFill>
            </a:endParaRPr>
          </a:p>
        </p:txBody>
      </p:sp>
      <p:sp>
        <p:nvSpPr>
          <p:cNvPr id="16" name="textruta 15"/>
          <p:cNvSpPr txBox="1"/>
          <p:nvPr/>
        </p:nvSpPr>
        <p:spPr>
          <a:xfrm>
            <a:off x="4227600" y="1296000"/>
            <a:ext cx="3676533" cy="558800"/>
          </a:xfrm>
          <a:prstGeom prst="rect">
            <a:avLst/>
          </a:prstGeom>
          <a:solidFill>
            <a:srgbClr val="02788A"/>
          </a:solidFill>
          <a:ln w="9525">
            <a:solidFill>
              <a:srgbClr val="02788A"/>
            </a:solidFill>
          </a:ln>
        </p:spPr>
        <p:style>
          <a:lnRef idx="2">
            <a:schemeClr val="accent1"/>
          </a:lnRef>
          <a:fillRef idx="1">
            <a:schemeClr val="lt1"/>
          </a:fillRef>
          <a:effectRef idx="0">
            <a:schemeClr val="accent1"/>
          </a:effectRef>
          <a:fontRef idx="minor">
            <a:schemeClr val="dk1"/>
          </a:fontRef>
        </p:style>
        <p:txBody>
          <a:bodyPr wrap="square" tIns="144000" rtlCol="0">
            <a:noAutofit/>
          </a:bodyPr>
          <a:lstStyle/>
          <a:p>
            <a:r>
              <a:rPr lang="sv-SE" b="1" dirty="0" smtClean="0">
                <a:solidFill>
                  <a:schemeClr val="bg1"/>
                </a:solidFill>
              </a:rPr>
              <a:t>Vilka är våra utmaningar?</a:t>
            </a:r>
            <a:endParaRPr lang="sv-SE" b="1" dirty="0">
              <a:solidFill>
                <a:schemeClr val="bg1"/>
              </a:solidFill>
            </a:endParaRPr>
          </a:p>
        </p:txBody>
      </p:sp>
      <p:sp>
        <p:nvSpPr>
          <p:cNvPr id="17" name="textruta 16"/>
          <p:cNvSpPr txBox="1"/>
          <p:nvPr/>
        </p:nvSpPr>
        <p:spPr>
          <a:xfrm>
            <a:off x="8203199" y="1296000"/>
            <a:ext cx="3676533" cy="558800"/>
          </a:xfrm>
          <a:prstGeom prst="rect">
            <a:avLst/>
          </a:prstGeom>
          <a:solidFill>
            <a:srgbClr val="02788A"/>
          </a:solidFill>
          <a:ln w="9525">
            <a:solidFill>
              <a:srgbClr val="02788A"/>
            </a:solidFill>
          </a:ln>
        </p:spPr>
        <p:style>
          <a:lnRef idx="2">
            <a:schemeClr val="accent1"/>
          </a:lnRef>
          <a:fillRef idx="1">
            <a:schemeClr val="lt1"/>
          </a:fillRef>
          <a:effectRef idx="0">
            <a:schemeClr val="accent1"/>
          </a:effectRef>
          <a:fontRef idx="minor">
            <a:schemeClr val="dk1"/>
          </a:fontRef>
        </p:style>
        <p:txBody>
          <a:bodyPr wrap="square" tIns="144000" rtlCol="0">
            <a:noAutofit/>
          </a:bodyPr>
          <a:lstStyle/>
          <a:p>
            <a:r>
              <a:rPr lang="sv-SE" b="1" dirty="0" smtClean="0">
                <a:solidFill>
                  <a:schemeClr val="bg1"/>
                </a:solidFill>
              </a:rPr>
              <a:t>Vilka är vi?</a:t>
            </a:r>
            <a:endParaRPr lang="sv-SE" b="1" dirty="0">
              <a:solidFill>
                <a:schemeClr val="bg1"/>
              </a:solidFill>
            </a:endParaRPr>
          </a:p>
        </p:txBody>
      </p:sp>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5</a:t>
            </a:fld>
            <a:endParaRPr lang="en-US" dirty="0">
              <a:solidFill>
                <a:schemeClr val="tx1">
                  <a:lumMod val="50000"/>
                  <a:lumOff val="50000"/>
                </a:schemeClr>
              </a:solidFill>
            </a:endParaRPr>
          </a:p>
        </p:txBody>
      </p:sp>
      <p:pic>
        <p:nvPicPr>
          <p:cNvPr id="12" name="Bildobjekt 11"/>
          <p:cNvPicPr>
            <a:picLocks noChangeAspect="1"/>
          </p:cNvPicPr>
          <p:nvPr/>
        </p:nvPicPr>
        <p:blipFill>
          <a:blip r:embed="rId3"/>
          <a:stretch>
            <a:fillRect/>
          </a:stretch>
        </p:blipFill>
        <p:spPr>
          <a:xfrm>
            <a:off x="8203199" y="1964261"/>
            <a:ext cx="3676532" cy="4391023"/>
          </a:xfrm>
          <a:prstGeom prst="rect">
            <a:avLst/>
          </a:prstGeom>
        </p:spPr>
      </p:pic>
    </p:spTree>
    <p:extLst>
      <p:ext uri="{BB962C8B-B14F-4D97-AF65-F5344CB8AC3E}">
        <p14:creationId xmlns:p14="http://schemas.microsoft.com/office/powerpoint/2010/main" val="26609375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Framtidens utmaning - </a:t>
            </a:r>
            <a:r>
              <a:rPr lang="sv-SE" sz="2800" dirty="0" smtClean="0">
                <a:solidFill>
                  <a:schemeClr val="bg1"/>
                </a:solidFill>
              </a:rPr>
              <a:t>Välfärdens långsiktiga finansiering</a:t>
            </a:r>
            <a:endParaRPr lang="sv-SE" sz="28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6</a:t>
            </a:fld>
            <a:endParaRPr lang="en-US" dirty="0">
              <a:solidFill>
                <a:schemeClr val="tx1">
                  <a:lumMod val="50000"/>
                  <a:lumOff val="50000"/>
                </a:schemeClr>
              </a:solidFill>
            </a:endParaRPr>
          </a:p>
        </p:txBody>
      </p:sp>
      <p:sp>
        <p:nvSpPr>
          <p:cNvPr id="8" name="textruta 7"/>
          <p:cNvSpPr txBox="1"/>
          <p:nvPr/>
        </p:nvSpPr>
        <p:spPr>
          <a:xfrm>
            <a:off x="252000" y="2456869"/>
            <a:ext cx="3872528" cy="3898417"/>
          </a:xfrm>
          <a:prstGeom prst="rect">
            <a:avLst/>
          </a:prstGeom>
          <a:noFill/>
          <a:ln>
            <a:noFill/>
          </a:ln>
        </p:spPr>
        <p:txBody>
          <a:bodyPr wrap="square" rtlCol="0">
            <a:noAutofit/>
          </a:bodyPr>
          <a:lstStyle/>
          <a:p>
            <a:pPr algn="just"/>
            <a:r>
              <a:rPr lang="sv-SE" sz="1400" dirty="0" smtClean="0"/>
              <a:t>I dagens välfärdssamhälle lever allt flera allt längre. Andelen äldre kommer att öka och närmast är det den stora fyrtiotalistkullen som kommer att nå en ålder där behovet av äldreomsorg och sjukvård ökar. Sett till åren 1980-2005 så ökade antalet personer med ca. 15% medan prognosen för de kommande 25 åren visar på en ökning med ca 41%. Tillsammans med ökade förväntningar på välfärdstjänsterna så kommer det att medföra kostnadsökningar för välfärdstjänster. </a:t>
            </a:r>
          </a:p>
          <a:p>
            <a:pPr algn="just"/>
            <a:endParaRPr lang="sv-SE" sz="1400" dirty="0"/>
          </a:p>
          <a:p>
            <a:pPr algn="just"/>
            <a:r>
              <a:rPr lang="sv-SE" sz="1400" dirty="0" smtClean="0"/>
              <a:t>För att beskriva utvecklingen har SKL i sina framskrivningar använt sig av två alternativ; demografialternativet och plus1alternativet.</a:t>
            </a:r>
          </a:p>
          <a:p>
            <a:pPr algn="just"/>
            <a:endParaRPr lang="sv-SE" sz="1400" dirty="0"/>
          </a:p>
          <a:p>
            <a:pPr algn="just"/>
            <a:r>
              <a:rPr lang="sv-SE" sz="1400" b="1" dirty="0" smtClean="0"/>
              <a:t>Demografialternativet: </a:t>
            </a:r>
            <a:r>
              <a:rPr lang="sv-SE" sz="1400" dirty="0" smtClean="0"/>
              <a:t>Kommunsektorns kostnader bestäms av demografin och dagens</a:t>
            </a:r>
            <a:endParaRPr lang="sv-SE" sz="1400" b="1" dirty="0" smtClean="0"/>
          </a:p>
          <a:p>
            <a:pPr algn="just"/>
            <a:endParaRPr lang="sv-SE" sz="1400" dirty="0"/>
          </a:p>
        </p:txBody>
      </p:sp>
      <p:sp>
        <p:nvSpPr>
          <p:cNvPr id="9" name="textruta 8"/>
          <p:cNvSpPr txBox="1"/>
          <p:nvPr/>
        </p:nvSpPr>
        <p:spPr>
          <a:xfrm>
            <a:off x="8083686" y="2456869"/>
            <a:ext cx="3803513" cy="3898417"/>
          </a:xfrm>
          <a:prstGeom prst="rect">
            <a:avLst/>
          </a:prstGeom>
          <a:noFill/>
          <a:ln>
            <a:noFill/>
          </a:ln>
        </p:spPr>
        <p:txBody>
          <a:bodyPr wrap="square" rtlCol="0">
            <a:noAutofit/>
          </a:bodyPr>
          <a:lstStyle/>
          <a:p>
            <a:pPr algn="just"/>
            <a:r>
              <a:rPr lang="sv-SE" sz="1400" dirty="0" smtClean="0"/>
              <a:t>Demografialternativet och ca 50% för Plus1alternativet fram till 2035. </a:t>
            </a:r>
          </a:p>
          <a:p>
            <a:pPr algn="just"/>
            <a:endParaRPr lang="sv-SE" sz="1400" dirty="0"/>
          </a:p>
          <a:p>
            <a:pPr algn="just"/>
            <a:r>
              <a:rPr lang="sv-SE" sz="1400" dirty="0" smtClean="0"/>
              <a:t>Kostnadsökningarna som beskrivs ovan skulle innebära att det sammantagna uttaget av kommunal- och landstingsskatt skulle behöva öka med 1,40 kronor (Demografialternativet) respektive 13 kronor (Plus1alternativet). </a:t>
            </a:r>
          </a:p>
          <a:p>
            <a:pPr algn="just"/>
            <a:endParaRPr lang="sv-SE" sz="1400" dirty="0"/>
          </a:p>
          <a:p>
            <a:pPr algn="just"/>
            <a:r>
              <a:rPr lang="sv-SE" sz="1400" dirty="0" smtClean="0"/>
              <a:t>Framtidens utmaning bör diskuteras enskilt i kommuner men även tillsammans med andra kommuner för att hitta lösningar. Det är viktigt att lyfta fram frågan så att långsiktiga politiska beslut kan fattas redan idag. </a:t>
            </a:r>
          </a:p>
          <a:p>
            <a:pPr algn="just"/>
            <a:endParaRPr lang="sv-SE" sz="1400" dirty="0"/>
          </a:p>
          <a:p>
            <a:pPr algn="just"/>
            <a:r>
              <a:rPr lang="sv-SE" sz="1400" dirty="0" smtClean="0"/>
              <a:t>Några exempel på alternativ för att finansiera välfärden återfinns i SKLs rapport </a:t>
            </a:r>
            <a:r>
              <a:rPr lang="sv-SE" sz="1400" dirty="0" smtClean="0">
                <a:hlinkClick r:id="rId3"/>
              </a:rPr>
              <a:t>Framtidens utmaningar – Välfärdens långsiktiga finansiering</a:t>
            </a:r>
            <a:r>
              <a:rPr lang="sv-SE" sz="1400" dirty="0" smtClean="0"/>
              <a:t>. </a:t>
            </a:r>
            <a:endParaRPr lang="sv-SE" sz="1400" dirty="0"/>
          </a:p>
        </p:txBody>
      </p:sp>
      <p:sp>
        <p:nvSpPr>
          <p:cNvPr id="10" name="textruta 9"/>
          <p:cNvSpPr txBox="1"/>
          <p:nvPr/>
        </p:nvSpPr>
        <p:spPr>
          <a:xfrm>
            <a:off x="4167842" y="2456870"/>
            <a:ext cx="3872528" cy="3898416"/>
          </a:xfrm>
          <a:prstGeom prst="rect">
            <a:avLst/>
          </a:prstGeom>
          <a:noFill/>
          <a:ln>
            <a:noFill/>
          </a:ln>
        </p:spPr>
        <p:txBody>
          <a:bodyPr wrap="square" rtlCol="0">
            <a:noAutofit/>
          </a:bodyPr>
          <a:lstStyle/>
          <a:p>
            <a:pPr algn="just"/>
            <a:r>
              <a:rPr lang="sv-SE" sz="1400" dirty="0"/>
              <a:t>prislappar per </a:t>
            </a:r>
            <a:r>
              <a:rPr lang="sv-SE" sz="1400" dirty="0" smtClean="0"/>
              <a:t>åldersgrupp. Kostnadsutveckling bestäms därmed av befolkningens framtida storlek och ålderssammansättning.  </a:t>
            </a:r>
          </a:p>
          <a:p>
            <a:pPr algn="just"/>
            <a:endParaRPr lang="sv-SE" sz="1400" dirty="0"/>
          </a:p>
          <a:p>
            <a:pPr algn="just"/>
            <a:r>
              <a:rPr lang="sv-SE" sz="1400" b="1" dirty="0" smtClean="0"/>
              <a:t>Plus1alternativet: </a:t>
            </a:r>
            <a:r>
              <a:rPr lang="sv-SE" sz="1400" dirty="0" smtClean="0"/>
              <a:t>Plus1alternativet antar att verksamheternas omfattning och därmed kostnaderna växer mer än vad demografin antyder. Under perioden 1980-2005 ökade kostnaderna för välfärdstjänster årligen med 1 % mer än de demografiskt betingade behoven. För att ha ett alternativ som är bättre anpassat till hur det historiskt har sett ut så räknar Plus1alternativet med en kostnadsökning på 1% utöver det som demografin kräver. </a:t>
            </a:r>
          </a:p>
          <a:p>
            <a:pPr algn="just"/>
            <a:endParaRPr lang="sv-SE" sz="1400" dirty="0"/>
          </a:p>
          <a:p>
            <a:pPr algn="just"/>
            <a:r>
              <a:rPr lang="sv-SE" sz="1400" dirty="0" smtClean="0"/>
              <a:t>I SKLs rapport visar kommunernas och landstingens sammantagna kostnadsutveckling i fasta priser en kostnadsökning ca 20% för</a:t>
            </a:r>
            <a:endParaRPr lang="sv-SE" sz="1400" dirty="0"/>
          </a:p>
        </p:txBody>
      </p:sp>
      <p:sp>
        <p:nvSpPr>
          <p:cNvPr id="11" name="textruta 10"/>
          <p:cNvSpPr txBox="1"/>
          <p:nvPr/>
        </p:nvSpPr>
        <p:spPr>
          <a:xfrm>
            <a:off x="252001" y="1144309"/>
            <a:ext cx="11635198" cy="1113046"/>
          </a:xfrm>
          <a:prstGeom prst="rect">
            <a:avLst/>
          </a:prstGeom>
          <a:noFill/>
          <a:ln>
            <a:noFill/>
          </a:ln>
        </p:spPr>
        <p:txBody>
          <a:bodyPr wrap="square" rtlCol="0">
            <a:noAutofit/>
          </a:bodyPr>
          <a:lstStyle/>
          <a:p>
            <a:pPr algn="just"/>
            <a:r>
              <a:rPr lang="sv-SE" i="1" dirty="0" smtClean="0"/>
              <a:t>I Sveriges Kommuner och Landstings (SKL) rapport , Framtidens utmaningar – Välfärdens långsiktiga finansiering, vill programberedningen lyfta frågan om hur det svenska välfärdssamhället kommer att se ut i framtiden. Målet med skriften har inte varit att nå konsensus för hur framtidens välfärd ska lösas utan snarare att lyfta fram frågan så att långsiktiga politiska beslut kan fattas redan nu för att möta framtidens utmaningar.   </a:t>
            </a:r>
          </a:p>
        </p:txBody>
      </p:sp>
    </p:spTree>
    <p:extLst>
      <p:ext uri="{BB962C8B-B14F-4D97-AF65-F5344CB8AC3E}">
        <p14:creationId xmlns:p14="http://schemas.microsoft.com/office/powerpoint/2010/main" val="36296215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5981376"/>
          </a:xfrm>
          <a:prstGeom prst="rect">
            <a:avLst/>
          </a:prstGeom>
          <a:solidFill>
            <a:srgbClr val="02788A"/>
          </a:solidFill>
          <a:ln>
            <a:solidFill>
              <a:schemeClr val="accent1"/>
            </a:solidFill>
          </a:ln>
        </p:spPr>
        <p:txBody>
          <a:bodyPr wrap="square" lIns="504000" tIns="612000" rIns="72000" bIns="216000" rtlCol="0" anchor="t" anchorCtr="0">
            <a:noAutofit/>
          </a:bodyPr>
          <a:lstStyle/>
          <a:p>
            <a:r>
              <a:rPr lang="sv-SE" sz="4000" dirty="0" smtClean="0">
                <a:ln>
                  <a:solidFill>
                    <a:schemeClr val="bg1"/>
                  </a:solidFill>
                </a:ln>
                <a:solidFill>
                  <a:schemeClr val="bg1"/>
                </a:solidFill>
              </a:rPr>
              <a:t>Skatteintäkter</a:t>
            </a:r>
            <a:endParaRPr lang="sv-SE" sz="4000" dirty="0">
              <a:ln>
                <a:solidFill>
                  <a:schemeClr val="bg1"/>
                </a:solidFill>
              </a:ln>
              <a:solidFill>
                <a:schemeClr val="bg1"/>
              </a:solidFill>
            </a:endParaRPr>
          </a:p>
          <a:p>
            <a:pPr marL="1028700" lvl="1" indent="-571500">
              <a:buFont typeface="Arial" panose="020B0604020202020204" pitchFamily="34" charset="0"/>
              <a:buChar char="•"/>
            </a:pPr>
            <a:r>
              <a:rPr lang="sv-SE" sz="3200" dirty="0" smtClean="0">
                <a:solidFill>
                  <a:schemeClr val="bg1"/>
                </a:solidFill>
              </a:rPr>
              <a:t>Kommunernas skattebas</a:t>
            </a:r>
          </a:p>
          <a:p>
            <a:pPr marL="1028700" lvl="1" indent="-571500">
              <a:buFont typeface="Arial" panose="020B0604020202020204" pitchFamily="34" charset="0"/>
              <a:buChar char="•"/>
            </a:pPr>
            <a:r>
              <a:rPr lang="sv-SE" sz="3200" dirty="0" smtClean="0">
                <a:solidFill>
                  <a:schemeClr val="bg1"/>
                </a:solidFill>
              </a:rPr>
              <a:t>Timrå kommuns skattekraft och utvecklingen av skatteunderlaget</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7</a:t>
            </a:fld>
            <a:endParaRPr lang="en-US" dirty="0">
              <a:solidFill>
                <a:schemeClr val="tx1">
                  <a:lumMod val="50000"/>
                  <a:lumOff val="50000"/>
                </a:schemeClr>
              </a:solidFill>
            </a:endParaRPr>
          </a:p>
        </p:txBody>
      </p:sp>
    </p:spTree>
    <p:extLst>
      <p:ext uri="{BB962C8B-B14F-4D97-AF65-F5344CB8AC3E}">
        <p14:creationId xmlns:p14="http://schemas.microsoft.com/office/powerpoint/2010/main" val="13444414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Kommunens skattebas</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8</a:t>
            </a:fld>
            <a:endParaRPr lang="en-US" dirty="0">
              <a:solidFill>
                <a:schemeClr val="tx1">
                  <a:lumMod val="50000"/>
                  <a:lumOff val="50000"/>
                </a:schemeClr>
              </a:solidFill>
            </a:endParaRPr>
          </a:p>
        </p:txBody>
      </p:sp>
      <p:sp>
        <p:nvSpPr>
          <p:cNvPr id="8" name="textruta 7"/>
          <p:cNvSpPr txBox="1"/>
          <p:nvPr/>
        </p:nvSpPr>
        <p:spPr>
          <a:xfrm>
            <a:off x="252000" y="1342448"/>
            <a:ext cx="5767800" cy="4814701"/>
          </a:xfrm>
          <a:prstGeom prst="rect">
            <a:avLst/>
          </a:prstGeom>
          <a:noFill/>
          <a:ln>
            <a:solidFill>
              <a:srgbClr val="02788A"/>
            </a:solidFill>
          </a:ln>
        </p:spPr>
        <p:txBody>
          <a:bodyPr wrap="square" rtlCol="0">
            <a:noAutofit/>
          </a:bodyPr>
          <a:lstStyle/>
          <a:p>
            <a:pPr algn="just"/>
            <a:r>
              <a:rPr lang="sv-SE" sz="1200" dirty="0" smtClean="0"/>
              <a:t>Basen för kommunalskatten är invånarnas förvärvsinkomster. Till förvärvsinkomsterna räknas förutom löner även löneförmåner, sjukpenning, a-kassa, pensioner etc. Dessutom ingår inkomst av näringsverksamhet för de företagare som inte bedriver verksamheten i aktiebolagsformen. </a:t>
            </a:r>
          </a:p>
          <a:p>
            <a:pPr algn="just"/>
            <a:endParaRPr lang="sv-SE" sz="1200" dirty="0"/>
          </a:p>
          <a:p>
            <a:pPr algn="just"/>
            <a:r>
              <a:rPr lang="sv-SE" sz="1200" dirty="0" smtClean="0"/>
              <a:t>Skatteunderlaget varierar med konjunkturerna. På nästa sida kan vi se utvecklingen för Timrå kommuns skatteunderlag i jämförelse med riket. Utvecklingen av kommunens skatteunderlag är av underordnad betydelse för kommunens finansiering då skillnaden till stor del utjämnas via den kommunalekonomiska utjämningen. </a:t>
            </a:r>
          </a:p>
          <a:p>
            <a:pPr algn="just"/>
            <a:endParaRPr lang="sv-SE" sz="1200" dirty="0"/>
          </a:p>
          <a:p>
            <a:pPr algn="just"/>
            <a:r>
              <a:rPr lang="sv-SE" sz="1200" dirty="0" smtClean="0"/>
              <a:t>Timrå kommuns skattekraft får vi genom att sätta skatteunderlaget i relation till antalet invånare i kommunen. Inkomståret 2015 uppgick skattekraften till 176 082 kr per invånare. Vanligtvis stiger skattekraften mellan åren eftersom att skattunderlaget ökar över tiden. I relation till den genomsnittliga skattekraften i riket har Timrå kommuns skattekraft minskat något, från 99 % av rikets skattekraft 2002 till 93% av rikets skattekraft 2015. Kommunens skatteintäkt är skatteunderlaget </a:t>
            </a:r>
            <a:r>
              <a:rPr lang="sv-SE" sz="1200" dirty="0"/>
              <a:t>multiplicerat med den av kommunen fastställda skattesatsen. I </a:t>
            </a:r>
            <a:r>
              <a:rPr lang="sv-SE" sz="1200" dirty="0" smtClean="0"/>
              <a:t>Timrå kommun </a:t>
            </a:r>
            <a:r>
              <a:rPr lang="sv-SE" sz="1200" dirty="0"/>
              <a:t>har skattesatsen för perioden 2005-2015 varit i stort sett oförändrad. Detta kan ge utrymme för eventuella höjningar under kommande perioder.</a:t>
            </a:r>
          </a:p>
          <a:p>
            <a:pPr algn="just"/>
            <a:r>
              <a:rPr lang="sv-SE" sz="1400" dirty="0" smtClean="0"/>
              <a:t>		</a:t>
            </a:r>
          </a:p>
          <a:p>
            <a:pPr algn="just"/>
            <a:endParaRPr lang="sv-SE" dirty="0"/>
          </a:p>
          <a:p>
            <a:pPr algn="just"/>
            <a:endParaRPr lang="sv-SE" dirty="0" smtClean="0"/>
          </a:p>
        </p:txBody>
      </p:sp>
      <p:sp>
        <p:nvSpPr>
          <p:cNvPr id="9" name="textruta 8"/>
          <p:cNvSpPr txBox="1"/>
          <p:nvPr/>
        </p:nvSpPr>
        <p:spPr>
          <a:xfrm>
            <a:off x="6183698" y="1342448"/>
            <a:ext cx="5703502" cy="4814701"/>
          </a:xfrm>
          <a:prstGeom prst="rect">
            <a:avLst/>
          </a:prstGeom>
          <a:noFill/>
          <a:ln>
            <a:solidFill>
              <a:srgbClr val="02788A"/>
            </a:solidFill>
          </a:ln>
        </p:spPr>
        <p:txBody>
          <a:bodyPr wrap="square" rtlCol="0">
            <a:noAutofit/>
          </a:bodyPr>
          <a:lstStyle/>
          <a:p>
            <a:pPr algn="just"/>
            <a:r>
              <a:rPr lang="sv-SE" sz="1200" dirty="0" smtClean="0"/>
              <a:t>Kommuner som ligger under rikets genomsnittliga skattekraft får pengar fördelat till sig genom det kommunala utjämningssystemet. Detta för att kunna tillhanda en likvärdig service oberoende av förhållanden som är svåra för kommunen att påverka. Framförallt fördelas resurserna till kommunerna beroende på tre olika grunder; inkomstutjämningen, kostnadsutjämningen och strukturbidrag. </a:t>
            </a:r>
          </a:p>
          <a:p>
            <a:pPr algn="just"/>
            <a:endParaRPr lang="sv-SE" sz="1200" dirty="0"/>
          </a:p>
          <a:p>
            <a:pPr algn="just"/>
            <a:r>
              <a:rPr lang="sv-SE" sz="1200" b="1" dirty="0" smtClean="0"/>
              <a:t>Inkomstutjämningen:  </a:t>
            </a:r>
            <a:r>
              <a:rPr lang="sv-SE" sz="1200" dirty="0" smtClean="0"/>
              <a:t>Inkomstutjämningen utgör den största delen av det kommunala utjämningssystemet och baseras på skattekraften. Kommuner med låg skattekraft får bidrag upp till 95% av målet om 115% av medelskattekraften i riket. Huvuddelen av inkomstutjämningen består av statliga bidrag då endast 15 kommuner har tillräckligt hög skattekraft för att de ska behöva betala in till inkomstutjämningen. </a:t>
            </a:r>
          </a:p>
          <a:p>
            <a:pPr algn="just"/>
            <a:endParaRPr lang="sv-SE" sz="1200" b="1" dirty="0"/>
          </a:p>
          <a:p>
            <a:pPr algn="just"/>
            <a:r>
              <a:rPr lang="sv-SE" sz="1200" b="1" dirty="0" smtClean="0"/>
              <a:t>Kostnadsutjämningen: </a:t>
            </a:r>
            <a:r>
              <a:rPr lang="sv-SE" sz="1200" dirty="0" smtClean="0"/>
              <a:t>Kostnadsutjämningen finansieras enbart genom omfördelningar mellan kommunerna för att kompensera för opåverkbara strukturella kostnadsskillnader i obligatorisk kommunal verksamhet. Exempelvis kan kommuner kompenseras för åldersstrukturen där kommunen är skyldig att erbjuda äldreomsorg och barnomsorg till många personer.</a:t>
            </a:r>
          </a:p>
          <a:p>
            <a:pPr algn="just"/>
            <a:endParaRPr lang="sv-SE" sz="1200" dirty="0"/>
          </a:p>
          <a:p>
            <a:pPr algn="just"/>
            <a:r>
              <a:rPr lang="sv-SE" sz="1200" b="1" dirty="0" smtClean="0"/>
              <a:t>Strukturbidrag: </a:t>
            </a:r>
            <a:r>
              <a:rPr lang="sv-SE" sz="1200" dirty="0" smtClean="0"/>
              <a:t>Finansieras av staten och syftar till att stärka kommuner med liten befolkning och/eller arbetsmarknad.</a:t>
            </a:r>
            <a:endParaRPr lang="sv-SE" dirty="0"/>
          </a:p>
        </p:txBody>
      </p:sp>
      <p:graphicFrame>
        <p:nvGraphicFramePr>
          <p:cNvPr id="11" name="Tabell 10"/>
          <p:cNvGraphicFramePr>
            <a:graphicFrameLocks noGrp="1"/>
          </p:cNvGraphicFramePr>
          <p:nvPr>
            <p:extLst>
              <p:ext uri="{D42A27DB-BD31-4B8C-83A1-F6EECF244321}">
                <p14:modId xmlns:p14="http://schemas.microsoft.com/office/powerpoint/2010/main" val="4177909013"/>
              </p:ext>
            </p:extLst>
          </p:nvPr>
        </p:nvGraphicFramePr>
        <p:xfrm>
          <a:off x="426567" y="5257800"/>
          <a:ext cx="5418665" cy="592636"/>
        </p:xfrm>
        <a:graphic>
          <a:graphicData uri="http://schemas.openxmlformats.org/drawingml/2006/table">
            <a:tbl>
              <a:tblPr>
                <a:tableStyleId>{5C22544A-7EE6-4342-B048-85BDC9FD1C3A}</a:tableStyleId>
              </a:tblPr>
              <a:tblGrid>
                <a:gridCol w="586463">
                  <a:extLst>
                    <a:ext uri="{9D8B030D-6E8A-4147-A177-3AD203B41FA5}">
                      <a16:colId xmlns:a16="http://schemas.microsoft.com/office/drawing/2014/main" val="3286969988"/>
                    </a:ext>
                  </a:extLst>
                </a:gridCol>
                <a:gridCol w="425394">
                  <a:extLst>
                    <a:ext uri="{9D8B030D-6E8A-4147-A177-3AD203B41FA5}">
                      <a16:colId xmlns:a16="http://schemas.microsoft.com/office/drawing/2014/main" val="2769030212"/>
                    </a:ext>
                  </a:extLst>
                </a:gridCol>
                <a:gridCol w="453516">
                  <a:extLst>
                    <a:ext uri="{9D8B030D-6E8A-4147-A177-3AD203B41FA5}">
                      <a16:colId xmlns:a16="http://schemas.microsoft.com/office/drawing/2014/main" val="3197318033"/>
                    </a:ext>
                  </a:extLst>
                </a:gridCol>
                <a:gridCol w="453516">
                  <a:extLst>
                    <a:ext uri="{9D8B030D-6E8A-4147-A177-3AD203B41FA5}">
                      <a16:colId xmlns:a16="http://schemas.microsoft.com/office/drawing/2014/main" val="3062608081"/>
                    </a:ext>
                  </a:extLst>
                </a:gridCol>
                <a:gridCol w="453516">
                  <a:extLst>
                    <a:ext uri="{9D8B030D-6E8A-4147-A177-3AD203B41FA5}">
                      <a16:colId xmlns:a16="http://schemas.microsoft.com/office/drawing/2014/main" val="2938698538"/>
                    </a:ext>
                  </a:extLst>
                </a:gridCol>
                <a:gridCol w="453516">
                  <a:extLst>
                    <a:ext uri="{9D8B030D-6E8A-4147-A177-3AD203B41FA5}">
                      <a16:colId xmlns:a16="http://schemas.microsoft.com/office/drawing/2014/main" val="3145821246"/>
                    </a:ext>
                  </a:extLst>
                </a:gridCol>
                <a:gridCol w="453516">
                  <a:extLst>
                    <a:ext uri="{9D8B030D-6E8A-4147-A177-3AD203B41FA5}">
                      <a16:colId xmlns:a16="http://schemas.microsoft.com/office/drawing/2014/main" val="4142927932"/>
                    </a:ext>
                  </a:extLst>
                </a:gridCol>
                <a:gridCol w="453516">
                  <a:extLst>
                    <a:ext uri="{9D8B030D-6E8A-4147-A177-3AD203B41FA5}">
                      <a16:colId xmlns:a16="http://schemas.microsoft.com/office/drawing/2014/main" val="3935040824"/>
                    </a:ext>
                  </a:extLst>
                </a:gridCol>
                <a:gridCol w="453516">
                  <a:extLst>
                    <a:ext uri="{9D8B030D-6E8A-4147-A177-3AD203B41FA5}">
                      <a16:colId xmlns:a16="http://schemas.microsoft.com/office/drawing/2014/main" val="941291052"/>
                    </a:ext>
                  </a:extLst>
                </a:gridCol>
                <a:gridCol w="410732">
                  <a:extLst>
                    <a:ext uri="{9D8B030D-6E8A-4147-A177-3AD203B41FA5}">
                      <a16:colId xmlns:a16="http://schemas.microsoft.com/office/drawing/2014/main" val="3497800252"/>
                    </a:ext>
                  </a:extLst>
                </a:gridCol>
                <a:gridCol w="410732">
                  <a:extLst>
                    <a:ext uri="{9D8B030D-6E8A-4147-A177-3AD203B41FA5}">
                      <a16:colId xmlns:a16="http://schemas.microsoft.com/office/drawing/2014/main" val="977870527"/>
                    </a:ext>
                  </a:extLst>
                </a:gridCol>
                <a:gridCol w="410732">
                  <a:extLst>
                    <a:ext uri="{9D8B030D-6E8A-4147-A177-3AD203B41FA5}">
                      <a16:colId xmlns:a16="http://schemas.microsoft.com/office/drawing/2014/main" val="1389835900"/>
                    </a:ext>
                  </a:extLst>
                </a:gridCol>
              </a:tblGrid>
              <a:tr h="296318">
                <a:tc>
                  <a:txBody>
                    <a:bodyPr/>
                    <a:lstStyle/>
                    <a:p>
                      <a:pPr algn="l" fontAlgn="b"/>
                      <a:r>
                        <a:rPr lang="sv-SE" sz="1000" u="none" strike="noStrike" dirty="0">
                          <a:effectLst/>
                        </a:rPr>
                        <a:t> </a:t>
                      </a:r>
                      <a:endParaRPr lang="sv-SE" sz="10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2005</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2006</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2007</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2008</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2009</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2010</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2011</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2012</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2013</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2014</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2015</a:t>
                      </a:r>
                      <a:endParaRPr lang="sv-SE" sz="1000" b="1"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extLst>
                  <a:ext uri="{0D108BD9-81ED-4DB2-BD59-A6C34878D82A}">
                    <a16:rowId xmlns:a16="http://schemas.microsoft.com/office/drawing/2014/main" val="1316356905"/>
                  </a:ext>
                </a:extLst>
              </a:tr>
              <a:tr h="296318">
                <a:tc>
                  <a:txBody>
                    <a:bodyPr/>
                    <a:lstStyle/>
                    <a:p>
                      <a:pPr algn="l" fontAlgn="b"/>
                      <a:r>
                        <a:rPr lang="sv-SE" sz="1000" b="1" u="none" strike="noStrike" dirty="0">
                          <a:effectLst/>
                        </a:rPr>
                        <a:t>Skattesats</a:t>
                      </a:r>
                      <a:endParaRPr lang="sv-SE" sz="10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0969004"/>
                  </a:ext>
                </a:extLst>
              </a:tr>
            </a:tbl>
          </a:graphicData>
        </a:graphic>
      </p:graphicFrame>
    </p:spTree>
    <p:extLst>
      <p:ext uri="{BB962C8B-B14F-4D97-AF65-F5344CB8AC3E}">
        <p14:creationId xmlns:p14="http://schemas.microsoft.com/office/powerpoint/2010/main" val="38822059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Skattekraft och skatteunderlag Timrå kommun</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524F23AE-B34C-40CE-997C-1728415E138A}"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Timrå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9</a:t>
            </a:fld>
            <a:endParaRPr lang="en-US" dirty="0">
              <a:solidFill>
                <a:schemeClr val="tx1">
                  <a:lumMod val="50000"/>
                  <a:lumOff val="50000"/>
                </a:schemeClr>
              </a:solidFill>
            </a:endParaRPr>
          </a:p>
        </p:txBody>
      </p:sp>
      <p:graphicFrame>
        <p:nvGraphicFramePr>
          <p:cNvPr id="10" name="Diagram 9"/>
          <p:cNvGraphicFramePr>
            <a:graphicFrameLocks/>
          </p:cNvGraphicFramePr>
          <p:nvPr>
            <p:extLst>
              <p:ext uri="{D42A27DB-BD31-4B8C-83A1-F6EECF244321}">
                <p14:modId xmlns:p14="http://schemas.microsoft.com/office/powerpoint/2010/main" val="3192691956"/>
              </p:ext>
            </p:extLst>
          </p:nvPr>
        </p:nvGraphicFramePr>
        <p:xfrm>
          <a:off x="272180" y="1635761"/>
          <a:ext cx="5447900" cy="43247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 10"/>
          <p:cNvGraphicFramePr>
            <a:graphicFrameLocks/>
          </p:cNvGraphicFramePr>
          <p:nvPr>
            <p:extLst>
              <p:ext uri="{D42A27DB-BD31-4B8C-83A1-F6EECF244321}">
                <p14:modId xmlns:p14="http://schemas.microsoft.com/office/powerpoint/2010/main" val="1574584698"/>
              </p:ext>
            </p:extLst>
          </p:nvPr>
        </p:nvGraphicFramePr>
        <p:xfrm>
          <a:off x="6455875" y="1635762"/>
          <a:ext cx="5431323" cy="4324770"/>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Rak koppling 8"/>
          <p:cNvCxnSpPr/>
          <p:nvPr/>
        </p:nvCxnSpPr>
        <p:spPr>
          <a:xfrm flipH="1">
            <a:off x="6082898" y="1550352"/>
            <a:ext cx="10160" cy="4398891"/>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943446"/>
      </p:ext>
    </p:extLst>
  </p:cSld>
  <p:clrMapOvr>
    <a:masterClrMapping/>
  </p:clrMapOvr>
  <p:timing>
    <p:tnLst>
      <p:par>
        <p:cTn id="1" dur="indefinite" restart="never" nodeType="tmRoot"/>
      </p:par>
    </p:tnLst>
  </p:timing>
</p:sld>
</file>

<file path=ppt/theme/theme1.xml><?xml version="1.0" encoding="utf-8"?>
<a:theme xmlns:a="http://schemas.openxmlformats.org/drawingml/2006/main" name="Ram">
  <a:themeElements>
    <a:clrScheme name="Ram">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Ram">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Ram">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956</TotalTime>
  <Words>5045</Words>
  <Application>Microsoft Office PowerPoint</Application>
  <PresentationFormat>Bredbild</PresentationFormat>
  <Paragraphs>1419</Paragraphs>
  <Slides>34</Slides>
  <Notes>0</Notes>
  <HiddenSlides>0</HiddenSlides>
  <MMClips>0</MMClips>
  <ScaleCrop>false</ScaleCrop>
  <HeadingPairs>
    <vt:vector size="6" baseType="variant">
      <vt:variant>
        <vt:lpstr>Använt teckensnitt</vt:lpstr>
      </vt:variant>
      <vt:variant>
        <vt:i4>10</vt:i4>
      </vt:variant>
      <vt:variant>
        <vt:lpstr>Tema</vt:lpstr>
      </vt:variant>
      <vt:variant>
        <vt:i4>1</vt:i4>
      </vt:variant>
      <vt:variant>
        <vt:lpstr>Bildrubriker</vt:lpstr>
      </vt:variant>
      <vt:variant>
        <vt:i4>34</vt:i4>
      </vt:variant>
    </vt:vector>
  </HeadingPairs>
  <TitlesOfParts>
    <vt:vector size="45" baseType="lpstr">
      <vt:lpstr>GungsuhChe</vt:lpstr>
      <vt:lpstr>Arial</vt:lpstr>
      <vt:lpstr>Bauhaus 93</vt:lpstr>
      <vt:lpstr>Berlin Sans FB</vt:lpstr>
      <vt:lpstr>Calibri</vt:lpstr>
      <vt:lpstr>Copperplate Gothic Bold</vt:lpstr>
      <vt:lpstr>Corbel</vt:lpstr>
      <vt:lpstr>Garamond</vt:lpstr>
      <vt:lpstr>Wingdings</vt:lpstr>
      <vt:lpstr>Wingdings 2</vt:lpstr>
      <vt:lpstr>Ram</vt:lpstr>
      <vt:lpstr>Långsiktig befolknings-prognos och ekonomisk analys 2016-2030</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BollnÃ¤s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Mattias Ljungqvist Holm</dc:creator>
  <cp:lastModifiedBy>Mattias Ljungqvist Holm</cp:lastModifiedBy>
  <cp:revision>113</cp:revision>
  <dcterms:created xsi:type="dcterms:W3CDTF">2016-08-15T06:29:37Z</dcterms:created>
  <dcterms:modified xsi:type="dcterms:W3CDTF">2016-11-04T11:17:19Z</dcterms:modified>
</cp:coreProperties>
</file>