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36"/>
  </p:notesMasterIdLst>
  <p:sldIdLst>
    <p:sldId id="256" r:id="rId2"/>
    <p:sldId id="319" r:id="rId3"/>
    <p:sldId id="317" r:id="rId4"/>
    <p:sldId id="320" r:id="rId5"/>
    <p:sldId id="321" r:id="rId6"/>
    <p:sldId id="312" r:id="rId7"/>
    <p:sldId id="313" r:id="rId8"/>
    <p:sldId id="314" r:id="rId9"/>
    <p:sldId id="283" r:id="rId10"/>
    <p:sldId id="315" r:id="rId11"/>
    <p:sldId id="282" r:id="rId12"/>
    <p:sldId id="275" r:id="rId13"/>
    <p:sldId id="276" r:id="rId14"/>
    <p:sldId id="277" r:id="rId15"/>
    <p:sldId id="301" r:id="rId16"/>
    <p:sldId id="288" r:id="rId17"/>
    <p:sldId id="289" r:id="rId18"/>
    <p:sldId id="290" r:id="rId19"/>
    <p:sldId id="291" r:id="rId20"/>
    <p:sldId id="292" r:id="rId21"/>
    <p:sldId id="293" r:id="rId22"/>
    <p:sldId id="297" r:id="rId23"/>
    <p:sldId id="298" r:id="rId24"/>
    <p:sldId id="303" r:id="rId25"/>
    <p:sldId id="302" r:id="rId26"/>
    <p:sldId id="299" r:id="rId27"/>
    <p:sldId id="305" r:id="rId28"/>
    <p:sldId id="304" r:id="rId29"/>
    <p:sldId id="300" r:id="rId30"/>
    <p:sldId id="307" r:id="rId31"/>
    <p:sldId id="306" r:id="rId32"/>
    <p:sldId id="294" r:id="rId33"/>
    <p:sldId id="295" r:id="rId34"/>
    <p:sldId id="29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as Ljungqvist Holm" initials="MLH" lastIdx="1" clrIdx="0">
    <p:extLst>
      <p:ext uri="{19B8F6BF-5375-455C-9EA6-DF929625EA0E}">
        <p15:presenceInfo xmlns:p15="http://schemas.microsoft.com/office/powerpoint/2012/main" userId="S-1-5-21-2182383715-2302927501-769797181-22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788A"/>
    <a:srgbClr val="926255"/>
    <a:srgbClr val="00B0F0"/>
    <a:srgbClr val="9B6E62"/>
    <a:srgbClr val="92D050"/>
    <a:srgbClr val="C3986D"/>
    <a:srgbClr val="A1957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88" autoAdjust="0"/>
    <p:restoredTop sz="95597" autoAdjust="0"/>
  </p:normalViewPr>
  <p:slideViewPr>
    <p:cSldViewPr snapToGrid="0">
      <p:cViewPr varScale="1">
        <p:scale>
          <a:sx n="76" d="100"/>
          <a:sy n="76" d="100"/>
        </p:scale>
        <p:origin x="126" y="6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Sundsvalls%20Kommu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Sundsvalls%20Kommu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V&#229;rd%20och%20skola.xls"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kommun.bollnas.se\admin\users\ML3153\Projekt\Trainee%20Projekt%20-%20V&#228;lf&#228;rdsuppdraget%20i%20framtiden\Statistik%20Traineeprojekt\Tabeller\Alla%20kommuner%20och%20Rike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Statistik%20Traineeprojekt\Tabeller\Alla%20kommuner%20och%20Rike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Sundsvalls%20Kommu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Sundsvalls%20Kommu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kommun.bollnas.se\admin\Users\ML3153\Trainee\Trainee%20Projekt%20-%20V&#228;lf&#228;rdsuppdraget%20i%20framtiden\Ekonomiska%20f&#246;ruts&#228;ttningar\Ekonomiska%20f&#246;ruts&#228;ttningar%20Sundsvalls%20Kommu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Sundsvall kommuns skattekraft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Skatt!$A$69</c:f>
              <c:strCache>
                <c:ptCount val="1"/>
                <c:pt idx="0">
                  <c:v>Skattekraft, Kr/inv</c:v>
                </c:pt>
              </c:strCache>
            </c:strRef>
          </c:tx>
          <c:spPr>
            <a:solidFill>
              <a:schemeClr val="accent1"/>
            </a:solidFill>
            <a:ln>
              <a:noFill/>
            </a:ln>
            <a:effectLst/>
          </c:spPr>
          <c:invertIfNegative val="0"/>
          <c:cat>
            <c:numRef>
              <c:f>Skatt!$B$68:$R$68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Skatt!$B$69:$R$69</c:f>
              <c:numCache>
                <c:formatCode>General</c:formatCode>
                <c:ptCount val="17"/>
                <c:pt idx="0">
                  <c:v>116202</c:v>
                </c:pt>
                <c:pt idx="1">
                  <c:v>122543</c:v>
                </c:pt>
                <c:pt idx="2">
                  <c:v>129904</c:v>
                </c:pt>
                <c:pt idx="3">
                  <c:v>137760</c:v>
                </c:pt>
                <c:pt idx="4">
                  <c:v>145331</c:v>
                </c:pt>
                <c:pt idx="5">
                  <c:v>150626</c:v>
                </c:pt>
                <c:pt idx="6">
                  <c:v>153692</c:v>
                </c:pt>
                <c:pt idx="7">
                  <c:v>158418</c:v>
                </c:pt>
                <c:pt idx="8">
                  <c:v>163673</c:v>
                </c:pt>
                <c:pt idx="9">
                  <c:v>169884</c:v>
                </c:pt>
                <c:pt idx="10">
                  <c:v>177582</c:v>
                </c:pt>
                <c:pt idx="11">
                  <c:v>178417</c:v>
                </c:pt>
                <c:pt idx="12">
                  <c:v>179991</c:v>
                </c:pt>
                <c:pt idx="13">
                  <c:v>182632</c:v>
                </c:pt>
                <c:pt idx="14">
                  <c:v>188017</c:v>
                </c:pt>
                <c:pt idx="15">
                  <c:v>193841</c:v>
                </c:pt>
                <c:pt idx="16">
                  <c:v>197331</c:v>
                </c:pt>
              </c:numCache>
            </c:numRef>
          </c:val>
          <c:extLst>
            <c:ext xmlns:c16="http://schemas.microsoft.com/office/drawing/2014/chart" uri="{C3380CC4-5D6E-409C-BE32-E72D297353CC}">
              <c16:uniqueId val="{00000000-E561-4A9F-8C8E-DE2CBC54B842}"/>
            </c:ext>
          </c:extLst>
        </c:ser>
        <c:dLbls>
          <c:showLegendKey val="0"/>
          <c:showVal val="0"/>
          <c:showCatName val="0"/>
          <c:showSerName val="0"/>
          <c:showPercent val="0"/>
          <c:showBubbleSize val="0"/>
        </c:dLbls>
        <c:gapWidth val="150"/>
        <c:axId val="3602000"/>
        <c:axId val="345878304"/>
      </c:barChart>
      <c:lineChart>
        <c:grouping val="standard"/>
        <c:varyColors val="0"/>
        <c:ser>
          <c:idx val="1"/>
          <c:order val="1"/>
          <c:tx>
            <c:strRef>
              <c:f>Skatt!$A$70</c:f>
              <c:strCache>
                <c:ptCount val="1"/>
                <c:pt idx="0">
                  <c:v>Skattekraft som andel av rikets medelskattekraft, %</c:v>
                </c:pt>
              </c:strCache>
            </c:strRef>
          </c:tx>
          <c:spPr>
            <a:ln w="28575" cap="rnd">
              <a:solidFill>
                <a:srgbClr val="00B0F0"/>
              </a:solidFill>
              <a:round/>
            </a:ln>
            <a:effectLst/>
          </c:spPr>
          <c:marker>
            <c:symbol val="none"/>
          </c:marker>
          <c:cat>
            <c:numRef>
              <c:f>Skatt!$B$68:$R$68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Skatt!$B$70:$R$70</c:f>
              <c:numCache>
                <c:formatCode>0%</c:formatCode>
                <c:ptCount val="17"/>
                <c:pt idx="0">
                  <c:v>1.06</c:v>
                </c:pt>
                <c:pt idx="1">
                  <c:v>1.06</c:v>
                </c:pt>
                <c:pt idx="2">
                  <c:v>1.05</c:v>
                </c:pt>
                <c:pt idx="3">
                  <c:v>1.05</c:v>
                </c:pt>
                <c:pt idx="4">
                  <c:v>1.05</c:v>
                </c:pt>
                <c:pt idx="5">
                  <c:v>1.05</c:v>
                </c:pt>
                <c:pt idx="6">
                  <c:v>1.04</c:v>
                </c:pt>
                <c:pt idx="7">
                  <c:v>1.04</c:v>
                </c:pt>
                <c:pt idx="8">
                  <c:v>1.04</c:v>
                </c:pt>
                <c:pt idx="9">
                  <c:v>1.03</c:v>
                </c:pt>
                <c:pt idx="10">
                  <c:v>1.03</c:v>
                </c:pt>
                <c:pt idx="11">
                  <c:v>1.03</c:v>
                </c:pt>
                <c:pt idx="12">
                  <c:v>1.02</c:v>
                </c:pt>
                <c:pt idx="13">
                  <c:v>1.01</c:v>
                </c:pt>
                <c:pt idx="14">
                  <c:v>1.01</c:v>
                </c:pt>
                <c:pt idx="15">
                  <c:v>1.02</c:v>
                </c:pt>
                <c:pt idx="16">
                  <c:v>1.02</c:v>
                </c:pt>
              </c:numCache>
            </c:numRef>
          </c:val>
          <c:smooth val="0"/>
          <c:extLst>
            <c:ext xmlns:c16="http://schemas.microsoft.com/office/drawing/2014/chart" uri="{C3380CC4-5D6E-409C-BE32-E72D297353CC}">
              <c16:uniqueId val="{00000001-E561-4A9F-8C8E-DE2CBC54B842}"/>
            </c:ext>
          </c:extLst>
        </c:ser>
        <c:dLbls>
          <c:showLegendKey val="0"/>
          <c:showVal val="0"/>
          <c:showCatName val="0"/>
          <c:showSerName val="0"/>
          <c:showPercent val="0"/>
          <c:showBubbleSize val="0"/>
        </c:dLbls>
        <c:marker val="1"/>
        <c:smooth val="0"/>
        <c:axId val="299037360"/>
        <c:axId val="345879136"/>
      </c:lineChart>
      <c:catAx>
        <c:axId val="360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45878304"/>
        <c:crosses val="autoZero"/>
        <c:auto val="1"/>
        <c:lblAlgn val="ctr"/>
        <c:lblOffset val="100"/>
        <c:noMultiLvlLbl val="0"/>
      </c:catAx>
      <c:valAx>
        <c:axId val="345878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Kronor per invånare</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602000"/>
        <c:crosses val="autoZero"/>
        <c:crossBetween val="between"/>
      </c:valAx>
      <c:valAx>
        <c:axId val="345879136"/>
        <c:scaling>
          <c:orientation val="minMax"/>
          <c:max val="1.1000000000000001"/>
          <c:min val="0.8"/>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(riket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cross"/>
        <c:minorTickMark val="none"/>
        <c:tickLblPos val="nextTo"/>
        <c:spPr>
          <a:noFill/>
          <a:ln>
            <a:solidFill>
              <a:srgbClr val="00B0F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9037360"/>
        <c:crosses val="max"/>
        <c:crossBetween val="between"/>
      </c:valAx>
      <c:catAx>
        <c:axId val="299037360"/>
        <c:scaling>
          <c:orientation val="minMax"/>
        </c:scaling>
        <c:delete val="1"/>
        <c:axPos val="b"/>
        <c:numFmt formatCode="General" sourceLinked="1"/>
        <c:majorTickMark val="none"/>
        <c:minorTickMark val="none"/>
        <c:tickLblPos val="nextTo"/>
        <c:crossAx val="345879136"/>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65-79</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'Kostnader (2)'!$A$39</c:f>
              <c:strCache>
                <c:ptCount val="1"/>
                <c:pt idx="0">
                  <c:v>Hemtjänst</c:v>
                </c:pt>
              </c:strCache>
            </c:strRef>
          </c:tx>
          <c:spPr>
            <a:ln w="28575" cap="rnd">
              <a:solidFill>
                <a:srgbClr val="926255"/>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(2)'!$B$39:$AF$39</c:f>
              <c:numCache>
                <c:formatCode>General</c:formatCode>
                <c:ptCount val="31"/>
                <c:pt idx="10" formatCode="#,##0;[Red]\-#,##0">
                  <c:v>464</c:v>
                </c:pt>
                <c:pt idx="11" formatCode="#,##0;[Red]\-#,##0">
                  <c:v>433</c:v>
                </c:pt>
                <c:pt idx="12" formatCode="#,##0;[Red]\-#,##0">
                  <c:v>468</c:v>
                </c:pt>
                <c:pt idx="13" formatCode="#,##0;[Red]\-#,##0">
                  <c:v>438</c:v>
                </c:pt>
                <c:pt idx="14" formatCode="#,##0;[Red]\-#,##0">
                  <c:v>441</c:v>
                </c:pt>
                <c:pt idx="15" formatCode="#,##0;[Red]\-#,##0">
                  <c:v>467</c:v>
                </c:pt>
                <c:pt idx="16" formatCode="0">
                  <c:v>471.34261281524692</c:v>
                </c:pt>
                <c:pt idx="17" formatCode="0">
                  <c:v>475.91715386881629</c:v>
                </c:pt>
                <c:pt idx="18" formatCode="0">
                  <c:v>478.51898910124544</c:v>
                </c:pt>
                <c:pt idx="19" formatCode="0">
                  <c:v>477.05293880968844</c:v>
                </c:pt>
                <c:pt idx="20" formatCode="0">
                  <c:v>477.49328338844327</c:v>
                </c:pt>
                <c:pt idx="21" formatCode="0">
                  <c:v>479.45559404471379</c:v>
                </c:pt>
                <c:pt idx="22" formatCode="0">
                  <c:v>478.77602265761317</c:v>
                </c:pt>
                <c:pt idx="23" formatCode="0">
                  <c:v>473.07659836548095</c:v>
                </c:pt>
                <c:pt idx="24" formatCode="0">
                  <c:v>468.76928446461773</c:v>
                </c:pt>
                <c:pt idx="25" formatCode="0">
                  <c:v>461.59386790449554</c:v>
                </c:pt>
                <c:pt idx="26" formatCode="0">
                  <c:v>452.78463267477247</c:v>
                </c:pt>
                <c:pt idx="27" formatCode="0">
                  <c:v>447.23777358078462</c:v>
                </c:pt>
                <c:pt idx="28" formatCode="0">
                  <c:v>443.89734562631952</c:v>
                </c:pt>
                <c:pt idx="29" formatCode="0">
                  <c:v>444.54839476058089</c:v>
                </c:pt>
                <c:pt idx="30" formatCode="0">
                  <c:v>447.18316024341954</c:v>
                </c:pt>
              </c:numCache>
            </c:numRef>
          </c:val>
          <c:smooth val="0"/>
          <c:extLst>
            <c:ext xmlns:c16="http://schemas.microsoft.com/office/drawing/2014/chart" uri="{C3380CC4-5D6E-409C-BE32-E72D297353CC}">
              <c16:uniqueId val="{00000000-FCA8-433B-9D55-683D183FD053}"/>
            </c:ext>
          </c:extLst>
        </c:ser>
        <c:ser>
          <c:idx val="1"/>
          <c:order val="1"/>
          <c:tx>
            <c:strRef>
              <c:f>'Kostnader (2)'!$A$40</c:f>
              <c:strCache>
                <c:ptCount val="1"/>
                <c:pt idx="0">
                  <c:v>Korttidsvård</c:v>
                </c:pt>
              </c:strCache>
            </c:strRef>
          </c:tx>
          <c:spPr>
            <a:ln w="28575" cap="rnd">
              <a:solidFill>
                <a:schemeClr val="accent1"/>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(2)'!$B$40:$AF$40</c:f>
              <c:numCache>
                <c:formatCode>0</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77.489999999999995</c:v>
                </c:pt>
                <c:pt idx="16">
                  <c:v>187.70538278571385</c:v>
                </c:pt>
                <c:pt idx="17">
                  <c:v>189.52712764005776</c:v>
                </c:pt>
                <c:pt idx="18">
                  <c:v>190.56327091454654</c:v>
                </c:pt>
                <c:pt idx="19">
                  <c:v>189.97943757616835</c:v>
                </c:pt>
                <c:pt idx="20">
                  <c:v>190.1547984399339</c:v>
                </c:pt>
                <c:pt idx="21">
                  <c:v>190.93626029563103</c:v>
                </c:pt>
                <c:pt idx="22">
                  <c:v>190.66563081321686</c:v>
                </c:pt>
                <c:pt idx="23">
                  <c:v>188.39591746813423</c:v>
                </c:pt>
                <c:pt idx="24">
                  <c:v>186.68059196486456</c:v>
                </c:pt>
                <c:pt idx="25">
                  <c:v>183.82308603299029</c:v>
                </c:pt>
                <c:pt idx="26">
                  <c:v>180.31493543109954</c:v>
                </c:pt>
                <c:pt idx="27">
                  <c:v>178.10597897100644</c:v>
                </c:pt>
                <c:pt idx="28">
                  <c:v>176.7757018205576</c:v>
                </c:pt>
                <c:pt idx="29">
                  <c:v>177.0349727280381</c:v>
                </c:pt>
                <c:pt idx="30">
                  <c:v>178.08422999877985</c:v>
                </c:pt>
              </c:numCache>
            </c:numRef>
          </c:val>
          <c:smooth val="0"/>
          <c:extLst>
            <c:ext xmlns:c16="http://schemas.microsoft.com/office/drawing/2014/chart" uri="{C3380CC4-5D6E-409C-BE32-E72D297353CC}">
              <c16:uniqueId val="{00000001-FCA8-433B-9D55-683D183FD053}"/>
            </c:ext>
          </c:extLst>
        </c:ser>
        <c:ser>
          <c:idx val="2"/>
          <c:order val="2"/>
          <c:tx>
            <c:strRef>
              <c:f>'Kostnader (2)'!$A$41</c:f>
              <c:strCache>
                <c:ptCount val="1"/>
                <c:pt idx="0">
                  <c:v>Särskilt boende</c:v>
                </c:pt>
              </c:strCache>
            </c:strRef>
          </c:tx>
          <c:spPr>
            <a:ln w="28575" cap="rnd">
              <a:solidFill>
                <a:srgbClr val="00B0F0"/>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(2)'!$B$41:$AF$41</c:f>
              <c:numCache>
                <c:formatCode>#,##0;[Red]\-#,##0</c:formatCode>
                <c:ptCount val="31"/>
                <c:pt idx="0">
                  <c:v>364.5</c:v>
                </c:pt>
                <c:pt idx="1">
                  <c:v>264.35200000000003</c:v>
                </c:pt>
                <c:pt idx="2">
                  <c:v>277.67899999999997</c:v>
                </c:pt>
                <c:pt idx="3">
                  <c:v>254.05800000000002</c:v>
                </c:pt>
                <c:pt idx="4">
                  <c:v>269.52200000000005</c:v>
                </c:pt>
                <c:pt idx="5">
                  <c:v>259.30799999999999</c:v>
                </c:pt>
                <c:pt idx="6">
                  <c:v>248.84</c:v>
                </c:pt>
                <c:pt idx="7">
                  <c:v>255.62</c:v>
                </c:pt>
                <c:pt idx="8">
                  <c:v>275.75100000000003</c:v>
                </c:pt>
                <c:pt idx="9">
                  <c:v>276</c:v>
                </c:pt>
                <c:pt idx="10">
                  <c:v>236.215</c:v>
                </c:pt>
                <c:pt idx="11">
                  <c:v>199.59799999999998</c:v>
                </c:pt>
                <c:pt idx="12">
                  <c:v>175.70400000000001</c:v>
                </c:pt>
                <c:pt idx="13">
                  <c:v>179.84399999999999</c:v>
                </c:pt>
                <c:pt idx="14">
                  <c:v>182.988</c:v>
                </c:pt>
                <c:pt idx="15">
                  <c:v>201.47400000000002</c:v>
                </c:pt>
                <c:pt idx="16" formatCode="0">
                  <c:v>203.34749801785668</c:v>
                </c:pt>
                <c:pt idx="17" formatCode="0">
                  <c:v>205.32105494339592</c:v>
                </c:pt>
                <c:pt idx="18" formatCode="0">
                  <c:v>206.44354349075874</c:v>
                </c:pt>
                <c:pt idx="19" formatCode="0">
                  <c:v>205.81105737418238</c:v>
                </c:pt>
                <c:pt idx="20" formatCode="0">
                  <c:v>206.00103164326171</c:v>
                </c:pt>
                <c:pt idx="21" formatCode="0">
                  <c:v>206.84761532026695</c:v>
                </c:pt>
                <c:pt idx="22" formatCode="0">
                  <c:v>206.55443338098493</c:v>
                </c:pt>
                <c:pt idx="23" formatCode="0">
                  <c:v>204.09557725714544</c:v>
                </c:pt>
                <c:pt idx="24" formatCode="0">
                  <c:v>202.23730796193661</c:v>
                </c:pt>
                <c:pt idx="25" formatCode="0">
                  <c:v>199.14167653573949</c:v>
                </c:pt>
                <c:pt idx="26" formatCode="0">
                  <c:v>195.34118005035785</c:v>
                </c:pt>
                <c:pt idx="27" formatCode="0">
                  <c:v>192.94814388525697</c:v>
                </c:pt>
                <c:pt idx="28" formatCode="0">
                  <c:v>191.50701030560407</c:v>
                </c:pt>
                <c:pt idx="29" formatCode="0">
                  <c:v>191.78788712204127</c:v>
                </c:pt>
                <c:pt idx="30" formatCode="0">
                  <c:v>192.92458249867821</c:v>
                </c:pt>
              </c:numCache>
            </c:numRef>
          </c:val>
          <c:smooth val="0"/>
          <c:extLst>
            <c:ext xmlns:c16="http://schemas.microsoft.com/office/drawing/2014/chart" uri="{C3380CC4-5D6E-409C-BE32-E72D297353CC}">
              <c16:uniqueId val="{00000002-FCA8-433B-9D55-683D183FD053}"/>
            </c:ext>
          </c:extLst>
        </c:ser>
        <c:ser>
          <c:idx val="3"/>
          <c:order val="3"/>
          <c:tx>
            <c:strRef>
              <c:f>'Kostnader (2)'!$A$42</c:f>
              <c:strCache>
                <c:ptCount val="1"/>
                <c:pt idx="0">
                  <c:v>Dagverksamhet</c:v>
                </c:pt>
              </c:strCache>
            </c:strRef>
          </c:tx>
          <c:spPr>
            <a:ln w="28575" cap="rnd">
              <a:solidFill>
                <a:srgbClr val="92D050"/>
              </a:solidFill>
              <a:round/>
            </a:ln>
            <a:effectLst/>
          </c:spPr>
          <c:marker>
            <c:symbol val="none"/>
          </c:marker>
          <c:cat>
            <c:numRef>
              <c:f>'Kostnader (2)'!$B$38:$AF$38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(2)'!$B$42:$AF$42</c:f>
              <c:numCache>
                <c:formatCode>0</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108.48599999999999</c:v>
                </c:pt>
                <c:pt idx="16">
                  <c:v>125.13692185714257</c:v>
                </c:pt>
                <c:pt idx="17">
                  <c:v>126.35141842670518</c:v>
                </c:pt>
                <c:pt idx="18">
                  <c:v>127.04218060969768</c:v>
                </c:pt>
                <c:pt idx="19">
                  <c:v>126.65295838411222</c:v>
                </c:pt>
                <c:pt idx="20">
                  <c:v>126.76986562662259</c:v>
                </c:pt>
                <c:pt idx="21">
                  <c:v>127.29084019708735</c:v>
                </c:pt>
                <c:pt idx="22">
                  <c:v>127.11042054214457</c:v>
                </c:pt>
                <c:pt idx="23">
                  <c:v>125.59727831208949</c:v>
                </c:pt>
                <c:pt idx="24">
                  <c:v>124.45372797657637</c:v>
                </c:pt>
                <c:pt idx="25">
                  <c:v>122.54872402199352</c:v>
                </c:pt>
                <c:pt idx="26">
                  <c:v>120.20995695406636</c:v>
                </c:pt>
                <c:pt idx="27">
                  <c:v>118.73731931400428</c:v>
                </c:pt>
                <c:pt idx="28">
                  <c:v>117.85046788037172</c:v>
                </c:pt>
                <c:pt idx="29">
                  <c:v>118.02331515202539</c:v>
                </c:pt>
                <c:pt idx="30">
                  <c:v>118.72281999918657</c:v>
                </c:pt>
              </c:numCache>
            </c:numRef>
          </c:val>
          <c:smooth val="0"/>
          <c:extLst>
            <c:ext xmlns:c16="http://schemas.microsoft.com/office/drawing/2014/chart" uri="{C3380CC4-5D6E-409C-BE32-E72D297353CC}">
              <c16:uniqueId val="{00000003-FCA8-433B-9D55-683D183FD053}"/>
            </c:ext>
          </c:extLst>
        </c:ser>
        <c:dLbls>
          <c:showLegendKey val="0"/>
          <c:showVal val="0"/>
          <c:showCatName val="0"/>
          <c:showSerName val="0"/>
          <c:showPercent val="0"/>
          <c:showBubbleSize val="0"/>
        </c:dLbls>
        <c:smooth val="0"/>
        <c:axId val="257398832"/>
        <c:axId val="252991136"/>
      </c:lineChart>
      <c:catAx>
        <c:axId val="25739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2991136"/>
        <c:crosses val="autoZero"/>
        <c:auto val="1"/>
        <c:lblAlgn val="ctr"/>
        <c:lblOffset val="100"/>
        <c:noMultiLvlLbl val="0"/>
      </c:catAx>
      <c:valAx>
        <c:axId val="252991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739883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80+</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'Kostnader (2)'!$A$49</c:f>
              <c:strCache>
                <c:ptCount val="1"/>
                <c:pt idx="0">
                  <c:v>Hemtjänst</c:v>
                </c:pt>
              </c:strCache>
            </c:strRef>
          </c:tx>
          <c:spPr>
            <a:ln w="28575" cap="rnd">
              <a:solidFill>
                <a:srgbClr val="926255"/>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(2)'!$B$49:$AF$49</c:f>
              <c:numCache>
                <c:formatCode>General</c:formatCode>
                <c:ptCount val="31"/>
                <c:pt idx="10" formatCode="#,##0;[Red]\-#,##0">
                  <c:v>1235</c:v>
                </c:pt>
                <c:pt idx="11" formatCode="#,##0;[Red]\-#,##0">
                  <c:v>1165</c:v>
                </c:pt>
                <c:pt idx="12" formatCode="#,##0;[Red]\-#,##0">
                  <c:v>1268</c:v>
                </c:pt>
                <c:pt idx="13" formatCode="#,##0;[Red]\-#,##0">
                  <c:v>1109</c:v>
                </c:pt>
                <c:pt idx="14" formatCode="#,##0;[Red]\-#,##0">
                  <c:v>1070</c:v>
                </c:pt>
                <c:pt idx="15" formatCode="#,##0;[Red]\-#,##0">
                  <c:v>1055</c:v>
                </c:pt>
                <c:pt idx="16" formatCode="0">
                  <c:v>1055.1684298037001</c:v>
                </c:pt>
                <c:pt idx="17" formatCode="0">
                  <c:v>1076.8228796133744</c:v>
                </c:pt>
                <c:pt idx="18" formatCode="0">
                  <c:v>1095.9832522759782</c:v>
                </c:pt>
                <c:pt idx="19" formatCode="0">
                  <c:v>1134.472278030901</c:v>
                </c:pt>
                <c:pt idx="20" formatCode="0">
                  <c:v>1157.9317243014073</c:v>
                </c:pt>
                <c:pt idx="21" formatCode="0">
                  <c:v>1175.1621624352142</c:v>
                </c:pt>
                <c:pt idx="22" formatCode="0">
                  <c:v>1211.7107069598696</c:v>
                </c:pt>
                <c:pt idx="23" formatCode="0">
                  <c:v>1264.6812642425525</c:v>
                </c:pt>
                <c:pt idx="24" formatCode="0">
                  <c:v>1308.3610240672101</c:v>
                </c:pt>
                <c:pt idx="25" formatCode="0">
                  <c:v>1368.1206912862019</c:v>
                </c:pt>
                <c:pt idx="26" formatCode="0">
                  <c:v>1415.723630937681</c:v>
                </c:pt>
                <c:pt idx="27" formatCode="0">
                  <c:v>1452.0514149175888</c:v>
                </c:pt>
                <c:pt idx="28" formatCode="0">
                  <c:v>1480.4906222868574</c:v>
                </c:pt>
                <c:pt idx="29" formatCode="0">
                  <c:v>1497.6067387870789</c:v>
                </c:pt>
                <c:pt idx="30" formatCode="0">
                  <c:v>1507.0129851263821</c:v>
                </c:pt>
              </c:numCache>
            </c:numRef>
          </c:val>
          <c:smooth val="0"/>
          <c:extLst>
            <c:ext xmlns:c16="http://schemas.microsoft.com/office/drawing/2014/chart" uri="{C3380CC4-5D6E-409C-BE32-E72D297353CC}">
              <c16:uniqueId val="{00000000-1B77-43E7-8AD3-277A992238BC}"/>
            </c:ext>
          </c:extLst>
        </c:ser>
        <c:ser>
          <c:idx val="1"/>
          <c:order val="1"/>
          <c:tx>
            <c:strRef>
              <c:f>'Kostnader (2)'!$A$50</c:f>
              <c:strCache>
                <c:ptCount val="1"/>
                <c:pt idx="0">
                  <c:v>Korttidsvård</c:v>
                </c:pt>
              </c:strCache>
            </c:strRef>
          </c:tx>
          <c:spPr>
            <a:ln w="28575" cap="rnd">
              <a:solidFill>
                <a:schemeClr val="accent1"/>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(2)'!$B$50:$AF$50</c:f>
              <c:numCache>
                <c:formatCode>0</c:formatCode>
                <c:ptCount val="31"/>
                <c:pt idx="0">
                  <c:v>53.484000000000002</c:v>
                </c:pt>
                <c:pt idx="1">
                  <c:v>55.188000000000002</c:v>
                </c:pt>
                <c:pt idx="2">
                  <c:v>56.003999999999998</c:v>
                </c:pt>
                <c:pt idx="3">
                  <c:v>56.652000000000001</c:v>
                </c:pt>
                <c:pt idx="4">
                  <c:v>57.515999999999998</c:v>
                </c:pt>
                <c:pt idx="5">
                  <c:v>58.655999999999999</c:v>
                </c:pt>
                <c:pt idx="6">
                  <c:v>59.207999999999998</c:v>
                </c:pt>
                <c:pt idx="7">
                  <c:v>58.896000000000001</c:v>
                </c:pt>
                <c:pt idx="8">
                  <c:v>59.664000000000001</c:v>
                </c:pt>
                <c:pt idx="9">
                  <c:v>59.316000000000003</c:v>
                </c:pt>
                <c:pt idx="10">
                  <c:v>60.192</c:v>
                </c:pt>
                <c:pt idx="11">
                  <c:v>61.14</c:v>
                </c:pt>
                <c:pt idx="12">
                  <c:v>61.524000000000001</c:v>
                </c:pt>
                <c:pt idx="13">
                  <c:v>62.076000000000001</c:v>
                </c:pt>
                <c:pt idx="14">
                  <c:v>62.304000000000002</c:v>
                </c:pt>
                <c:pt idx="15">
                  <c:v>25.935000000000002</c:v>
                </c:pt>
                <c:pt idx="16">
                  <c:v>25.939140499487166</c:v>
                </c:pt>
                <c:pt idx="17">
                  <c:v>26.471470504997974</c:v>
                </c:pt>
                <c:pt idx="18">
                  <c:v>26.942488765665871</c:v>
                </c:pt>
                <c:pt idx="19">
                  <c:v>27.888662114437363</c:v>
                </c:pt>
                <c:pt idx="20">
                  <c:v>28.465364236736487</c:v>
                </c:pt>
                <c:pt idx="21">
                  <c:v>28.888939035788891</c:v>
                </c:pt>
                <c:pt idx="22">
                  <c:v>29.787409654032437</c:v>
                </c:pt>
                <c:pt idx="23">
                  <c:v>31.08958160012379</c:v>
                </c:pt>
                <c:pt idx="24">
                  <c:v>32.163358444723315</c:v>
                </c:pt>
                <c:pt idx="25">
                  <c:v>33.632426662092556</c:v>
                </c:pt>
                <c:pt idx="26">
                  <c:v>34.80264679466233</c:v>
                </c:pt>
                <c:pt idx="27">
                  <c:v>35.6956904700357</c:v>
                </c:pt>
                <c:pt idx="28">
                  <c:v>36.394809752615778</c:v>
                </c:pt>
                <c:pt idx="29">
                  <c:v>36.815574189993256</c:v>
                </c:pt>
                <c:pt idx="30">
                  <c:v>37.046807364220584</c:v>
                </c:pt>
              </c:numCache>
            </c:numRef>
          </c:val>
          <c:smooth val="0"/>
          <c:extLst>
            <c:ext xmlns:c16="http://schemas.microsoft.com/office/drawing/2014/chart" uri="{C3380CC4-5D6E-409C-BE32-E72D297353CC}">
              <c16:uniqueId val="{00000001-1B77-43E7-8AD3-277A992238BC}"/>
            </c:ext>
          </c:extLst>
        </c:ser>
        <c:ser>
          <c:idx val="2"/>
          <c:order val="2"/>
          <c:tx>
            <c:strRef>
              <c:f>'Kostnader (2)'!$A$51</c:f>
              <c:strCache>
                <c:ptCount val="1"/>
                <c:pt idx="0">
                  <c:v>Särskilt boende</c:v>
                </c:pt>
              </c:strCache>
            </c:strRef>
          </c:tx>
          <c:spPr>
            <a:ln w="28575" cap="rnd">
              <a:solidFill>
                <a:srgbClr val="00B0F0"/>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(2)'!$B$51:$AF$51</c:f>
              <c:numCache>
                <c:formatCode>0</c:formatCode>
                <c:ptCount val="31"/>
                <c:pt idx="0">
                  <c:v>891.40000000000009</c:v>
                </c:pt>
                <c:pt idx="1">
                  <c:v>892.2059999999999</c:v>
                </c:pt>
                <c:pt idx="2">
                  <c:v>849.39400000000001</c:v>
                </c:pt>
                <c:pt idx="3">
                  <c:v>849</c:v>
                </c:pt>
                <c:pt idx="4">
                  <c:v>867.53300000000013</c:v>
                </c:pt>
                <c:pt idx="5">
                  <c:v>870.06400000000008</c:v>
                </c:pt>
                <c:pt idx="6">
                  <c:v>873.31799999999998</c:v>
                </c:pt>
                <c:pt idx="7">
                  <c:v>853.99199999999996</c:v>
                </c:pt>
                <c:pt idx="8">
                  <c:v>924.79200000000014</c:v>
                </c:pt>
                <c:pt idx="9">
                  <c:v>925</c:v>
                </c:pt>
                <c:pt idx="10">
                  <c:v>792.52800000000002</c:v>
                </c:pt>
                <c:pt idx="11">
                  <c:v>779.53499999999997</c:v>
                </c:pt>
                <c:pt idx="12">
                  <c:v>738.28800000000012</c:v>
                </c:pt>
                <c:pt idx="13">
                  <c:v>750.08499999999992</c:v>
                </c:pt>
                <c:pt idx="14">
                  <c:v>747.64800000000014</c:v>
                </c:pt>
                <c:pt idx="15">
                  <c:v>741.7410000000001</c:v>
                </c:pt>
                <c:pt idx="16">
                  <c:v>741.85941828533305</c:v>
                </c:pt>
                <c:pt idx="17">
                  <c:v>757.08405644294214</c:v>
                </c:pt>
                <c:pt idx="18">
                  <c:v>770.55517869804396</c:v>
                </c:pt>
                <c:pt idx="19">
                  <c:v>797.61573647290857</c:v>
                </c:pt>
                <c:pt idx="20">
                  <c:v>814.10941717066362</c:v>
                </c:pt>
                <c:pt idx="21">
                  <c:v>826.22365642356237</c:v>
                </c:pt>
                <c:pt idx="22">
                  <c:v>851.91991610532773</c:v>
                </c:pt>
                <c:pt idx="23">
                  <c:v>889.16203376354042</c:v>
                </c:pt>
                <c:pt idx="24">
                  <c:v>919.87205151908688</c:v>
                </c:pt>
                <c:pt idx="25">
                  <c:v>961.88740253584717</c:v>
                </c:pt>
                <c:pt idx="26">
                  <c:v>995.35569832734268</c:v>
                </c:pt>
                <c:pt idx="27">
                  <c:v>1020.896747443021</c:v>
                </c:pt>
                <c:pt idx="28">
                  <c:v>1040.8915589248113</c:v>
                </c:pt>
                <c:pt idx="29">
                  <c:v>1052.9254218338074</c:v>
                </c:pt>
                <c:pt idx="30">
                  <c:v>1059.5386906167089</c:v>
                </c:pt>
              </c:numCache>
            </c:numRef>
          </c:val>
          <c:smooth val="0"/>
          <c:extLst>
            <c:ext xmlns:c16="http://schemas.microsoft.com/office/drawing/2014/chart" uri="{C3380CC4-5D6E-409C-BE32-E72D297353CC}">
              <c16:uniqueId val="{00000002-1B77-43E7-8AD3-277A992238BC}"/>
            </c:ext>
          </c:extLst>
        </c:ser>
        <c:ser>
          <c:idx val="3"/>
          <c:order val="3"/>
          <c:tx>
            <c:strRef>
              <c:f>'Kostnader (2)'!$A$52</c:f>
              <c:strCache>
                <c:ptCount val="1"/>
                <c:pt idx="0">
                  <c:v>Dagverksamhet</c:v>
                </c:pt>
              </c:strCache>
            </c:strRef>
          </c:tx>
          <c:spPr>
            <a:ln w="28575" cap="rnd">
              <a:solidFill>
                <a:srgbClr val="92D050"/>
              </a:solidFill>
              <a:round/>
            </a:ln>
            <a:effectLst/>
          </c:spPr>
          <c:marker>
            <c:symbol val="none"/>
          </c:marker>
          <c:cat>
            <c:numRef>
              <c:f>'Kostnader (2)'!$B$48:$AF$48</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(2)'!$B$52:$AF$52</c:f>
              <c:numCache>
                <c:formatCode>0</c:formatCode>
                <c:ptCount val="31"/>
                <c:pt idx="0">
                  <c:v>35.655999999999999</c:v>
                </c:pt>
                <c:pt idx="1">
                  <c:v>36.792000000000002</c:v>
                </c:pt>
                <c:pt idx="2">
                  <c:v>37.335999999999999</c:v>
                </c:pt>
                <c:pt idx="3">
                  <c:v>37.768000000000001</c:v>
                </c:pt>
                <c:pt idx="4">
                  <c:v>38.344000000000001</c:v>
                </c:pt>
                <c:pt idx="5">
                  <c:v>39.103999999999999</c:v>
                </c:pt>
                <c:pt idx="6">
                  <c:v>39.472000000000001</c:v>
                </c:pt>
                <c:pt idx="7">
                  <c:v>39.264000000000003</c:v>
                </c:pt>
                <c:pt idx="8">
                  <c:v>39.776000000000003</c:v>
                </c:pt>
                <c:pt idx="9">
                  <c:v>39.544000000000004</c:v>
                </c:pt>
                <c:pt idx="10">
                  <c:v>40.128</c:v>
                </c:pt>
                <c:pt idx="11">
                  <c:v>40.76</c:v>
                </c:pt>
                <c:pt idx="12">
                  <c:v>41.015999999999998</c:v>
                </c:pt>
                <c:pt idx="13">
                  <c:v>41.384</c:v>
                </c:pt>
                <c:pt idx="14">
                  <c:v>41.536000000000001</c:v>
                </c:pt>
                <c:pt idx="15">
                  <c:v>36.308999999999997</c:v>
                </c:pt>
                <c:pt idx="16">
                  <c:v>36.314796699282027</c:v>
                </c:pt>
                <c:pt idx="17">
                  <c:v>37.060058706997161</c:v>
                </c:pt>
                <c:pt idx="18">
                  <c:v>37.719484271932217</c:v>
                </c:pt>
                <c:pt idx="19">
                  <c:v>39.044126960212303</c:v>
                </c:pt>
                <c:pt idx="20">
                  <c:v>39.851509931431075</c:v>
                </c:pt>
                <c:pt idx="21">
                  <c:v>40.444514650104445</c:v>
                </c:pt>
                <c:pt idx="22">
                  <c:v>41.702373515645405</c:v>
                </c:pt>
                <c:pt idx="23">
                  <c:v>43.525414240173298</c:v>
                </c:pt>
                <c:pt idx="24">
                  <c:v>45.028701822612632</c:v>
                </c:pt>
                <c:pt idx="25">
                  <c:v>47.085397326929566</c:v>
                </c:pt>
                <c:pt idx="26">
                  <c:v>48.723705512527253</c:v>
                </c:pt>
                <c:pt idx="27">
                  <c:v>49.973966658049974</c:v>
                </c:pt>
                <c:pt idx="28">
                  <c:v>50.952733653662079</c:v>
                </c:pt>
                <c:pt idx="29">
                  <c:v>51.541803865990559</c:v>
                </c:pt>
                <c:pt idx="30">
                  <c:v>51.865530309908813</c:v>
                </c:pt>
              </c:numCache>
            </c:numRef>
          </c:val>
          <c:smooth val="0"/>
          <c:extLst>
            <c:ext xmlns:c16="http://schemas.microsoft.com/office/drawing/2014/chart" uri="{C3380CC4-5D6E-409C-BE32-E72D297353CC}">
              <c16:uniqueId val="{00000003-1B77-43E7-8AD3-277A992238BC}"/>
            </c:ext>
          </c:extLst>
        </c:ser>
        <c:dLbls>
          <c:showLegendKey val="0"/>
          <c:showVal val="0"/>
          <c:showCatName val="0"/>
          <c:showSerName val="0"/>
          <c:showPercent val="0"/>
          <c:showBubbleSize val="0"/>
        </c:dLbls>
        <c:smooth val="0"/>
        <c:axId val="254750800"/>
        <c:axId val="254749552"/>
      </c:lineChart>
      <c:catAx>
        <c:axId val="25475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4749552"/>
        <c:crosses val="autoZero"/>
        <c:auto val="1"/>
        <c:lblAlgn val="ctr"/>
        <c:lblOffset val="100"/>
        <c:tickLblSkip val="1"/>
        <c:noMultiLvlLbl val="0"/>
      </c:catAx>
      <c:valAx>
        <c:axId val="254749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475080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a:t>
            </a:r>
            <a:r>
              <a:rPr lang="sv-SE" baseline="0" dirty="0" smtClean="0"/>
              <a:t> för-, grund- och gymnasieskola </a:t>
            </a:r>
          </a:p>
          <a:p>
            <a:pPr>
              <a:defRPr/>
            </a:pPr>
            <a:r>
              <a:rPr lang="sv-SE" baseline="0"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Skola!$A$225:$B$225</c:f>
              <c:strCache>
                <c:ptCount val="2"/>
                <c:pt idx="0">
                  <c:v>Förskola</c:v>
                </c:pt>
              </c:strCache>
            </c:strRef>
          </c:tx>
          <c:spPr>
            <a:ln w="28575" cap="rnd">
              <a:solidFill>
                <a:srgbClr val="00B0F0"/>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Skola!$C$225:$R$225</c:f>
              <c:numCache>
                <c:formatCode>0</c:formatCode>
                <c:ptCount val="16"/>
                <c:pt idx="0">
                  <c:v>100</c:v>
                </c:pt>
                <c:pt idx="1">
                  <c:v>98.955877752854562</c:v>
                </c:pt>
                <c:pt idx="2">
                  <c:v>98.704565313391285</c:v>
                </c:pt>
                <c:pt idx="3">
                  <c:v>99.485067975737095</c:v>
                </c:pt>
                <c:pt idx="4">
                  <c:v>100.10391787397172</c:v>
                </c:pt>
                <c:pt idx="5">
                  <c:v>101.30505656534594</c:v>
                </c:pt>
                <c:pt idx="6">
                  <c:v>101.11644990124209</c:v>
                </c:pt>
                <c:pt idx="7">
                  <c:v>101.30930373138023</c:v>
                </c:pt>
                <c:pt idx="8">
                  <c:v>101.46741424935564</c:v>
                </c:pt>
                <c:pt idx="9">
                  <c:v>101.41035845858401</c:v>
                </c:pt>
                <c:pt idx="10">
                  <c:v>101.15597842953588</c:v>
                </c:pt>
                <c:pt idx="11">
                  <c:v>100.4502893194563</c:v>
                </c:pt>
                <c:pt idx="12">
                  <c:v>99.753779419287511</c:v>
                </c:pt>
                <c:pt idx="13">
                  <c:v>99.005121107675564</c:v>
                </c:pt>
                <c:pt idx="14">
                  <c:v>98.2557621087565</c:v>
                </c:pt>
                <c:pt idx="15">
                  <c:v>97.598335831706294</c:v>
                </c:pt>
              </c:numCache>
            </c:numRef>
          </c:val>
          <c:smooth val="0"/>
          <c:extLst>
            <c:ext xmlns:c16="http://schemas.microsoft.com/office/drawing/2014/chart" uri="{C3380CC4-5D6E-409C-BE32-E72D297353CC}">
              <c16:uniqueId val="{00000000-83D3-4934-B59F-07C89E4D1A45}"/>
            </c:ext>
          </c:extLst>
        </c:ser>
        <c:ser>
          <c:idx val="1"/>
          <c:order val="1"/>
          <c:tx>
            <c:strRef>
              <c:f>Skola!$A$226:$B$226</c:f>
              <c:strCache>
                <c:ptCount val="2"/>
                <c:pt idx="0">
                  <c:v>Grundskola</c:v>
                </c:pt>
              </c:strCache>
            </c:strRef>
          </c:tx>
          <c:spPr>
            <a:ln w="28575" cap="rnd">
              <a:solidFill>
                <a:schemeClr val="accent1"/>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Skola!$C$226:$R$226</c:f>
              <c:numCache>
                <c:formatCode>0</c:formatCode>
                <c:ptCount val="16"/>
                <c:pt idx="0">
                  <c:v>100</c:v>
                </c:pt>
                <c:pt idx="1">
                  <c:v>103.09748074971115</c:v>
                </c:pt>
                <c:pt idx="2">
                  <c:v>105.3956849105794</c:v>
                </c:pt>
                <c:pt idx="3">
                  <c:v>106.12863870381321</c:v>
                </c:pt>
                <c:pt idx="4">
                  <c:v>105.68732591821691</c:v>
                </c:pt>
                <c:pt idx="5">
                  <c:v>105.20266231204396</c:v>
                </c:pt>
                <c:pt idx="6">
                  <c:v>104.32110129894225</c:v>
                </c:pt>
                <c:pt idx="7">
                  <c:v>104.66926418184825</c:v>
                </c:pt>
                <c:pt idx="8">
                  <c:v>104.60024062696708</c:v>
                </c:pt>
                <c:pt idx="9">
                  <c:v>103.980156168492</c:v>
                </c:pt>
                <c:pt idx="10">
                  <c:v>103.23537732664381</c:v>
                </c:pt>
                <c:pt idx="11">
                  <c:v>102.40279545320433</c:v>
                </c:pt>
                <c:pt idx="12">
                  <c:v>102.47048902778494</c:v>
                </c:pt>
                <c:pt idx="13">
                  <c:v>103.0376390133089</c:v>
                </c:pt>
                <c:pt idx="14">
                  <c:v>103.44409367994257</c:v>
                </c:pt>
                <c:pt idx="15">
                  <c:v>104.05938833950475</c:v>
                </c:pt>
              </c:numCache>
            </c:numRef>
          </c:val>
          <c:smooth val="0"/>
          <c:extLst>
            <c:ext xmlns:c16="http://schemas.microsoft.com/office/drawing/2014/chart" uri="{C3380CC4-5D6E-409C-BE32-E72D297353CC}">
              <c16:uniqueId val="{00000001-83D3-4934-B59F-07C89E4D1A45}"/>
            </c:ext>
          </c:extLst>
        </c:ser>
        <c:ser>
          <c:idx val="2"/>
          <c:order val="2"/>
          <c:tx>
            <c:strRef>
              <c:f>Skola!$A$227:$B$227</c:f>
              <c:strCache>
                <c:ptCount val="2"/>
                <c:pt idx="0">
                  <c:v>Gymnasium</c:v>
                </c:pt>
              </c:strCache>
            </c:strRef>
          </c:tx>
          <c:spPr>
            <a:ln w="28575" cap="rnd">
              <a:solidFill>
                <a:srgbClr val="0070C0"/>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Skola!$C$227:$R$227</c:f>
              <c:numCache>
                <c:formatCode>0</c:formatCode>
                <c:ptCount val="16"/>
                <c:pt idx="0">
                  <c:v>100</c:v>
                </c:pt>
                <c:pt idx="1">
                  <c:v>98.509725538064288</c:v>
                </c:pt>
                <c:pt idx="2">
                  <c:v>102.55865025800199</c:v>
                </c:pt>
                <c:pt idx="3">
                  <c:v>109.28335561291308</c:v>
                </c:pt>
                <c:pt idx="4">
                  <c:v>117.90553322124576</c:v>
                </c:pt>
                <c:pt idx="5">
                  <c:v>123.63419182844288</c:v>
                </c:pt>
                <c:pt idx="6">
                  <c:v>127.11847562360643</c:v>
                </c:pt>
                <c:pt idx="7">
                  <c:v>127.47416544327994</c:v>
                </c:pt>
                <c:pt idx="8">
                  <c:v>127.50657511201983</c:v>
                </c:pt>
                <c:pt idx="9">
                  <c:v>128.30734273251338</c:v>
                </c:pt>
                <c:pt idx="10">
                  <c:v>130.71341050615661</c:v>
                </c:pt>
                <c:pt idx="11">
                  <c:v>133.27655278267017</c:v>
                </c:pt>
                <c:pt idx="12">
                  <c:v>131.65944692046577</c:v>
                </c:pt>
                <c:pt idx="13">
                  <c:v>127.35083098296914</c:v>
                </c:pt>
                <c:pt idx="14">
                  <c:v>122.95281233068161</c:v>
                </c:pt>
                <c:pt idx="15">
                  <c:v>120.30677392798884</c:v>
                </c:pt>
              </c:numCache>
            </c:numRef>
          </c:val>
          <c:smooth val="0"/>
          <c:extLst>
            <c:ext xmlns:c16="http://schemas.microsoft.com/office/drawing/2014/chart" uri="{C3380CC4-5D6E-409C-BE32-E72D297353CC}">
              <c16:uniqueId val="{00000002-83D3-4934-B59F-07C89E4D1A45}"/>
            </c:ext>
          </c:extLst>
        </c:ser>
        <c:ser>
          <c:idx val="3"/>
          <c:order val="3"/>
          <c:tx>
            <c:strRef>
              <c:f>Skola!$A$228:$B$228</c:f>
              <c:strCache>
                <c:ptCount val="2"/>
                <c:pt idx="0">
                  <c:v>Totatl</c:v>
                </c:pt>
              </c:strCache>
            </c:strRef>
          </c:tx>
          <c:spPr>
            <a:ln w="28575" cap="rnd">
              <a:solidFill>
                <a:schemeClr val="tx1"/>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Skola!$C$228:$R$228</c:f>
              <c:numCache>
                <c:formatCode>0</c:formatCode>
                <c:ptCount val="16"/>
                <c:pt idx="0">
                  <c:v>100</c:v>
                </c:pt>
                <c:pt idx="1">
                  <c:v>100.99350585519355</c:v>
                </c:pt>
                <c:pt idx="2">
                  <c:v>102.75360397662301</c:v>
                </c:pt>
                <c:pt idx="3">
                  <c:v>104.49354039553197</c:v>
                </c:pt>
                <c:pt idx="4">
                  <c:v>105.89633015885427</c:v>
                </c:pt>
                <c:pt idx="5">
                  <c:v>106.98725379139847</c:v>
                </c:pt>
                <c:pt idx="6">
                  <c:v>107.05317464900577</c:v>
                </c:pt>
                <c:pt idx="7">
                  <c:v>107.35215454526227</c:v>
                </c:pt>
                <c:pt idx="8">
                  <c:v>107.37366668282696</c:v>
                </c:pt>
                <c:pt idx="9">
                  <c:v>107.17152602631307</c:v>
                </c:pt>
                <c:pt idx="10">
                  <c:v>107.10739593533724</c:v>
                </c:pt>
                <c:pt idx="11">
                  <c:v>106.87795653002031</c:v>
                </c:pt>
                <c:pt idx="12">
                  <c:v>106.41870592569907</c:v>
                </c:pt>
                <c:pt idx="13">
                  <c:v>105.75175026899414</c:v>
                </c:pt>
                <c:pt idx="14">
                  <c:v>104.98784711244365</c:v>
                </c:pt>
                <c:pt idx="15">
                  <c:v>104.65019056120208</c:v>
                </c:pt>
              </c:numCache>
            </c:numRef>
          </c:val>
          <c:smooth val="0"/>
          <c:extLst>
            <c:ext xmlns:c16="http://schemas.microsoft.com/office/drawing/2014/chart" uri="{C3380CC4-5D6E-409C-BE32-E72D297353CC}">
              <c16:uniqueId val="{00000003-83D3-4934-B59F-07C89E4D1A45}"/>
            </c:ext>
          </c:extLst>
        </c:ser>
        <c:dLbls>
          <c:showLegendKey val="0"/>
          <c:showVal val="0"/>
          <c:showCatName val="0"/>
          <c:showSerName val="0"/>
          <c:showPercent val="0"/>
          <c:showBubbleSize val="0"/>
        </c:dLbls>
        <c:smooth val="0"/>
        <c:axId val="59293152"/>
        <c:axId val="59291904"/>
      </c:lineChart>
      <c:catAx>
        <c:axId val="5929315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291904"/>
        <c:crosses val="autoZero"/>
        <c:auto val="1"/>
        <c:lblAlgn val="ctr"/>
        <c:lblOffset val="100"/>
        <c:noMultiLvlLbl val="0"/>
      </c:catAx>
      <c:valAx>
        <c:axId val="59291904"/>
        <c:scaling>
          <c:orientation val="minMax"/>
          <c:max val="15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293152"/>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a:t>
            </a:r>
            <a:r>
              <a:rPr lang="sv-SE" baseline="0" dirty="0" smtClean="0"/>
              <a:t> grund- och gymnasieskola (Plus1alternativet)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Skola!$AJ$225</c:f>
              <c:strCache>
                <c:ptCount val="1"/>
                <c:pt idx="0">
                  <c:v>Förskola</c:v>
                </c:pt>
              </c:strCache>
            </c:strRef>
          </c:tx>
          <c:spPr>
            <a:ln w="28575" cap="rnd">
              <a:solidFill>
                <a:srgbClr val="00B0F0"/>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Skola!$AK$225:$AZ$225</c:f>
              <c:numCache>
                <c:formatCode>0</c:formatCode>
                <c:ptCount val="16"/>
                <c:pt idx="0">
                  <c:v>100</c:v>
                </c:pt>
                <c:pt idx="1">
                  <c:v>99.94543653038312</c:v>
                </c:pt>
                <c:pt idx="2">
                  <c:v>100.68852707619047</c:v>
                </c:pt>
                <c:pt idx="3">
                  <c:v>102.49956502046992</c:v>
                </c:pt>
                <c:pt idx="4">
                  <c:v>104.16853835636567</c:v>
                </c:pt>
                <c:pt idx="5">
                  <c:v>106.47263257612758</c:v>
                </c:pt>
                <c:pt idx="6">
                  <c:v>107.33714912740498</c:v>
                </c:pt>
                <c:pt idx="7">
                  <c:v>108.61728602775938</c:v>
                </c:pt>
                <c:pt idx="8">
                  <c:v>109.87466992265698</c:v>
                </c:pt>
                <c:pt idx="9">
                  <c:v>110.91101554379526</c:v>
                </c:pt>
                <c:pt idx="10">
                  <c:v>111.7391318908839</c:v>
                </c:pt>
                <c:pt idx="11">
                  <c:v>112.06920820709055</c:v>
                </c:pt>
                <c:pt idx="12">
                  <c:v>112.40505549991653</c:v>
                </c:pt>
                <c:pt idx="13">
                  <c:v>112.6770630611296</c:v>
                </c:pt>
                <c:pt idx="14">
                  <c:v>112.94246484602587</c:v>
                </c:pt>
                <c:pt idx="15">
                  <c:v>113.30863799638637</c:v>
                </c:pt>
              </c:numCache>
            </c:numRef>
          </c:val>
          <c:smooth val="0"/>
          <c:extLst>
            <c:ext xmlns:c16="http://schemas.microsoft.com/office/drawing/2014/chart" uri="{C3380CC4-5D6E-409C-BE32-E72D297353CC}">
              <c16:uniqueId val="{00000000-430C-47C4-A006-8A18448306FF}"/>
            </c:ext>
          </c:extLst>
        </c:ser>
        <c:ser>
          <c:idx val="1"/>
          <c:order val="1"/>
          <c:tx>
            <c:strRef>
              <c:f>Skola!$AJ$226</c:f>
              <c:strCache>
                <c:ptCount val="1"/>
                <c:pt idx="0">
                  <c:v>Grundskola</c:v>
                </c:pt>
              </c:strCache>
            </c:strRef>
          </c:tx>
          <c:spPr>
            <a:ln w="28575" cap="rnd">
              <a:solidFill>
                <a:schemeClr val="accent1"/>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Skola!$AK$226:$AZ$226</c:f>
              <c:numCache>
                <c:formatCode>0</c:formatCode>
                <c:ptCount val="16"/>
                <c:pt idx="0">
                  <c:v>100</c:v>
                </c:pt>
                <c:pt idx="1">
                  <c:v>104.12845555720826</c:v>
                </c:pt>
                <c:pt idx="2">
                  <c:v>107.51413817728206</c:v>
                </c:pt>
                <c:pt idx="3">
                  <c:v>109.34444258517746</c:v>
                </c:pt>
                <c:pt idx="4">
                  <c:v>109.97865515667347</c:v>
                </c:pt>
                <c:pt idx="5">
                  <c:v>110.5690553872347</c:v>
                </c:pt>
                <c:pt idx="6">
                  <c:v>110.73895116171538</c:v>
                </c:pt>
                <c:pt idx="7">
                  <c:v>112.21961840838753</c:v>
                </c:pt>
                <c:pt idx="8">
                  <c:v>113.26707197322204</c:v>
                </c:pt>
                <c:pt idx="9">
                  <c:v>113.7215654528996</c:v>
                </c:pt>
                <c:pt idx="10">
                  <c:v>114.03608192018497</c:v>
                </c:pt>
                <c:pt idx="11">
                  <c:v>114.24755749718307</c:v>
                </c:pt>
                <c:pt idx="12">
                  <c:v>115.46631188637143</c:v>
                </c:pt>
                <c:pt idx="13">
                  <c:v>117.26644459275784</c:v>
                </c:pt>
                <c:pt idx="14">
                  <c:v>118.90631819683088</c:v>
                </c:pt>
                <c:pt idx="15">
                  <c:v>120.80971937695585</c:v>
                </c:pt>
              </c:numCache>
            </c:numRef>
          </c:val>
          <c:smooth val="0"/>
          <c:extLst>
            <c:ext xmlns:c16="http://schemas.microsoft.com/office/drawing/2014/chart" uri="{C3380CC4-5D6E-409C-BE32-E72D297353CC}">
              <c16:uniqueId val="{00000001-430C-47C4-A006-8A18448306FF}"/>
            </c:ext>
          </c:extLst>
        </c:ser>
        <c:ser>
          <c:idx val="2"/>
          <c:order val="2"/>
          <c:tx>
            <c:strRef>
              <c:f>Skola!$AJ$227</c:f>
              <c:strCache>
                <c:ptCount val="1"/>
                <c:pt idx="0">
                  <c:v>Gymnasieskola</c:v>
                </c:pt>
              </c:strCache>
            </c:strRef>
          </c:tx>
          <c:spPr>
            <a:ln w="28575" cap="rnd">
              <a:solidFill>
                <a:srgbClr val="0070C0"/>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Skola!$AK$227:$AZ$227</c:f>
              <c:numCache>
                <c:formatCode>0</c:formatCode>
                <c:ptCount val="16"/>
                <c:pt idx="0">
                  <c:v>100</c:v>
                </c:pt>
                <c:pt idx="1">
                  <c:v>99.494822793444939</c:v>
                </c:pt>
                <c:pt idx="2">
                  <c:v>104.62007912818784</c:v>
                </c:pt>
                <c:pt idx="3">
                  <c:v>112.59475057133997</c:v>
                </c:pt>
                <c:pt idx="4">
                  <c:v>122.69297067121657</c:v>
                </c:pt>
                <c:pt idx="5">
                  <c:v>129.94077814768477</c:v>
                </c:pt>
                <c:pt idx="6">
                  <c:v>134.93882338814026</c:v>
                </c:pt>
                <c:pt idx="7">
                  <c:v>136.66955925207822</c:v>
                </c:pt>
                <c:pt idx="8">
                  <c:v>138.07134987172117</c:v>
                </c:pt>
                <c:pt idx="9">
                  <c:v>140.32785112381464</c:v>
                </c:pt>
                <c:pt idx="10">
                  <c:v>144.38892533305798</c:v>
                </c:pt>
                <c:pt idx="11">
                  <c:v>148.69243129229446</c:v>
                </c:pt>
                <c:pt idx="12">
                  <c:v>148.35716024331236</c:v>
                </c:pt>
                <c:pt idx="13">
                  <c:v>144.93712499931277</c:v>
                </c:pt>
                <c:pt idx="14">
                  <c:v>141.33108721916329</c:v>
                </c:pt>
                <c:pt idx="15">
                  <c:v>139.6724296511118</c:v>
                </c:pt>
              </c:numCache>
            </c:numRef>
          </c:val>
          <c:smooth val="0"/>
          <c:extLst>
            <c:ext xmlns:c16="http://schemas.microsoft.com/office/drawing/2014/chart" uri="{C3380CC4-5D6E-409C-BE32-E72D297353CC}">
              <c16:uniqueId val="{00000002-430C-47C4-A006-8A18448306FF}"/>
            </c:ext>
          </c:extLst>
        </c:ser>
        <c:ser>
          <c:idx val="3"/>
          <c:order val="3"/>
          <c:tx>
            <c:strRef>
              <c:f>Skola!$AJ$228</c:f>
              <c:strCache>
                <c:ptCount val="1"/>
                <c:pt idx="0">
                  <c:v>Totalt</c:v>
                </c:pt>
              </c:strCache>
            </c:strRef>
          </c:tx>
          <c:spPr>
            <a:ln w="28575" cap="rnd">
              <a:solidFill>
                <a:schemeClr val="tx1"/>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Skola!$AK$228:$AZ$228</c:f>
              <c:numCache>
                <c:formatCode>0</c:formatCode>
                <c:ptCount val="16"/>
                <c:pt idx="0">
                  <c:v>100</c:v>
                </c:pt>
                <c:pt idx="1">
                  <c:v>102.00344091374549</c:v>
                </c:pt>
                <c:pt idx="2">
                  <c:v>104.81895141655313</c:v>
                </c:pt>
                <c:pt idx="3">
                  <c:v>107.65979916305699</c:v>
                </c:pt>
                <c:pt idx="4">
                  <c:v>110.1961458075877</c:v>
                </c:pt>
                <c:pt idx="5">
                  <c:v>112.44467896735914</c:v>
                </c:pt>
                <c:pt idx="6">
                  <c:v>113.63910207572775</c:v>
                </c:pt>
                <c:pt idx="7">
                  <c:v>115.09604001283094</c:v>
                </c:pt>
                <c:pt idx="8">
                  <c:v>116.27029497537357</c:v>
                </c:pt>
                <c:pt idx="9">
                  <c:v>117.2119196660873</c:v>
                </c:pt>
                <c:pt idx="10">
                  <c:v>118.31319934535165</c:v>
                </c:pt>
                <c:pt idx="11">
                  <c:v>119.24035305681537</c:v>
                </c:pt>
                <c:pt idx="12">
                  <c:v>119.9152615113311</c:v>
                </c:pt>
                <c:pt idx="13">
                  <c:v>120.35535637520155</c:v>
                </c:pt>
                <c:pt idx="14">
                  <c:v>120.68082295908795</c:v>
                </c:pt>
                <c:pt idx="15">
                  <c:v>121.49562241511006</c:v>
                </c:pt>
              </c:numCache>
            </c:numRef>
          </c:val>
          <c:smooth val="0"/>
          <c:extLst>
            <c:ext xmlns:c16="http://schemas.microsoft.com/office/drawing/2014/chart" uri="{C3380CC4-5D6E-409C-BE32-E72D297353CC}">
              <c16:uniqueId val="{00000003-430C-47C4-A006-8A18448306FF}"/>
            </c:ext>
          </c:extLst>
        </c:ser>
        <c:dLbls>
          <c:showLegendKey val="0"/>
          <c:showVal val="0"/>
          <c:showCatName val="0"/>
          <c:showSerName val="0"/>
          <c:showPercent val="0"/>
          <c:showBubbleSize val="0"/>
        </c:dLbls>
        <c:smooth val="0"/>
        <c:axId val="240007056"/>
        <c:axId val="253489184"/>
      </c:lineChart>
      <c:catAx>
        <c:axId val="24000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3489184"/>
        <c:crosses val="autoZero"/>
        <c:auto val="1"/>
        <c:lblAlgn val="ctr"/>
        <c:lblOffset val="100"/>
        <c:noMultiLvlLbl val="0"/>
      </c:catAx>
      <c:valAx>
        <c:axId val="253489184"/>
        <c:scaling>
          <c:orientation val="minMax"/>
          <c:max val="15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000705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a:t>
            </a:r>
            <a:r>
              <a:rPr lang="sv-SE" baseline="0" dirty="0" smtClean="0"/>
              <a:t> för-, grund- och gymnasieskola </a:t>
            </a:r>
          </a:p>
          <a:p>
            <a:pPr>
              <a:defRPr/>
            </a:pPr>
            <a:r>
              <a:rPr lang="sv-SE" baseline="0"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Skola!$A$225:$B$225</c:f>
              <c:strCache>
                <c:ptCount val="2"/>
                <c:pt idx="0">
                  <c:v>Förskola</c:v>
                </c:pt>
              </c:strCache>
            </c:strRef>
          </c:tx>
          <c:spPr>
            <a:ln w="28575" cap="rnd">
              <a:solidFill>
                <a:srgbClr val="00B0F0"/>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Skola!$C$225:$R$225</c:f>
              <c:numCache>
                <c:formatCode>0</c:formatCode>
                <c:ptCount val="16"/>
                <c:pt idx="0">
                  <c:v>100</c:v>
                </c:pt>
                <c:pt idx="1">
                  <c:v>98.955877752854562</c:v>
                </c:pt>
                <c:pt idx="2">
                  <c:v>98.704565313391285</c:v>
                </c:pt>
                <c:pt idx="3">
                  <c:v>99.485067975737095</c:v>
                </c:pt>
                <c:pt idx="4">
                  <c:v>100.10391787397172</c:v>
                </c:pt>
                <c:pt idx="5">
                  <c:v>101.30505656534594</c:v>
                </c:pt>
                <c:pt idx="6">
                  <c:v>101.11644990124209</c:v>
                </c:pt>
                <c:pt idx="7">
                  <c:v>101.30930373138023</c:v>
                </c:pt>
                <c:pt idx="8">
                  <c:v>101.46741424935564</c:v>
                </c:pt>
                <c:pt idx="9">
                  <c:v>101.41035845858401</c:v>
                </c:pt>
                <c:pt idx="10">
                  <c:v>101.15597842953588</c:v>
                </c:pt>
                <c:pt idx="11">
                  <c:v>100.4502893194563</c:v>
                </c:pt>
                <c:pt idx="12">
                  <c:v>99.753779419287511</c:v>
                </c:pt>
                <c:pt idx="13">
                  <c:v>99.005121107675564</c:v>
                </c:pt>
                <c:pt idx="14">
                  <c:v>98.2557621087565</c:v>
                </c:pt>
                <c:pt idx="15">
                  <c:v>97.598335831706294</c:v>
                </c:pt>
              </c:numCache>
            </c:numRef>
          </c:val>
          <c:smooth val="0"/>
          <c:extLst>
            <c:ext xmlns:c16="http://schemas.microsoft.com/office/drawing/2014/chart" uri="{C3380CC4-5D6E-409C-BE32-E72D297353CC}">
              <c16:uniqueId val="{00000000-83D3-4934-B59F-07C89E4D1A45}"/>
            </c:ext>
          </c:extLst>
        </c:ser>
        <c:ser>
          <c:idx val="1"/>
          <c:order val="1"/>
          <c:tx>
            <c:strRef>
              <c:f>Skola!$A$226:$B$226</c:f>
              <c:strCache>
                <c:ptCount val="2"/>
                <c:pt idx="0">
                  <c:v>Grundskola</c:v>
                </c:pt>
              </c:strCache>
            </c:strRef>
          </c:tx>
          <c:spPr>
            <a:ln w="28575" cap="rnd">
              <a:solidFill>
                <a:schemeClr val="accent1"/>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Skola!$C$226:$R$226</c:f>
              <c:numCache>
                <c:formatCode>0</c:formatCode>
                <c:ptCount val="16"/>
                <c:pt idx="0">
                  <c:v>100</c:v>
                </c:pt>
                <c:pt idx="1">
                  <c:v>102.7787121209351</c:v>
                </c:pt>
                <c:pt idx="2">
                  <c:v>105.60454607395812</c:v>
                </c:pt>
                <c:pt idx="3">
                  <c:v>107.78029275102001</c:v>
                </c:pt>
                <c:pt idx="4">
                  <c:v>108.68757034475314</c:v>
                </c:pt>
                <c:pt idx="5">
                  <c:v>108.92445436895305</c:v>
                </c:pt>
                <c:pt idx="6">
                  <c:v>108.50880452910791</c:v>
                </c:pt>
                <c:pt idx="7">
                  <c:v>108.73199657358299</c:v>
                </c:pt>
                <c:pt idx="8">
                  <c:v>108.48921526203195</c:v>
                </c:pt>
                <c:pt idx="9">
                  <c:v>108.42161449579577</c:v>
                </c:pt>
                <c:pt idx="10">
                  <c:v>108.31688902475595</c:v>
                </c:pt>
                <c:pt idx="11">
                  <c:v>107.86264557706909</c:v>
                </c:pt>
                <c:pt idx="12">
                  <c:v>107.3966152156321</c:v>
                </c:pt>
                <c:pt idx="13">
                  <c:v>106.69945634597977</c:v>
                </c:pt>
                <c:pt idx="14">
                  <c:v>106.61517148226373</c:v>
                </c:pt>
                <c:pt idx="15">
                  <c:v>107.01751008379223</c:v>
                </c:pt>
              </c:numCache>
            </c:numRef>
          </c:val>
          <c:smooth val="0"/>
          <c:extLst>
            <c:ext xmlns:c16="http://schemas.microsoft.com/office/drawing/2014/chart" uri="{C3380CC4-5D6E-409C-BE32-E72D297353CC}">
              <c16:uniqueId val="{00000001-83D3-4934-B59F-07C89E4D1A45}"/>
            </c:ext>
          </c:extLst>
        </c:ser>
        <c:ser>
          <c:idx val="2"/>
          <c:order val="2"/>
          <c:tx>
            <c:strRef>
              <c:f>Skola!$A$227:$B$227</c:f>
              <c:strCache>
                <c:ptCount val="2"/>
                <c:pt idx="0">
                  <c:v>Gymnasium</c:v>
                </c:pt>
              </c:strCache>
            </c:strRef>
          </c:tx>
          <c:spPr>
            <a:ln w="28575" cap="rnd">
              <a:solidFill>
                <a:srgbClr val="0070C0"/>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Skola!$C$227:$R$227</c:f>
              <c:numCache>
                <c:formatCode>0</c:formatCode>
                <c:ptCount val="16"/>
                <c:pt idx="0">
                  <c:v>100</c:v>
                </c:pt>
                <c:pt idx="1">
                  <c:v>98.509725538064288</c:v>
                </c:pt>
                <c:pt idx="2">
                  <c:v>102.55865025800199</c:v>
                </c:pt>
                <c:pt idx="3">
                  <c:v>109.28335561291308</c:v>
                </c:pt>
                <c:pt idx="4">
                  <c:v>117.90553322124576</c:v>
                </c:pt>
                <c:pt idx="5">
                  <c:v>123.63419182844288</c:v>
                </c:pt>
                <c:pt idx="6">
                  <c:v>127.11847562360643</c:v>
                </c:pt>
                <c:pt idx="7">
                  <c:v>127.47416544327994</c:v>
                </c:pt>
                <c:pt idx="8">
                  <c:v>127.50657511201983</c:v>
                </c:pt>
                <c:pt idx="9">
                  <c:v>128.30734273251338</c:v>
                </c:pt>
                <c:pt idx="10">
                  <c:v>130.71341050615661</c:v>
                </c:pt>
                <c:pt idx="11">
                  <c:v>133.27655278267017</c:v>
                </c:pt>
                <c:pt idx="12">
                  <c:v>131.65944692046577</c:v>
                </c:pt>
                <c:pt idx="13">
                  <c:v>127.35083098296914</c:v>
                </c:pt>
                <c:pt idx="14">
                  <c:v>122.95281233068161</c:v>
                </c:pt>
                <c:pt idx="15">
                  <c:v>120.30677392798884</c:v>
                </c:pt>
              </c:numCache>
            </c:numRef>
          </c:val>
          <c:smooth val="0"/>
          <c:extLst>
            <c:ext xmlns:c16="http://schemas.microsoft.com/office/drawing/2014/chart" uri="{C3380CC4-5D6E-409C-BE32-E72D297353CC}">
              <c16:uniqueId val="{00000002-83D3-4934-B59F-07C89E4D1A45}"/>
            </c:ext>
          </c:extLst>
        </c:ser>
        <c:ser>
          <c:idx val="3"/>
          <c:order val="3"/>
          <c:tx>
            <c:strRef>
              <c:f>Skola!$A$228:$B$228</c:f>
              <c:strCache>
                <c:ptCount val="2"/>
                <c:pt idx="0">
                  <c:v>Totatl</c:v>
                </c:pt>
              </c:strCache>
            </c:strRef>
          </c:tx>
          <c:spPr>
            <a:ln w="28575" cap="rnd">
              <a:solidFill>
                <a:schemeClr val="tx1"/>
              </a:solidFill>
              <a:round/>
            </a:ln>
            <a:effectLst/>
          </c:spPr>
          <c:marker>
            <c:symbol val="none"/>
          </c:marker>
          <c:cat>
            <c:numRef>
              <c:f>Skola!$C$224:$R$224</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Skola!$C$228:$R$228</c:f>
              <c:numCache>
                <c:formatCode>0</c:formatCode>
                <c:ptCount val="16"/>
                <c:pt idx="0">
                  <c:v>100</c:v>
                </c:pt>
                <c:pt idx="1">
                  <c:v>100.83099219833156</c:v>
                </c:pt>
                <c:pt idx="2">
                  <c:v>102.86008494235496</c:v>
                </c:pt>
                <c:pt idx="3">
                  <c:v>105.33558165948287</c:v>
                </c:pt>
                <c:pt idx="4">
                  <c:v>107.42590568549353</c:v>
                </c:pt>
                <c:pt idx="5">
                  <c:v>108.88468654558937</c:v>
                </c:pt>
                <c:pt idx="6">
                  <c:v>109.18813682643228</c:v>
                </c:pt>
                <c:pt idx="7">
                  <c:v>109.42340446834152</c:v>
                </c:pt>
                <c:pt idx="8">
                  <c:v>109.35633195266419</c:v>
                </c:pt>
                <c:pt idx="9">
                  <c:v>109.43585685880964</c:v>
                </c:pt>
                <c:pt idx="10">
                  <c:v>109.69803683879752</c:v>
                </c:pt>
                <c:pt idx="11">
                  <c:v>109.661480783817</c:v>
                </c:pt>
                <c:pt idx="12">
                  <c:v>108.93012865893509</c:v>
                </c:pt>
                <c:pt idx="13">
                  <c:v>107.6186068909205</c:v>
                </c:pt>
                <c:pt idx="14">
                  <c:v>106.60451639331929</c:v>
                </c:pt>
                <c:pt idx="15">
                  <c:v>106.15829122955506</c:v>
                </c:pt>
              </c:numCache>
            </c:numRef>
          </c:val>
          <c:smooth val="0"/>
          <c:extLst>
            <c:ext xmlns:c16="http://schemas.microsoft.com/office/drawing/2014/chart" uri="{C3380CC4-5D6E-409C-BE32-E72D297353CC}">
              <c16:uniqueId val="{00000003-83D3-4934-B59F-07C89E4D1A45}"/>
            </c:ext>
          </c:extLst>
        </c:ser>
        <c:dLbls>
          <c:showLegendKey val="0"/>
          <c:showVal val="0"/>
          <c:showCatName val="0"/>
          <c:showSerName val="0"/>
          <c:showPercent val="0"/>
          <c:showBubbleSize val="0"/>
        </c:dLbls>
        <c:smooth val="0"/>
        <c:axId val="59293152"/>
        <c:axId val="59291904"/>
      </c:lineChart>
      <c:catAx>
        <c:axId val="5929315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291904"/>
        <c:crosses val="autoZero"/>
        <c:auto val="1"/>
        <c:lblAlgn val="ctr"/>
        <c:lblOffset val="100"/>
        <c:noMultiLvlLbl val="0"/>
      </c:catAx>
      <c:valAx>
        <c:axId val="59291904"/>
        <c:scaling>
          <c:orientation val="minMax"/>
          <c:max val="16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293152"/>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för-,</a:t>
            </a:r>
            <a:r>
              <a:rPr lang="sv-SE" baseline="0" dirty="0" smtClean="0"/>
              <a:t> grund- och gymnasieskola (Plus1alternativet)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Skola!$AJ$225</c:f>
              <c:strCache>
                <c:ptCount val="1"/>
                <c:pt idx="0">
                  <c:v>Förskola</c:v>
                </c:pt>
              </c:strCache>
            </c:strRef>
          </c:tx>
          <c:spPr>
            <a:ln w="28575" cap="rnd">
              <a:solidFill>
                <a:srgbClr val="00B0F0"/>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Skola!$AK$225:$AZ$225</c:f>
              <c:numCache>
                <c:formatCode>0</c:formatCode>
                <c:ptCount val="16"/>
                <c:pt idx="0">
                  <c:v>100</c:v>
                </c:pt>
                <c:pt idx="1">
                  <c:v>99.94543653038312</c:v>
                </c:pt>
                <c:pt idx="2">
                  <c:v>100.68852707619047</c:v>
                </c:pt>
                <c:pt idx="3">
                  <c:v>102.49956502046992</c:v>
                </c:pt>
                <c:pt idx="4">
                  <c:v>104.16853835636567</c:v>
                </c:pt>
                <c:pt idx="5">
                  <c:v>106.47263257612758</c:v>
                </c:pt>
                <c:pt idx="6">
                  <c:v>107.33714912740498</c:v>
                </c:pt>
                <c:pt idx="7">
                  <c:v>108.61728602775938</c:v>
                </c:pt>
                <c:pt idx="8">
                  <c:v>109.87466992265698</c:v>
                </c:pt>
                <c:pt idx="9">
                  <c:v>110.91101554379526</c:v>
                </c:pt>
                <c:pt idx="10">
                  <c:v>111.7391318908839</c:v>
                </c:pt>
                <c:pt idx="11">
                  <c:v>112.06920820709055</c:v>
                </c:pt>
                <c:pt idx="12">
                  <c:v>112.40505549991653</c:v>
                </c:pt>
                <c:pt idx="13">
                  <c:v>112.6770630611296</c:v>
                </c:pt>
                <c:pt idx="14">
                  <c:v>112.94246484602587</c:v>
                </c:pt>
                <c:pt idx="15">
                  <c:v>113.30863799638637</c:v>
                </c:pt>
              </c:numCache>
            </c:numRef>
          </c:val>
          <c:smooth val="0"/>
          <c:extLst>
            <c:ext xmlns:c16="http://schemas.microsoft.com/office/drawing/2014/chart" uri="{C3380CC4-5D6E-409C-BE32-E72D297353CC}">
              <c16:uniqueId val="{00000000-430C-47C4-A006-8A18448306FF}"/>
            </c:ext>
          </c:extLst>
        </c:ser>
        <c:ser>
          <c:idx val="1"/>
          <c:order val="1"/>
          <c:tx>
            <c:strRef>
              <c:f>Skola!$AJ$226</c:f>
              <c:strCache>
                <c:ptCount val="1"/>
                <c:pt idx="0">
                  <c:v>Grundskola</c:v>
                </c:pt>
              </c:strCache>
            </c:strRef>
          </c:tx>
          <c:spPr>
            <a:ln w="28575" cap="rnd">
              <a:solidFill>
                <a:schemeClr val="accent1"/>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Skola!$AK$226:$AZ$226</c:f>
              <c:numCache>
                <c:formatCode>0</c:formatCode>
                <c:ptCount val="16"/>
                <c:pt idx="0">
                  <c:v>100</c:v>
                </c:pt>
                <c:pt idx="1">
                  <c:v>103.80649924214444</c:v>
                </c:pt>
                <c:pt idx="2">
                  <c:v>107.72719745004468</c:v>
                </c:pt>
                <c:pt idx="3">
                  <c:v>111.04614340166867</c:v>
                </c:pt>
                <c:pt idx="4">
                  <c:v>113.10072153790723</c:v>
                </c:pt>
                <c:pt idx="5">
                  <c:v>114.48069624342853</c:v>
                </c:pt>
                <c:pt idx="6">
                  <c:v>115.1842825252731</c:v>
                </c:pt>
                <c:pt idx="7">
                  <c:v>116.5754174317166</c:v>
                </c:pt>
                <c:pt idx="8">
                  <c:v>117.47827423481954</c:v>
                </c:pt>
                <c:pt idx="9">
                  <c:v>118.57912301471305</c:v>
                </c:pt>
                <c:pt idx="10">
                  <c:v>119.64923217245548</c:v>
                </c:pt>
                <c:pt idx="11">
                  <c:v>120.33893945791571</c:v>
                </c:pt>
                <c:pt idx="12">
                  <c:v>121.01719417642619</c:v>
                </c:pt>
                <c:pt idx="13">
                  <c:v>121.43393429324468</c:v>
                </c:pt>
                <c:pt idx="14">
                  <c:v>122.55139035876931</c:v>
                </c:pt>
                <c:pt idx="15">
                  <c:v>124.24400688827858</c:v>
                </c:pt>
              </c:numCache>
            </c:numRef>
          </c:val>
          <c:smooth val="0"/>
          <c:extLst>
            <c:ext xmlns:c16="http://schemas.microsoft.com/office/drawing/2014/chart" uri="{C3380CC4-5D6E-409C-BE32-E72D297353CC}">
              <c16:uniqueId val="{00000001-430C-47C4-A006-8A18448306FF}"/>
            </c:ext>
          </c:extLst>
        </c:ser>
        <c:ser>
          <c:idx val="2"/>
          <c:order val="2"/>
          <c:tx>
            <c:strRef>
              <c:f>Skola!$AJ$227</c:f>
              <c:strCache>
                <c:ptCount val="1"/>
                <c:pt idx="0">
                  <c:v>Gymnasieskola</c:v>
                </c:pt>
              </c:strCache>
            </c:strRef>
          </c:tx>
          <c:spPr>
            <a:ln w="28575" cap="rnd">
              <a:solidFill>
                <a:srgbClr val="0070C0"/>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Skola!$AK$227:$AZ$227</c:f>
              <c:numCache>
                <c:formatCode>0</c:formatCode>
                <c:ptCount val="16"/>
                <c:pt idx="0">
                  <c:v>100</c:v>
                </c:pt>
                <c:pt idx="1">
                  <c:v>99.494822793444939</c:v>
                </c:pt>
                <c:pt idx="2">
                  <c:v>104.62007912818784</c:v>
                </c:pt>
                <c:pt idx="3">
                  <c:v>112.59475057133997</c:v>
                </c:pt>
                <c:pt idx="4">
                  <c:v>122.69297067121657</c:v>
                </c:pt>
                <c:pt idx="5">
                  <c:v>129.94077814768477</c:v>
                </c:pt>
                <c:pt idx="6">
                  <c:v>134.93882338814026</c:v>
                </c:pt>
                <c:pt idx="7">
                  <c:v>136.66955925207822</c:v>
                </c:pt>
                <c:pt idx="8">
                  <c:v>138.07134987172117</c:v>
                </c:pt>
                <c:pt idx="9">
                  <c:v>140.32785112381464</c:v>
                </c:pt>
                <c:pt idx="10">
                  <c:v>144.38892533305798</c:v>
                </c:pt>
                <c:pt idx="11">
                  <c:v>148.69243129229446</c:v>
                </c:pt>
                <c:pt idx="12">
                  <c:v>148.35716024331236</c:v>
                </c:pt>
                <c:pt idx="13">
                  <c:v>144.93712499931277</c:v>
                </c:pt>
                <c:pt idx="14">
                  <c:v>141.33108721916329</c:v>
                </c:pt>
                <c:pt idx="15">
                  <c:v>139.6724296511118</c:v>
                </c:pt>
              </c:numCache>
            </c:numRef>
          </c:val>
          <c:smooth val="0"/>
          <c:extLst>
            <c:ext xmlns:c16="http://schemas.microsoft.com/office/drawing/2014/chart" uri="{C3380CC4-5D6E-409C-BE32-E72D297353CC}">
              <c16:uniqueId val="{00000002-430C-47C4-A006-8A18448306FF}"/>
            </c:ext>
          </c:extLst>
        </c:ser>
        <c:ser>
          <c:idx val="3"/>
          <c:order val="3"/>
          <c:tx>
            <c:strRef>
              <c:f>Skola!$AJ$228</c:f>
              <c:strCache>
                <c:ptCount val="1"/>
                <c:pt idx="0">
                  <c:v>Totalt</c:v>
                </c:pt>
              </c:strCache>
            </c:strRef>
          </c:tx>
          <c:spPr>
            <a:ln w="28575" cap="rnd">
              <a:solidFill>
                <a:schemeClr val="tx1"/>
              </a:solidFill>
              <a:round/>
            </a:ln>
            <a:effectLst/>
          </c:spPr>
          <c:marker>
            <c:symbol val="none"/>
          </c:marker>
          <c:cat>
            <c:numRef>
              <c:f>Skola!$AK$224:$AZ$224</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Skola!$AK$228:$AZ$228</c:f>
              <c:numCache>
                <c:formatCode>0</c:formatCode>
                <c:ptCount val="16"/>
                <c:pt idx="0">
                  <c:v>100</c:v>
                </c:pt>
                <c:pt idx="1">
                  <c:v>101.83930212031487</c:v>
                </c:pt>
                <c:pt idx="2">
                  <c:v>104.9275726496963</c:v>
                </c:pt>
                <c:pt idx="3">
                  <c:v>108.52735511934688</c:v>
                </c:pt>
                <c:pt idx="4">
                  <c:v>111.7878282342064</c:v>
                </c:pt>
                <c:pt idx="5">
                  <c:v>114.43889986140272</c:v>
                </c:pt>
                <c:pt idx="6">
                  <c:v>115.90540744783702</c:v>
                </c:pt>
                <c:pt idx="7">
                  <c:v>117.31670027841311</c:v>
                </c:pt>
                <c:pt idx="8">
                  <c:v>118.41723735783272</c:v>
                </c:pt>
                <c:pt idx="9">
                  <c:v>119.68838495007392</c:v>
                </c:pt>
                <c:pt idx="10">
                  <c:v>121.17487860630914</c:v>
                </c:pt>
                <c:pt idx="11">
                  <c:v>122.34584295895152</c:v>
                </c:pt>
                <c:pt idx="12">
                  <c:v>122.74519550838389</c:v>
                </c:pt>
                <c:pt idx="13">
                  <c:v>122.48001335214833</c:v>
                </c:pt>
                <c:pt idx="14">
                  <c:v>122.53914260878791</c:v>
                </c:pt>
                <c:pt idx="15">
                  <c:v>123.24648047264063</c:v>
                </c:pt>
              </c:numCache>
            </c:numRef>
          </c:val>
          <c:smooth val="0"/>
          <c:extLst>
            <c:ext xmlns:c16="http://schemas.microsoft.com/office/drawing/2014/chart" uri="{C3380CC4-5D6E-409C-BE32-E72D297353CC}">
              <c16:uniqueId val="{00000003-430C-47C4-A006-8A18448306FF}"/>
            </c:ext>
          </c:extLst>
        </c:ser>
        <c:dLbls>
          <c:showLegendKey val="0"/>
          <c:showVal val="0"/>
          <c:showCatName val="0"/>
          <c:showSerName val="0"/>
          <c:showPercent val="0"/>
          <c:showBubbleSize val="0"/>
        </c:dLbls>
        <c:smooth val="0"/>
        <c:axId val="240007056"/>
        <c:axId val="253489184"/>
      </c:lineChart>
      <c:catAx>
        <c:axId val="24000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3489184"/>
        <c:crosses val="autoZero"/>
        <c:auto val="1"/>
        <c:lblAlgn val="ctr"/>
        <c:lblOffset val="100"/>
        <c:noMultiLvlLbl val="0"/>
      </c:catAx>
      <c:valAx>
        <c:axId val="253489184"/>
        <c:scaling>
          <c:orientation val="minMax"/>
          <c:max val="16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0007056"/>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Vård!$A$156:$B$156</c:f>
              <c:strCache>
                <c:ptCount val="2"/>
                <c:pt idx="0">
                  <c:v>65+</c:v>
                </c:pt>
              </c:strCache>
            </c:strRef>
          </c:tx>
          <c:spPr>
            <a:ln w="28575" cap="rnd">
              <a:solidFill>
                <a:srgbClr val="92D050"/>
              </a:solidFill>
              <a:round/>
            </a:ln>
            <a:effectLst/>
          </c:spPr>
          <c:marker>
            <c:symbol val="none"/>
          </c:marker>
          <c:cat>
            <c:numRef>
              <c:f>Vård!$C$155:$R$155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Vård!$C$156:$R$156</c:f>
              <c:numCache>
                <c:formatCode>0</c:formatCode>
                <c:ptCount val="16"/>
                <c:pt idx="0">
                  <c:v>100</c:v>
                </c:pt>
                <c:pt idx="1">
                  <c:v>100.92989567778307</c:v>
                </c:pt>
                <c:pt idx="2">
                  <c:v>101.90945478989642</c:v>
                </c:pt>
                <c:pt idx="3">
                  <c:v>102.46659295529882</c:v>
                </c:pt>
                <c:pt idx="4">
                  <c:v>102.15266355667846</c:v>
                </c:pt>
                <c:pt idx="5">
                  <c:v>102.24695575769663</c:v>
                </c:pt>
                <c:pt idx="6">
                  <c:v>102.66715075903936</c:v>
                </c:pt>
                <c:pt idx="7">
                  <c:v>102.52163226073088</c:v>
                </c:pt>
                <c:pt idx="8">
                  <c:v>101.30119879346486</c:v>
                </c:pt>
                <c:pt idx="9">
                  <c:v>100.37886176972542</c:v>
                </c:pt>
                <c:pt idx="10">
                  <c:v>98.842370000962646</c:v>
                </c:pt>
                <c:pt idx="11">
                  <c:v>96.956024127360266</c:v>
                </c:pt>
                <c:pt idx="12">
                  <c:v>95.768259867405703</c:v>
                </c:pt>
                <c:pt idx="13">
                  <c:v>95.052964802209743</c:v>
                </c:pt>
                <c:pt idx="14">
                  <c:v>95.192375751730381</c:v>
                </c:pt>
                <c:pt idx="15">
                  <c:v>95.756565362616612</c:v>
                </c:pt>
              </c:numCache>
            </c:numRef>
          </c:val>
          <c:smooth val="0"/>
          <c:extLst>
            <c:ext xmlns:c16="http://schemas.microsoft.com/office/drawing/2014/chart" uri="{C3380CC4-5D6E-409C-BE32-E72D297353CC}">
              <c16:uniqueId val="{00000000-7612-4D76-BE2A-F8CBD39EA858}"/>
            </c:ext>
          </c:extLst>
        </c:ser>
        <c:ser>
          <c:idx val="1"/>
          <c:order val="1"/>
          <c:tx>
            <c:strRef>
              <c:f>Vård!$A$157:$B$157</c:f>
              <c:strCache>
                <c:ptCount val="2"/>
                <c:pt idx="0">
                  <c:v>80+</c:v>
                </c:pt>
              </c:strCache>
            </c:strRef>
          </c:tx>
          <c:spPr>
            <a:ln w="28575" cap="rnd">
              <a:solidFill>
                <a:srgbClr val="C00000"/>
              </a:solidFill>
              <a:round/>
            </a:ln>
            <a:effectLst/>
          </c:spPr>
          <c:marker>
            <c:symbol val="none"/>
          </c:marker>
          <c:cat>
            <c:numRef>
              <c:f>Vård!$C$155:$R$155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Vård!$C$157:$R$157</c:f>
              <c:numCache>
                <c:formatCode>0</c:formatCode>
                <c:ptCount val="16"/>
                <c:pt idx="0">
                  <c:v>100</c:v>
                </c:pt>
                <c:pt idx="1">
                  <c:v>100.01596491030332</c:v>
                </c:pt>
                <c:pt idx="2">
                  <c:v>102.06851939463263</c:v>
                </c:pt>
                <c:pt idx="3">
                  <c:v>103.88466846217803</c:v>
                </c:pt>
                <c:pt idx="4">
                  <c:v>107.53291734890057</c:v>
                </c:pt>
                <c:pt idx="5">
                  <c:v>109.75656154515707</c:v>
                </c:pt>
                <c:pt idx="6">
                  <c:v>111.38977842987812</c:v>
                </c:pt>
                <c:pt idx="7">
                  <c:v>114.85409544643313</c:v>
                </c:pt>
                <c:pt idx="8">
                  <c:v>119.87500135000496</c:v>
                </c:pt>
                <c:pt idx="9">
                  <c:v>124.01526294475926</c:v>
                </c:pt>
                <c:pt idx="10">
                  <c:v>129.67968637783903</c:v>
                </c:pt>
                <c:pt idx="11">
                  <c:v>134.19181335902189</c:v>
                </c:pt>
                <c:pt idx="12">
                  <c:v>137.63520520545865</c:v>
                </c:pt>
                <c:pt idx="13">
                  <c:v>140.33086467174002</c:v>
                </c:pt>
                <c:pt idx="14">
                  <c:v>141.95324538266149</c:v>
                </c:pt>
                <c:pt idx="15">
                  <c:v>142.84483271340113</c:v>
                </c:pt>
              </c:numCache>
            </c:numRef>
          </c:val>
          <c:smooth val="0"/>
          <c:extLst>
            <c:ext xmlns:c16="http://schemas.microsoft.com/office/drawing/2014/chart" uri="{C3380CC4-5D6E-409C-BE32-E72D297353CC}">
              <c16:uniqueId val="{00000001-7612-4D76-BE2A-F8CBD39EA858}"/>
            </c:ext>
          </c:extLst>
        </c:ser>
        <c:ser>
          <c:idx val="2"/>
          <c:order val="2"/>
          <c:tx>
            <c:strRef>
              <c:f>Vård!$A$158:$B$158</c:f>
              <c:strCache>
                <c:ptCount val="2"/>
                <c:pt idx="0">
                  <c:v>Totalt</c:v>
                </c:pt>
              </c:strCache>
            </c:strRef>
          </c:tx>
          <c:spPr>
            <a:ln w="28575" cap="rnd">
              <a:solidFill>
                <a:schemeClr val="tx1"/>
              </a:solidFill>
              <a:round/>
            </a:ln>
            <a:effectLst/>
          </c:spPr>
          <c:marker>
            <c:symbol val="none"/>
          </c:marker>
          <c:cat>
            <c:numRef>
              <c:f>Vård!$C$155:$R$155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Vård!$C$158:$R$158</c:f>
              <c:numCache>
                <c:formatCode>0</c:formatCode>
                <c:ptCount val="16"/>
                <c:pt idx="0">
                  <c:v>100</c:v>
                </c:pt>
                <c:pt idx="1">
                  <c:v>100.40742197009013</c:v>
                </c:pt>
                <c:pt idx="2">
                  <c:v>102.00038845441064</c:v>
                </c:pt>
                <c:pt idx="3">
                  <c:v>103.27727489558501</c:v>
                </c:pt>
                <c:pt idx="4">
                  <c:v>105.22843389637612</c:v>
                </c:pt>
                <c:pt idx="5">
                  <c:v>106.54002884233138</c:v>
                </c:pt>
                <c:pt idx="6">
                  <c:v>107.65368122958643</c:v>
                </c:pt>
                <c:pt idx="7">
                  <c:v>109.57182467671542</c:v>
                </c:pt>
                <c:pt idx="8">
                  <c:v>111.91942484841307</c:v>
                </c:pt>
                <c:pt idx="9">
                  <c:v>113.89126183093852</c:v>
                </c:pt>
                <c:pt idx="10">
                  <c:v>116.47137166720111</c:v>
                </c:pt>
                <c:pt idx="11">
                  <c:v>118.24288911866334</c:v>
                </c:pt>
                <c:pt idx="12">
                  <c:v>119.70265286401222</c:v>
                </c:pt>
                <c:pt idx="13">
                  <c:v>120.93732394969598</c:v>
                </c:pt>
                <c:pt idx="14">
                  <c:v>121.92451542833945</c:v>
                </c:pt>
                <c:pt idx="15">
                  <c:v>122.67587096761842</c:v>
                </c:pt>
              </c:numCache>
            </c:numRef>
          </c:val>
          <c:smooth val="0"/>
          <c:extLst>
            <c:ext xmlns:c16="http://schemas.microsoft.com/office/drawing/2014/chart" uri="{C3380CC4-5D6E-409C-BE32-E72D297353CC}">
              <c16:uniqueId val="{00000002-7612-4D76-BE2A-F8CBD39EA858}"/>
            </c:ext>
          </c:extLst>
        </c:ser>
        <c:dLbls>
          <c:showLegendKey val="0"/>
          <c:showVal val="0"/>
          <c:showCatName val="0"/>
          <c:showSerName val="0"/>
          <c:showPercent val="0"/>
          <c:showBubbleSize val="0"/>
        </c:dLbls>
        <c:smooth val="0"/>
        <c:axId val="307357440"/>
        <c:axId val="165226576"/>
      </c:lineChart>
      <c:catAx>
        <c:axId val="30735744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5226576"/>
        <c:crosses val="autoZero"/>
        <c:auto val="1"/>
        <c:lblAlgn val="ctr"/>
        <c:lblOffset val="100"/>
        <c:noMultiLvlLbl val="0"/>
      </c:catAx>
      <c:valAx>
        <c:axId val="165226576"/>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73574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Vård!$AJ$156</c:f>
              <c:strCache>
                <c:ptCount val="1"/>
                <c:pt idx="0">
                  <c:v>65+</c:v>
                </c:pt>
              </c:strCache>
            </c:strRef>
          </c:tx>
          <c:spPr>
            <a:ln w="28575" cap="rnd">
              <a:solidFill>
                <a:srgbClr val="92D050"/>
              </a:solidFill>
              <a:round/>
            </a:ln>
            <a:effectLst/>
          </c:spPr>
          <c:marker>
            <c:symbol val="none"/>
          </c:marker>
          <c:cat>
            <c:numRef>
              <c:f>Vård!$AK$155:$AZ$155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Vård!$AK$156:$AZ$156</c:f>
              <c:numCache>
                <c:formatCode>0</c:formatCode>
                <c:ptCount val="16"/>
                <c:pt idx="0">
                  <c:v>100</c:v>
                </c:pt>
                <c:pt idx="1">
                  <c:v>101.93919463456089</c:v>
                </c:pt>
                <c:pt idx="2">
                  <c:v>103.95783483117334</c:v>
                </c:pt>
                <c:pt idx="3">
                  <c:v>105.57143318843733</c:v>
                </c:pt>
                <c:pt idx="4">
                  <c:v>106.30047132926049</c:v>
                </c:pt>
                <c:pt idx="5">
                  <c:v>107.46257809346923</c:v>
                </c:pt>
                <c:pt idx="6">
                  <c:v>108.98324933551103</c:v>
                </c:pt>
                <c:pt idx="7">
                  <c:v>109.91706630244411</c:v>
                </c:pt>
                <c:pt idx="8">
                  <c:v>109.69468240166664</c:v>
                </c:pt>
                <c:pt idx="9">
                  <c:v>109.78288280636794</c:v>
                </c:pt>
                <c:pt idx="10">
                  <c:v>109.18346883114407</c:v>
                </c:pt>
                <c:pt idx="11">
                  <c:v>108.1707671374146</c:v>
                </c:pt>
                <c:pt idx="12">
                  <c:v>107.91407231077578</c:v>
                </c:pt>
                <c:pt idx="13">
                  <c:v>108.17914052665694</c:v>
                </c:pt>
                <c:pt idx="14">
                  <c:v>109.42118122344044</c:v>
                </c:pt>
                <c:pt idx="15">
                  <c:v>111.17039965885606</c:v>
                </c:pt>
              </c:numCache>
            </c:numRef>
          </c:val>
          <c:smooth val="0"/>
          <c:extLst>
            <c:ext xmlns:c16="http://schemas.microsoft.com/office/drawing/2014/chart" uri="{C3380CC4-5D6E-409C-BE32-E72D297353CC}">
              <c16:uniqueId val="{00000000-0AF6-4084-8C43-F57D3397F3D8}"/>
            </c:ext>
          </c:extLst>
        </c:ser>
        <c:ser>
          <c:idx val="1"/>
          <c:order val="1"/>
          <c:tx>
            <c:strRef>
              <c:f>Vård!$AJ$157</c:f>
              <c:strCache>
                <c:ptCount val="1"/>
                <c:pt idx="0">
                  <c:v>80+</c:v>
                </c:pt>
              </c:strCache>
            </c:strRef>
          </c:tx>
          <c:spPr>
            <a:ln w="28575" cap="rnd">
              <a:solidFill>
                <a:srgbClr val="C00000"/>
              </a:solidFill>
              <a:round/>
            </a:ln>
            <a:effectLst/>
          </c:spPr>
          <c:marker>
            <c:symbol val="none"/>
          </c:marker>
          <c:cat>
            <c:numRef>
              <c:f>Vård!$AK$155:$AZ$155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Vård!$AK$157:$AZ$157</c:f>
              <c:numCache>
                <c:formatCode>0</c:formatCode>
                <c:ptCount val="16"/>
                <c:pt idx="0">
                  <c:v>100</c:v>
                </c:pt>
                <c:pt idx="1">
                  <c:v>101.01612455940636</c:v>
                </c:pt>
                <c:pt idx="2">
                  <c:v>104.12009663446476</c:v>
                </c:pt>
                <c:pt idx="3">
                  <c:v>107.03247780125049</c:v>
                </c:pt>
                <c:pt idx="4">
                  <c:v>111.8991850002645</c:v>
                </c:pt>
                <c:pt idx="5">
                  <c:v>115.35524924837928</c:v>
                </c:pt>
                <c:pt idx="6">
                  <c:v>118.24249437429626</c:v>
                </c:pt>
                <c:pt idx="7">
                  <c:v>123.13913606239376</c:v>
                </c:pt>
                <c:pt idx="8">
                  <c:v>129.80744904902804</c:v>
                </c:pt>
                <c:pt idx="9">
                  <c:v>135.63366667076176</c:v>
                </c:pt>
                <c:pt idx="10">
                  <c:v>143.24705078934699</c:v>
                </c:pt>
                <c:pt idx="11">
                  <c:v>149.71355854628072</c:v>
                </c:pt>
                <c:pt idx="12">
                  <c:v>155.0907942528608</c:v>
                </c:pt>
                <c:pt idx="13">
                  <c:v>159.70961412030067</c:v>
                </c:pt>
                <c:pt idx="14">
                  <c:v>163.17159505276203</c:v>
                </c:pt>
                <c:pt idx="15">
                  <c:v>165.83841621527955</c:v>
                </c:pt>
              </c:numCache>
            </c:numRef>
          </c:val>
          <c:smooth val="0"/>
          <c:extLst>
            <c:ext xmlns:c16="http://schemas.microsoft.com/office/drawing/2014/chart" uri="{C3380CC4-5D6E-409C-BE32-E72D297353CC}">
              <c16:uniqueId val="{00000001-0AF6-4084-8C43-F57D3397F3D8}"/>
            </c:ext>
          </c:extLst>
        </c:ser>
        <c:ser>
          <c:idx val="2"/>
          <c:order val="2"/>
          <c:tx>
            <c:strRef>
              <c:f>Vård!$AJ$158</c:f>
              <c:strCache>
                <c:ptCount val="1"/>
                <c:pt idx="0">
                  <c:v>Totalt</c:v>
                </c:pt>
              </c:strCache>
            </c:strRef>
          </c:tx>
          <c:spPr>
            <a:ln w="28575" cap="rnd">
              <a:solidFill>
                <a:schemeClr val="tx1"/>
              </a:solidFill>
              <a:round/>
            </a:ln>
            <a:effectLst/>
          </c:spPr>
          <c:marker>
            <c:symbol val="none"/>
          </c:marker>
          <c:cat>
            <c:numRef>
              <c:f>Vård!$AK$155:$AZ$155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Vård!$AK$158:$AZ$158</c:f>
              <c:numCache>
                <c:formatCode>0</c:formatCode>
                <c:ptCount val="16"/>
                <c:pt idx="0" formatCode="General">
                  <c:v>100</c:v>
                </c:pt>
                <c:pt idx="1">
                  <c:v>101.41149618979102</c:v>
                </c:pt>
                <c:pt idx="2">
                  <c:v>104.05059626234431</c:v>
                </c:pt>
                <c:pt idx="3">
                  <c:v>106.40667960219615</c:v>
                </c:pt>
                <c:pt idx="4">
                  <c:v>109.50113027858892</c:v>
                </c:pt>
                <c:pt idx="5">
                  <c:v>111.97464105123416</c:v>
                </c:pt>
                <c:pt idx="6">
                  <c:v>114.27655191158264</c:v>
                </c:pt>
                <c:pt idx="7">
                  <c:v>117.47582683077786</c:v>
                </c:pt>
                <c:pt idx="8">
                  <c:v>121.1926996871421</c:v>
                </c:pt>
                <c:pt idx="9">
                  <c:v>124.56119575193595</c:v>
                </c:pt>
                <c:pt idx="10">
                  <c:v>128.65685412058207</c:v>
                </c:pt>
                <c:pt idx="11">
                  <c:v>131.91984860794952</c:v>
                </c:pt>
                <c:pt idx="12">
                  <c:v>134.88394542036733</c:v>
                </c:pt>
                <c:pt idx="13">
                  <c:v>137.63795574073299</c:v>
                </c:pt>
                <c:pt idx="14">
                  <c:v>140.1490864463689</c:v>
                </c:pt>
                <c:pt idx="15">
                  <c:v>142.42287776638074</c:v>
                </c:pt>
              </c:numCache>
            </c:numRef>
          </c:val>
          <c:smooth val="0"/>
          <c:extLst>
            <c:ext xmlns:c16="http://schemas.microsoft.com/office/drawing/2014/chart" uri="{C3380CC4-5D6E-409C-BE32-E72D297353CC}">
              <c16:uniqueId val="{00000002-0AF6-4084-8C43-F57D3397F3D8}"/>
            </c:ext>
          </c:extLst>
        </c:ser>
        <c:dLbls>
          <c:showLegendKey val="0"/>
          <c:showVal val="0"/>
          <c:showCatName val="0"/>
          <c:showSerName val="0"/>
          <c:showPercent val="0"/>
          <c:showBubbleSize val="0"/>
        </c:dLbls>
        <c:smooth val="0"/>
        <c:axId val="255497088"/>
        <c:axId val="255496672"/>
      </c:lineChart>
      <c:catAx>
        <c:axId val="25549708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5496672"/>
        <c:crosses val="autoZero"/>
        <c:auto val="1"/>
        <c:lblAlgn val="ctr"/>
        <c:lblOffset val="100"/>
        <c:noMultiLvlLbl val="0"/>
      </c:catAx>
      <c:valAx>
        <c:axId val="255496672"/>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54970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Vård!$A$156:$B$156</c:f>
              <c:strCache>
                <c:ptCount val="2"/>
                <c:pt idx="0">
                  <c:v>65+</c:v>
                </c:pt>
              </c:strCache>
            </c:strRef>
          </c:tx>
          <c:spPr>
            <a:ln w="28575" cap="rnd">
              <a:solidFill>
                <a:srgbClr val="92D050"/>
              </a:solidFill>
              <a:round/>
            </a:ln>
            <a:effectLst/>
          </c:spPr>
          <c:marker>
            <c:symbol val="none"/>
          </c:marker>
          <c:cat>
            <c:numRef>
              <c:f>Vård!$C$155:$R$155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Vård!$C$156:$R$156</c:f>
              <c:numCache>
                <c:formatCode>0</c:formatCode>
                <c:ptCount val="16"/>
                <c:pt idx="0">
                  <c:v>100</c:v>
                </c:pt>
                <c:pt idx="1">
                  <c:v>100.92989567778307</c:v>
                </c:pt>
                <c:pt idx="2">
                  <c:v>101.90945478989642</c:v>
                </c:pt>
                <c:pt idx="3">
                  <c:v>102.46659295529882</c:v>
                </c:pt>
                <c:pt idx="4">
                  <c:v>102.15266355667846</c:v>
                </c:pt>
                <c:pt idx="5">
                  <c:v>102.24695575769663</c:v>
                </c:pt>
                <c:pt idx="6">
                  <c:v>102.66715075903936</c:v>
                </c:pt>
                <c:pt idx="7">
                  <c:v>102.52163226073088</c:v>
                </c:pt>
                <c:pt idx="8">
                  <c:v>101.30119879346486</c:v>
                </c:pt>
                <c:pt idx="9">
                  <c:v>100.37886176972542</c:v>
                </c:pt>
                <c:pt idx="10">
                  <c:v>98.842370000962646</c:v>
                </c:pt>
                <c:pt idx="11">
                  <c:v>96.956024127360266</c:v>
                </c:pt>
                <c:pt idx="12">
                  <c:v>95.768259867405703</c:v>
                </c:pt>
                <c:pt idx="13">
                  <c:v>95.052964802209743</c:v>
                </c:pt>
                <c:pt idx="14">
                  <c:v>95.192375751730381</c:v>
                </c:pt>
                <c:pt idx="15">
                  <c:v>95.756565362616612</c:v>
                </c:pt>
              </c:numCache>
            </c:numRef>
          </c:val>
          <c:smooth val="0"/>
          <c:extLst>
            <c:ext xmlns:c16="http://schemas.microsoft.com/office/drawing/2014/chart" uri="{C3380CC4-5D6E-409C-BE32-E72D297353CC}">
              <c16:uniqueId val="{00000000-7612-4D76-BE2A-F8CBD39EA858}"/>
            </c:ext>
          </c:extLst>
        </c:ser>
        <c:ser>
          <c:idx val="1"/>
          <c:order val="1"/>
          <c:tx>
            <c:strRef>
              <c:f>Vård!$A$157:$B$157</c:f>
              <c:strCache>
                <c:ptCount val="2"/>
                <c:pt idx="0">
                  <c:v>80+</c:v>
                </c:pt>
              </c:strCache>
            </c:strRef>
          </c:tx>
          <c:spPr>
            <a:ln w="28575" cap="rnd">
              <a:solidFill>
                <a:srgbClr val="C00000"/>
              </a:solidFill>
              <a:round/>
            </a:ln>
            <a:effectLst/>
          </c:spPr>
          <c:marker>
            <c:symbol val="none"/>
          </c:marker>
          <c:cat>
            <c:numRef>
              <c:f>Vård!$C$155:$R$155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Vård!$C$157:$R$157</c:f>
              <c:numCache>
                <c:formatCode>0</c:formatCode>
                <c:ptCount val="16"/>
                <c:pt idx="0">
                  <c:v>100</c:v>
                </c:pt>
                <c:pt idx="1">
                  <c:v>100.01596491030332</c:v>
                </c:pt>
                <c:pt idx="2">
                  <c:v>102.06851939463263</c:v>
                </c:pt>
                <c:pt idx="3">
                  <c:v>103.88466846217803</c:v>
                </c:pt>
                <c:pt idx="4">
                  <c:v>107.53291734890057</c:v>
                </c:pt>
                <c:pt idx="5">
                  <c:v>109.75656154515707</c:v>
                </c:pt>
                <c:pt idx="6">
                  <c:v>111.38977842987812</c:v>
                </c:pt>
                <c:pt idx="7">
                  <c:v>114.85409544643313</c:v>
                </c:pt>
                <c:pt idx="8">
                  <c:v>119.87500135000496</c:v>
                </c:pt>
                <c:pt idx="9">
                  <c:v>124.01526294475926</c:v>
                </c:pt>
                <c:pt idx="10">
                  <c:v>129.67968637783903</c:v>
                </c:pt>
                <c:pt idx="11">
                  <c:v>134.19181335902189</c:v>
                </c:pt>
                <c:pt idx="12">
                  <c:v>137.63520520545865</c:v>
                </c:pt>
                <c:pt idx="13">
                  <c:v>140.33086467174002</c:v>
                </c:pt>
                <c:pt idx="14">
                  <c:v>141.95324538266149</c:v>
                </c:pt>
                <c:pt idx="15">
                  <c:v>142.84483271340113</c:v>
                </c:pt>
              </c:numCache>
            </c:numRef>
          </c:val>
          <c:smooth val="0"/>
          <c:extLst>
            <c:ext xmlns:c16="http://schemas.microsoft.com/office/drawing/2014/chart" uri="{C3380CC4-5D6E-409C-BE32-E72D297353CC}">
              <c16:uniqueId val="{00000001-7612-4D76-BE2A-F8CBD39EA858}"/>
            </c:ext>
          </c:extLst>
        </c:ser>
        <c:ser>
          <c:idx val="2"/>
          <c:order val="2"/>
          <c:tx>
            <c:strRef>
              <c:f>Vård!$A$158:$B$158</c:f>
              <c:strCache>
                <c:ptCount val="2"/>
                <c:pt idx="0">
                  <c:v>Totalt</c:v>
                </c:pt>
              </c:strCache>
            </c:strRef>
          </c:tx>
          <c:spPr>
            <a:ln w="28575" cap="rnd">
              <a:solidFill>
                <a:schemeClr val="tx1"/>
              </a:solidFill>
              <a:round/>
            </a:ln>
            <a:effectLst/>
          </c:spPr>
          <c:marker>
            <c:symbol val="none"/>
          </c:marker>
          <c:cat>
            <c:numRef>
              <c:f>Vård!$C$155:$R$155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Vård!$C$158:$R$158</c:f>
              <c:numCache>
                <c:formatCode>0</c:formatCode>
                <c:ptCount val="16"/>
                <c:pt idx="0">
                  <c:v>100</c:v>
                </c:pt>
                <c:pt idx="1">
                  <c:v>100.40742197009013</c:v>
                </c:pt>
                <c:pt idx="2">
                  <c:v>102.00038845441064</c:v>
                </c:pt>
                <c:pt idx="3">
                  <c:v>103.27727489558501</c:v>
                </c:pt>
                <c:pt idx="4">
                  <c:v>105.22843389637612</c:v>
                </c:pt>
                <c:pt idx="5">
                  <c:v>106.54002884233138</c:v>
                </c:pt>
                <c:pt idx="6">
                  <c:v>107.65368122958643</c:v>
                </c:pt>
                <c:pt idx="7">
                  <c:v>109.57182467671542</c:v>
                </c:pt>
                <c:pt idx="8">
                  <c:v>111.91942484841307</c:v>
                </c:pt>
                <c:pt idx="9">
                  <c:v>113.89126183093852</c:v>
                </c:pt>
                <c:pt idx="10">
                  <c:v>116.47137166720111</c:v>
                </c:pt>
                <c:pt idx="11">
                  <c:v>118.24288911866334</c:v>
                </c:pt>
                <c:pt idx="12">
                  <c:v>119.70265286401222</c:v>
                </c:pt>
                <c:pt idx="13">
                  <c:v>120.93732394969598</c:v>
                </c:pt>
                <c:pt idx="14">
                  <c:v>121.92451542833945</c:v>
                </c:pt>
                <c:pt idx="15">
                  <c:v>122.67587096761842</c:v>
                </c:pt>
              </c:numCache>
            </c:numRef>
          </c:val>
          <c:smooth val="0"/>
          <c:extLst>
            <c:ext xmlns:c16="http://schemas.microsoft.com/office/drawing/2014/chart" uri="{C3380CC4-5D6E-409C-BE32-E72D297353CC}">
              <c16:uniqueId val="{00000002-7612-4D76-BE2A-F8CBD39EA858}"/>
            </c:ext>
          </c:extLst>
        </c:ser>
        <c:dLbls>
          <c:showLegendKey val="0"/>
          <c:showVal val="0"/>
          <c:showCatName val="0"/>
          <c:showSerName val="0"/>
          <c:showPercent val="0"/>
          <c:showBubbleSize val="0"/>
        </c:dLbls>
        <c:smooth val="0"/>
        <c:axId val="307357440"/>
        <c:axId val="165226576"/>
      </c:lineChart>
      <c:catAx>
        <c:axId val="30735744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5226576"/>
        <c:crosses val="autoZero"/>
        <c:auto val="1"/>
        <c:lblAlgn val="ctr"/>
        <c:lblOffset val="100"/>
        <c:noMultiLvlLbl val="0"/>
      </c:catAx>
      <c:valAx>
        <c:axId val="165226576"/>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73574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Äldreomsorg </a:t>
            </a:r>
          </a:p>
          <a:p>
            <a:pPr>
              <a:defRPr/>
            </a:pPr>
            <a:r>
              <a:rPr lang="sv-SE"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Vård!$AJ$156</c:f>
              <c:strCache>
                <c:ptCount val="1"/>
                <c:pt idx="0">
                  <c:v>65+</c:v>
                </c:pt>
              </c:strCache>
            </c:strRef>
          </c:tx>
          <c:spPr>
            <a:ln w="28575" cap="rnd">
              <a:solidFill>
                <a:srgbClr val="92D050"/>
              </a:solidFill>
              <a:round/>
            </a:ln>
            <a:effectLst/>
          </c:spPr>
          <c:marker>
            <c:symbol val="none"/>
          </c:marker>
          <c:cat>
            <c:numRef>
              <c:f>Vård!$AK$155:$AZ$155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Vård!$AK$156:$AZ$156</c:f>
              <c:numCache>
                <c:formatCode>0</c:formatCode>
                <c:ptCount val="16"/>
                <c:pt idx="0">
                  <c:v>100</c:v>
                </c:pt>
                <c:pt idx="1">
                  <c:v>101.93919463456089</c:v>
                </c:pt>
                <c:pt idx="2">
                  <c:v>103.95783483117334</c:v>
                </c:pt>
                <c:pt idx="3">
                  <c:v>105.57143318843733</c:v>
                </c:pt>
                <c:pt idx="4">
                  <c:v>106.30047132926049</c:v>
                </c:pt>
                <c:pt idx="5">
                  <c:v>107.46257809346923</c:v>
                </c:pt>
                <c:pt idx="6">
                  <c:v>108.98324933551103</c:v>
                </c:pt>
                <c:pt idx="7">
                  <c:v>109.91706630244411</c:v>
                </c:pt>
                <c:pt idx="8">
                  <c:v>109.69468240166664</c:v>
                </c:pt>
                <c:pt idx="9">
                  <c:v>109.78288280636794</c:v>
                </c:pt>
                <c:pt idx="10">
                  <c:v>109.18346883114407</c:v>
                </c:pt>
                <c:pt idx="11">
                  <c:v>108.1707671374146</c:v>
                </c:pt>
                <c:pt idx="12">
                  <c:v>107.91407231077578</c:v>
                </c:pt>
                <c:pt idx="13">
                  <c:v>108.17914052665694</c:v>
                </c:pt>
                <c:pt idx="14">
                  <c:v>109.42118122344044</c:v>
                </c:pt>
                <c:pt idx="15">
                  <c:v>111.17039965885606</c:v>
                </c:pt>
              </c:numCache>
            </c:numRef>
          </c:val>
          <c:smooth val="0"/>
          <c:extLst>
            <c:ext xmlns:c16="http://schemas.microsoft.com/office/drawing/2014/chart" uri="{C3380CC4-5D6E-409C-BE32-E72D297353CC}">
              <c16:uniqueId val="{00000000-0AF6-4084-8C43-F57D3397F3D8}"/>
            </c:ext>
          </c:extLst>
        </c:ser>
        <c:ser>
          <c:idx val="1"/>
          <c:order val="1"/>
          <c:tx>
            <c:strRef>
              <c:f>Vård!$AJ$157</c:f>
              <c:strCache>
                <c:ptCount val="1"/>
                <c:pt idx="0">
                  <c:v>80+</c:v>
                </c:pt>
              </c:strCache>
            </c:strRef>
          </c:tx>
          <c:spPr>
            <a:ln w="28575" cap="rnd">
              <a:solidFill>
                <a:srgbClr val="C00000"/>
              </a:solidFill>
              <a:round/>
            </a:ln>
            <a:effectLst/>
          </c:spPr>
          <c:marker>
            <c:symbol val="none"/>
          </c:marker>
          <c:cat>
            <c:numRef>
              <c:f>Vård!$AK$155:$AZ$155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Vård!$AK$157:$AZ$157</c:f>
              <c:numCache>
                <c:formatCode>0</c:formatCode>
                <c:ptCount val="16"/>
                <c:pt idx="0">
                  <c:v>100</c:v>
                </c:pt>
                <c:pt idx="1">
                  <c:v>101.01612455940636</c:v>
                </c:pt>
                <c:pt idx="2">
                  <c:v>104.12009663446476</c:v>
                </c:pt>
                <c:pt idx="3">
                  <c:v>107.03247780125049</c:v>
                </c:pt>
                <c:pt idx="4">
                  <c:v>111.8991850002645</c:v>
                </c:pt>
                <c:pt idx="5">
                  <c:v>115.35524924837928</c:v>
                </c:pt>
                <c:pt idx="6">
                  <c:v>118.24249437429626</c:v>
                </c:pt>
                <c:pt idx="7">
                  <c:v>123.13913606239376</c:v>
                </c:pt>
                <c:pt idx="8">
                  <c:v>129.80744904902804</c:v>
                </c:pt>
                <c:pt idx="9">
                  <c:v>135.63366667076176</c:v>
                </c:pt>
                <c:pt idx="10">
                  <c:v>143.24705078934699</c:v>
                </c:pt>
                <c:pt idx="11">
                  <c:v>149.71355854628072</c:v>
                </c:pt>
                <c:pt idx="12">
                  <c:v>155.0907942528608</c:v>
                </c:pt>
                <c:pt idx="13">
                  <c:v>159.70961412030067</c:v>
                </c:pt>
                <c:pt idx="14">
                  <c:v>163.17159505276203</c:v>
                </c:pt>
                <c:pt idx="15">
                  <c:v>165.83841621527955</c:v>
                </c:pt>
              </c:numCache>
            </c:numRef>
          </c:val>
          <c:smooth val="0"/>
          <c:extLst>
            <c:ext xmlns:c16="http://schemas.microsoft.com/office/drawing/2014/chart" uri="{C3380CC4-5D6E-409C-BE32-E72D297353CC}">
              <c16:uniqueId val="{00000001-0AF6-4084-8C43-F57D3397F3D8}"/>
            </c:ext>
          </c:extLst>
        </c:ser>
        <c:ser>
          <c:idx val="2"/>
          <c:order val="2"/>
          <c:tx>
            <c:strRef>
              <c:f>Vård!$AJ$158</c:f>
              <c:strCache>
                <c:ptCount val="1"/>
                <c:pt idx="0">
                  <c:v>Totalt</c:v>
                </c:pt>
              </c:strCache>
            </c:strRef>
          </c:tx>
          <c:spPr>
            <a:ln w="28575" cap="rnd">
              <a:solidFill>
                <a:schemeClr val="tx1"/>
              </a:solidFill>
              <a:round/>
            </a:ln>
            <a:effectLst/>
          </c:spPr>
          <c:marker>
            <c:symbol val="none"/>
          </c:marker>
          <c:cat>
            <c:numRef>
              <c:f>Vård!$AK$155:$AZ$155</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Vård!$AK$158:$AZ$158</c:f>
              <c:numCache>
                <c:formatCode>0</c:formatCode>
                <c:ptCount val="16"/>
                <c:pt idx="0" formatCode="General">
                  <c:v>100</c:v>
                </c:pt>
                <c:pt idx="1">
                  <c:v>101.41149618979102</c:v>
                </c:pt>
                <c:pt idx="2">
                  <c:v>104.05059626234431</c:v>
                </c:pt>
                <c:pt idx="3">
                  <c:v>106.40667960219615</c:v>
                </c:pt>
                <c:pt idx="4">
                  <c:v>109.50113027858892</c:v>
                </c:pt>
                <c:pt idx="5">
                  <c:v>111.97464105123416</c:v>
                </c:pt>
                <c:pt idx="6">
                  <c:v>114.27655191158264</c:v>
                </c:pt>
                <c:pt idx="7">
                  <c:v>117.47582683077786</c:v>
                </c:pt>
                <c:pt idx="8">
                  <c:v>121.1926996871421</c:v>
                </c:pt>
                <c:pt idx="9">
                  <c:v>124.56119575193595</c:v>
                </c:pt>
                <c:pt idx="10">
                  <c:v>128.65685412058207</c:v>
                </c:pt>
                <c:pt idx="11">
                  <c:v>131.91984860794952</c:v>
                </c:pt>
                <c:pt idx="12">
                  <c:v>134.88394542036733</c:v>
                </c:pt>
                <c:pt idx="13">
                  <c:v>137.63795574073299</c:v>
                </c:pt>
                <c:pt idx="14">
                  <c:v>140.1490864463689</c:v>
                </c:pt>
                <c:pt idx="15">
                  <c:v>142.42287776638074</c:v>
                </c:pt>
              </c:numCache>
            </c:numRef>
          </c:val>
          <c:smooth val="0"/>
          <c:extLst>
            <c:ext xmlns:c16="http://schemas.microsoft.com/office/drawing/2014/chart" uri="{C3380CC4-5D6E-409C-BE32-E72D297353CC}">
              <c16:uniqueId val="{00000002-0AF6-4084-8C43-F57D3397F3D8}"/>
            </c:ext>
          </c:extLst>
        </c:ser>
        <c:dLbls>
          <c:showLegendKey val="0"/>
          <c:showVal val="0"/>
          <c:showCatName val="0"/>
          <c:showSerName val="0"/>
          <c:showPercent val="0"/>
          <c:showBubbleSize val="0"/>
        </c:dLbls>
        <c:smooth val="0"/>
        <c:axId val="255497088"/>
        <c:axId val="255496672"/>
      </c:lineChart>
      <c:catAx>
        <c:axId val="25549708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5496672"/>
        <c:crosses val="autoZero"/>
        <c:auto val="1"/>
        <c:lblAlgn val="ctr"/>
        <c:lblOffset val="100"/>
        <c:noMultiLvlLbl val="0"/>
      </c:catAx>
      <c:valAx>
        <c:axId val="255496672"/>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54970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Utvecklingen av Sundsvall kommuns</a:t>
            </a:r>
            <a:r>
              <a:rPr lang="sv-SE" baseline="0" dirty="0" smtClean="0"/>
              <a:t> skatteunderlag</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Skatt!$A$66</c:f>
              <c:strCache>
                <c:ptCount val="1"/>
                <c:pt idx="0">
                  <c:v>Sundsvalls kommun</c:v>
                </c:pt>
              </c:strCache>
            </c:strRef>
          </c:tx>
          <c:spPr>
            <a:ln w="28575" cap="rnd">
              <a:solidFill>
                <a:schemeClr val="accent1"/>
              </a:solidFill>
              <a:round/>
            </a:ln>
            <a:effectLst/>
          </c:spPr>
          <c:marker>
            <c:symbol val="none"/>
          </c:marker>
          <c:cat>
            <c:numRef>
              <c:f>Skatt!$B$65:$R$65</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Skatt!$B$66:$R$66</c:f>
              <c:numCache>
                <c:formatCode>0%</c:formatCode>
                <c:ptCount val="17"/>
                <c:pt idx="0">
                  <c:v>3.5106288974434685E-2</c:v>
                </c:pt>
                <c:pt idx="1">
                  <c:v>4.9663948898114318E-2</c:v>
                </c:pt>
                <c:pt idx="2">
                  <c:v>5.5988562154688726E-2</c:v>
                </c:pt>
                <c:pt idx="3">
                  <c:v>6.0461759363181322E-2</c:v>
                </c:pt>
                <c:pt idx="4">
                  <c:v>5.6393578944069933E-2</c:v>
                </c:pt>
                <c:pt idx="5">
                  <c:v>3.7046559755017583E-2</c:v>
                </c:pt>
                <c:pt idx="6">
                  <c:v>2.4732156297847085E-2</c:v>
                </c:pt>
                <c:pt idx="7">
                  <c:v>3.4455067166153874E-2</c:v>
                </c:pt>
                <c:pt idx="8">
                  <c:v>3.8358973681559938E-2</c:v>
                </c:pt>
                <c:pt idx="9">
                  <c:v>3.8594944645292228E-2</c:v>
                </c:pt>
                <c:pt idx="10">
                  <c:v>4.9508708749140373E-2</c:v>
                </c:pt>
                <c:pt idx="11">
                  <c:v>1.0817511428731441E-2</c:v>
                </c:pt>
                <c:pt idx="12">
                  <c:v>1.0926102722818465E-2</c:v>
                </c:pt>
                <c:pt idx="13">
                  <c:v>1.8711285685337753E-2</c:v>
                </c:pt>
                <c:pt idx="14">
                  <c:v>3.5632237099040509E-2</c:v>
                </c:pt>
                <c:pt idx="15">
                  <c:v>3.4078382557814146E-2</c:v>
                </c:pt>
                <c:pt idx="16">
                  <c:v>2.1785833829327306E-2</c:v>
                </c:pt>
              </c:numCache>
            </c:numRef>
          </c:val>
          <c:smooth val="0"/>
          <c:extLst>
            <c:ext xmlns:c16="http://schemas.microsoft.com/office/drawing/2014/chart" uri="{C3380CC4-5D6E-409C-BE32-E72D297353CC}">
              <c16:uniqueId val="{00000000-821B-4DB1-9DB3-05A777552193}"/>
            </c:ext>
          </c:extLst>
        </c:ser>
        <c:ser>
          <c:idx val="1"/>
          <c:order val="1"/>
          <c:tx>
            <c:strRef>
              <c:f>Skatt!$A$67</c:f>
              <c:strCache>
                <c:ptCount val="1"/>
                <c:pt idx="0">
                  <c:v>Riket</c:v>
                </c:pt>
              </c:strCache>
            </c:strRef>
          </c:tx>
          <c:spPr>
            <a:ln w="28575" cap="rnd">
              <a:solidFill>
                <a:srgbClr val="00B0F0"/>
              </a:solidFill>
              <a:round/>
            </a:ln>
            <a:effectLst/>
          </c:spPr>
          <c:marker>
            <c:symbol val="none"/>
          </c:marker>
          <c:cat>
            <c:numRef>
              <c:f>Skatt!$B$65:$R$65</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Skatt!$B$67:$R$67</c:f>
              <c:numCache>
                <c:formatCode>0%</c:formatCode>
                <c:ptCount val="17"/>
                <c:pt idx="0">
                  <c:v>4.7153397975629785E-2</c:v>
                </c:pt>
                <c:pt idx="1">
                  <c:v>5.6469583057682238E-2</c:v>
                </c:pt>
                <c:pt idx="2">
                  <c:v>7.4652419864288388E-2</c:v>
                </c:pt>
                <c:pt idx="3">
                  <c:v>6.361819477847841E-2</c:v>
                </c:pt>
                <c:pt idx="4">
                  <c:v>5.2824405672315056E-2</c:v>
                </c:pt>
                <c:pt idx="5">
                  <c:v>4.2327864490326883E-2</c:v>
                </c:pt>
                <c:pt idx="6">
                  <c:v>3.0911242847489584E-2</c:v>
                </c:pt>
                <c:pt idx="7">
                  <c:v>3.8042525278698003E-2</c:v>
                </c:pt>
                <c:pt idx="8">
                  <c:v>4.2875751775398152E-2</c:v>
                </c:pt>
                <c:pt idx="9">
                  <c:v>5.6397146133072562E-2</c:v>
                </c:pt>
                <c:pt idx="10">
                  <c:v>5.4496494021587738E-2</c:v>
                </c:pt>
                <c:pt idx="11">
                  <c:v>1.3142262768730761E-2</c:v>
                </c:pt>
                <c:pt idx="12">
                  <c:v>2.1573808508443149E-2</c:v>
                </c:pt>
                <c:pt idx="13">
                  <c:v>2.9878170825619055E-2</c:v>
                </c:pt>
                <c:pt idx="14">
                  <c:v>3.9965389160275588E-2</c:v>
                </c:pt>
                <c:pt idx="15">
                  <c:v>3.3604577309386041E-2</c:v>
                </c:pt>
                <c:pt idx="16">
                  <c:v>3.164190041533077E-2</c:v>
                </c:pt>
              </c:numCache>
            </c:numRef>
          </c:val>
          <c:smooth val="0"/>
          <c:extLst>
            <c:ext xmlns:c16="http://schemas.microsoft.com/office/drawing/2014/chart" uri="{C3380CC4-5D6E-409C-BE32-E72D297353CC}">
              <c16:uniqueId val="{00000001-821B-4DB1-9DB3-05A777552193}"/>
            </c:ext>
          </c:extLst>
        </c:ser>
        <c:dLbls>
          <c:showLegendKey val="0"/>
          <c:showVal val="0"/>
          <c:showCatName val="0"/>
          <c:showSerName val="0"/>
          <c:showPercent val="0"/>
          <c:showBubbleSize val="0"/>
        </c:dLbls>
        <c:smooth val="0"/>
        <c:axId val="299037776"/>
        <c:axId val="296165168"/>
      </c:lineChart>
      <c:catAx>
        <c:axId val="29903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6165168"/>
        <c:crosses val="autoZero"/>
        <c:auto val="1"/>
        <c:lblAlgn val="ctr"/>
        <c:lblOffset val="100"/>
        <c:noMultiLvlLbl val="0"/>
      </c:catAx>
      <c:valAx>
        <c:axId val="296165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Procentuell förändring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903777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Sammanfattning!$A$99</c:f>
              <c:strCache>
                <c:ptCount val="1"/>
                <c:pt idx="0">
                  <c:v>Förskola</c:v>
                </c:pt>
              </c:strCache>
            </c:strRef>
          </c:tx>
          <c:spPr>
            <a:ln w="28575" cap="rnd">
              <a:solidFill>
                <a:srgbClr val="00B0F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Sammanfattning!$B$99:$Q$99</c:f>
              <c:numCache>
                <c:formatCode>0</c:formatCode>
                <c:ptCount val="16"/>
                <c:pt idx="0">
                  <c:v>100</c:v>
                </c:pt>
                <c:pt idx="1">
                  <c:v>98.955877752854562</c:v>
                </c:pt>
                <c:pt idx="2">
                  <c:v>98.704565313391285</c:v>
                </c:pt>
                <c:pt idx="3">
                  <c:v>99.485067975737095</c:v>
                </c:pt>
                <c:pt idx="4">
                  <c:v>100.10391787397172</c:v>
                </c:pt>
                <c:pt idx="5">
                  <c:v>101.30505656534594</c:v>
                </c:pt>
                <c:pt idx="6">
                  <c:v>101.11644990124209</c:v>
                </c:pt>
                <c:pt idx="7">
                  <c:v>101.30930373138023</c:v>
                </c:pt>
                <c:pt idx="8">
                  <c:v>101.46741424935564</c:v>
                </c:pt>
                <c:pt idx="9">
                  <c:v>101.41035845858401</c:v>
                </c:pt>
                <c:pt idx="10">
                  <c:v>101.15597842953588</c:v>
                </c:pt>
                <c:pt idx="11">
                  <c:v>100.4502893194563</c:v>
                </c:pt>
                <c:pt idx="12">
                  <c:v>99.753779419287511</c:v>
                </c:pt>
                <c:pt idx="13">
                  <c:v>99.005121107675564</c:v>
                </c:pt>
                <c:pt idx="14">
                  <c:v>98.2557621087565</c:v>
                </c:pt>
                <c:pt idx="15">
                  <c:v>97.598335831706294</c:v>
                </c:pt>
              </c:numCache>
            </c:numRef>
          </c:val>
          <c:smooth val="0"/>
          <c:extLst>
            <c:ext xmlns:c16="http://schemas.microsoft.com/office/drawing/2014/chart" uri="{C3380CC4-5D6E-409C-BE32-E72D297353CC}">
              <c16:uniqueId val="{00000000-EAF9-47B3-86D3-B2B34F1D9CE2}"/>
            </c:ext>
          </c:extLst>
        </c:ser>
        <c:ser>
          <c:idx val="1"/>
          <c:order val="1"/>
          <c:tx>
            <c:strRef>
              <c:f>Sammanfattning!$A$100</c:f>
              <c:strCache>
                <c:ptCount val="1"/>
                <c:pt idx="0">
                  <c:v>Grundskola</c:v>
                </c:pt>
              </c:strCache>
            </c:strRef>
          </c:tx>
          <c:spPr>
            <a:ln w="28575" cap="rnd">
              <a:solidFill>
                <a:schemeClr val="accent1"/>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Sammanfattning!$B$100:$Q$100</c:f>
              <c:numCache>
                <c:formatCode>0</c:formatCode>
                <c:ptCount val="16"/>
                <c:pt idx="0">
                  <c:v>100</c:v>
                </c:pt>
                <c:pt idx="1">
                  <c:v>103.09748074971115</c:v>
                </c:pt>
                <c:pt idx="2">
                  <c:v>105.3956849105794</c:v>
                </c:pt>
                <c:pt idx="3">
                  <c:v>106.12863870381321</c:v>
                </c:pt>
                <c:pt idx="4">
                  <c:v>105.68732591821691</c:v>
                </c:pt>
                <c:pt idx="5">
                  <c:v>105.20266231204396</c:v>
                </c:pt>
                <c:pt idx="6">
                  <c:v>104.32110129894225</c:v>
                </c:pt>
                <c:pt idx="7">
                  <c:v>104.66926418184825</c:v>
                </c:pt>
                <c:pt idx="8">
                  <c:v>104.60024062696708</c:v>
                </c:pt>
                <c:pt idx="9">
                  <c:v>103.980156168492</c:v>
                </c:pt>
                <c:pt idx="10">
                  <c:v>103.23537732664381</c:v>
                </c:pt>
                <c:pt idx="11">
                  <c:v>102.40279545320433</c:v>
                </c:pt>
                <c:pt idx="12">
                  <c:v>102.47048902778494</c:v>
                </c:pt>
                <c:pt idx="13">
                  <c:v>103.0376390133089</c:v>
                </c:pt>
                <c:pt idx="14">
                  <c:v>103.44409367994257</c:v>
                </c:pt>
                <c:pt idx="15">
                  <c:v>104.05938833950475</c:v>
                </c:pt>
              </c:numCache>
            </c:numRef>
          </c:val>
          <c:smooth val="0"/>
          <c:extLst>
            <c:ext xmlns:c16="http://schemas.microsoft.com/office/drawing/2014/chart" uri="{C3380CC4-5D6E-409C-BE32-E72D297353CC}">
              <c16:uniqueId val="{00000001-EAF9-47B3-86D3-B2B34F1D9CE2}"/>
            </c:ext>
          </c:extLst>
        </c:ser>
        <c:ser>
          <c:idx val="2"/>
          <c:order val="2"/>
          <c:tx>
            <c:strRef>
              <c:f>Sammanfattning!$A$101</c:f>
              <c:strCache>
                <c:ptCount val="1"/>
                <c:pt idx="0">
                  <c:v>Gymnasium</c:v>
                </c:pt>
              </c:strCache>
            </c:strRef>
          </c:tx>
          <c:spPr>
            <a:ln w="28575" cap="rnd">
              <a:solidFill>
                <a:srgbClr val="0070C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Sammanfattning!$B$101:$Q$101</c:f>
              <c:numCache>
                <c:formatCode>0</c:formatCode>
                <c:ptCount val="16"/>
                <c:pt idx="0">
                  <c:v>100</c:v>
                </c:pt>
                <c:pt idx="1">
                  <c:v>98.509725538064288</c:v>
                </c:pt>
                <c:pt idx="2">
                  <c:v>102.55865025800199</c:v>
                </c:pt>
                <c:pt idx="3">
                  <c:v>109.28335561291308</c:v>
                </c:pt>
                <c:pt idx="4">
                  <c:v>117.90553322124576</c:v>
                </c:pt>
                <c:pt idx="5">
                  <c:v>123.63419182844288</c:v>
                </c:pt>
                <c:pt idx="6">
                  <c:v>127.11847562360643</c:v>
                </c:pt>
                <c:pt idx="7">
                  <c:v>127.47416544327994</c:v>
                </c:pt>
                <c:pt idx="8">
                  <c:v>127.50657511201983</c:v>
                </c:pt>
                <c:pt idx="9">
                  <c:v>128.30734273251338</c:v>
                </c:pt>
                <c:pt idx="10">
                  <c:v>130.71341050615661</c:v>
                </c:pt>
                <c:pt idx="11">
                  <c:v>133.27655278267017</c:v>
                </c:pt>
                <c:pt idx="12">
                  <c:v>131.65944692046577</c:v>
                </c:pt>
                <c:pt idx="13">
                  <c:v>127.35083098296914</c:v>
                </c:pt>
                <c:pt idx="14">
                  <c:v>122.95281233068161</c:v>
                </c:pt>
                <c:pt idx="15">
                  <c:v>120.30677392798884</c:v>
                </c:pt>
              </c:numCache>
            </c:numRef>
          </c:val>
          <c:smooth val="0"/>
          <c:extLst>
            <c:ext xmlns:c16="http://schemas.microsoft.com/office/drawing/2014/chart" uri="{C3380CC4-5D6E-409C-BE32-E72D297353CC}">
              <c16:uniqueId val="{00000002-EAF9-47B3-86D3-B2B34F1D9CE2}"/>
            </c:ext>
          </c:extLst>
        </c:ser>
        <c:ser>
          <c:idx val="3"/>
          <c:order val="3"/>
          <c:tx>
            <c:strRef>
              <c:f>Sammanfattning!$A$102</c:f>
              <c:strCache>
                <c:ptCount val="1"/>
                <c:pt idx="0">
                  <c:v>65+ </c:v>
                </c:pt>
              </c:strCache>
            </c:strRef>
          </c:tx>
          <c:spPr>
            <a:ln w="28575" cap="rnd">
              <a:solidFill>
                <a:srgbClr val="92D05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Sammanfattning!$B$102:$Q$102</c:f>
              <c:numCache>
                <c:formatCode>0</c:formatCode>
                <c:ptCount val="16"/>
                <c:pt idx="0">
                  <c:v>100</c:v>
                </c:pt>
                <c:pt idx="1">
                  <c:v>100.92989567778307</c:v>
                </c:pt>
                <c:pt idx="2">
                  <c:v>101.90945478989642</c:v>
                </c:pt>
                <c:pt idx="3">
                  <c:v>102.46659295529882</c:v>
                </c:pt>
                <c:pt idx="4">
                  <c:v>102.15266355667846</c:v>
                </c:pt>
                <c:pt idx="5">
                  <c:v>102.24695575769663</c:v>
                </c:pt>
                <c:pt idx="6">
                  <c:v>102.66715075903936</c:v>
                </c:pt>
                <c:pt idx="7">
                  <c:v>102.52163226073088</c:v>
                </c:pt>
                <c:pt idx="8">
                  <c:v>101.30119879346486</c:v>
                </c:pt>
                <c:pt idx="9">
                  <c:v>100.37886176972542</c:v>
                </c:pt>
                <c:pt idx="10">
                  <c:v>98.842370000962646</c:v>
                </c:pt>
                <c:pt idx="11">
                  <c:v>96.956024127360266</c:v>
                </c:pt>
                <c:pt idx="12">
                  <c:v>95.768259867405703</c:v>
                </c:pt>
                <c:pt idx="13">
                  <c:v>95.052964802209743</c:v>
                </c:pt>
                <c:pt idx="14">
                  <c:v>95.192375751730381</c:v>
                </c:pt>
                <c:pt idx="15">
                  <c:v>95.756565362616612</c:v>
                </c:pt>
              </c:numCache>
            </c:numRef>
          </c:val>
          <c:smooth val="0"/>
          <c:extLst>
            <c:ext xmlns:c16="http://schemas.microsoft.com/office/drawing/2014/chart" uri="{C3380CC4-5D6E-409C-BE32-E72D297353CC}">
              <c16:uniqueId val="{00000003-EAF9-47B3-86D3-B2B34F1D9CE2}"/>
            </c:ext>
          </c:extLst>
        </c:ser>
        <c:ser>
          <c:idx val="4"/>
          <c:order val="4"/>
          <c:tx>
            <c:strRef>
              <c:f>Sammanfattning!$A$103</c:f>
              <c:strCache>
                <c:ptCount val="1"/>
                <c:pt idx="0">
                  <c:v>80+</c:v>
                </c:pt>
              </c:strCache>
            </c:strRef>
          </c:tx>
          <c:spPr>
            <a:ln w="28575" cap="rnd">
              <a:solidFill>
                <a:srgbClr val="C0000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Sammanfattning!$B$103:$Q$103</c:f>
              <c:numCache>
                <c:formatCode>0</c:formatCode>
                <c:ptCount val="16"/>
                <c:pt idx="0">
                  <c:v>100</c:v>
                </c:pt>
                <c:pt idx="1">
                  <c:v>100.01596491030332</c:v>
                </c:pt>
                <c:pt idx="2">
                  <c:v>102.06851939463263</c:v>
                </c:pt>
                <c:pt idx="3">
                  <c:v>103.88466846217803</c:v>
                </c:pt>
                <c:pt idx="4">
                  <c:v>107.53291734890057</c:v>
                </c:pt>
                <c:pt idx="5">
                  <c:v>109.75656154515707</c:v>
                </c:pt>
                <c:pt idx="6">
                  <c:v>111.38977842987812</c:v>
                </c:pt>
                <c:pt idx="7">
                  <c:v>114.85409544643313</c:v>
                </c:pt>
                <c:pt idx="8">
                  <c:v>119.87500135000496</c:v>
                </c:pt>
                <c:pt idx="9">
                  <c:v>124.01526294475926</c:v>
                </c:pt>
                <c:pt idx="10">
                  <c:v>129.67968637783903</c:v>
                </c:pt>
                <c:pt idx="11">
                  <c:v>134.19181335902189</c:v>
                </c:pt>
                <c:pt idx="12">
                  <c:v>137.63520520545865</c:v>
                </c:pt>
                <c:pt idx="13">
                  <c:v>140.33086467174002</c:v>
                </c:pt>
                <c:pt idx="14">
                  <c:v>141.95324538266149</c:v>
                </c:pt>
                <c:pt idx="15">
                  <c:v>142.84483271340113</c:v>
                </c:pt>
              </c:numCache>
            </c:numRef>
          </c:val>
          <c:smooth val="0"/>
          <c:extLst>
            <c:ext xmlns:c16="http://schemas.microsoft.com/office/drawing/2014/chart" uri="{C3380CC4-5D6E-409C-BE32-E72D297353CC}">
              <c16:uniqueId val="{00000004-EAF9-47B3-86D3-B2B34F1D9CE2}"/>
            </c:ext>
          </c:extLst>
        </c:ser>
        <c:ser>
          <c:idx val="5"/>
          <c:order val="5"/>
          <c:tx>
            <c:strRef>
              <c:f>Sammanfattning!$A$104</c:f>
              <c:strCache>
                <c:ptCount val="1"/>
                <c:pt idx="0">
                  <c:v>Totalt</c:v>
                </c:pt>
              </c:strCache>
            </c:strRef>
          </c:tx>
          <c:spPr>
            <a:ln w="28575" cap="rnd">
              <a:solidFill>
                <a:schemeClr val="tx1"/>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Sammanfattning!$B$104:$Q$104</c:f>
              <c:numCache>
                <c:formatCode>0</c:formatCode>
                <c:ptCount val="16"/>
                <c:pt idx="0">
                  <c:v>100</c:v>
                </c:pt>
                <c:pt idx="1">
                  <c:v>100.6831847613153</c:v>
                </c:pt>
                <c:pt idx="2">
                  <c:v>102.35478962475294</c:v>
                </c:pt>
                <c:pt idx="3">
                  <c:v>103.84954923661567</c:v>
                </c:pt>
                <c:pt idx="4">
                  <c:v>105.54269085219966</c:v>
                </c:pt>
                <c:pt idx="5">
                  <c:v>106.75045605828956</c:v>
                </c:pt>
                <c:pt idx="6">
                  <c:v>107.37113230609778</c:v>
                </c:pt>
                <c:pt idx="7">
                  <c:v>108.5274307825877</c:v>
                </c:pt>
                <c:pt idx="8">
                  <c:v>109.78056556250138</c:v>
                </c:pt>
                <c:pt idx="9">
                  <c:v>110.72950777340756</c:v>
                </c:pt>
                <c:pt idx="10">
                  <c:v>112.06545614825127</c:v>
                </c:pt>
                <c:pt idx="11">
                  <c:v>112.89548815373644</c:v>
                </c:pt>
                <c:pt idx="12">
                  <c:v>113.45232184603871</c:v>
                </c:pt>
                <c:pt idx="13">
                  <c:v>113.79224405416718</c:v>
                </c:pt>
                <c:pt idx="14">
                  <c:v>113.9555146631636</c:v>
                </c:pt>
                <c:pt idx="15">
                  <c:v>114.19447083198914</c:v>
                </c:pt>
              </c:numCache>
            </c:numRef>
          </c:val>
          <c:smooth val="0"/>
          <c:extLst>
            <c:ext xmlns:c16="http://schemas.microsoft.com/office/drawing/2014/chart" uri="{C3380CC4-5D6E-409C-BE32-E72D297353CC}">
              <c16:uniqueId val="{00000005-EAF9-47B3-86D3-B2B34F1D9CE2}"/>
            </c:ext>
          </c:extLst>
        </c:ser>
        <c:dLbls>
          <c:showLegendKey val="0"/>
          <c:showVal val="0"/>
          <c:showCatName val="0"/>
          <c:showSerName val="0"/>
          <c:showPercent val="0"/>
          <c:showBubbleSize val="0"/>
        </c:dLbls>
        <c:smooth val="0"/>
        <c:axId val="304875520"/>
        <c:axId val="310270512"/>
      </c:lineChart>
      <c:catAx>
        <c:axId val="3048755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0270512"/>
        <c:crosses val="autoZero"/>
        <c:auto val="1"/>
        <c:lblAlgn val="ctr"/>
        <c:lblOffset val="100"/>
        <c:noMultiLvlLbl val="0"/>
      </c:catAx>
      <c:valAx>
        <c:axId val="310270512"/>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4875520"/>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a:t>
            </a:r>
            <a:r>
              <a:rPr lang="sv-SE" baseline="0" dirty="0" smtClean="0"/>
              <a:t> ÄO </a:t>
            </a:r>
          </a:p>
          <a:p>
            <a:pPr>
              <a:defRPr/>
            </a:pPr>
            <a:r>
              <a:rPr lang="sv-SE" baseline="0"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Sammanfattning!$T$99</c:f>
              <c:strCache>
                <c:ptCount val="1"/>
                <c:pt idx="0">
                  <c:v>Förskola</c:v>
                </c:pt>
              </c:strCache>
            </c:strRef>
          </c:tx>
          <c:spPr>
            <a:ln w="28575" cap="rnd">
              <a:solidFill>
                <a:srgbClr val="00B0F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Sammanfattning!$U$99:$AJ$99</c:f>
              <c:numCache>
                <c:formatCode>0</c:formatCode>
                <c:ptCount val="16"/>
                <c:pt idx="0">
                  <c:v>100</c:v>
                </c:pt>
                <c:pt idx="1">
                  <c:v>99.94543653038312</c:v>
                </c:pt>
                <c:pt idx="2">
                  <c:v>100.68852707619047</c:v>
                </c:pt>
                <c:pt idx="3">
                  <c:v>102.49956502046992</c:v>
                </c:pt>
                <c:pt idx="4">
                  <c:v>104.16853835636567</c:v>
                </c:pt>
                <c:pt idx="5">
                  <c:v>106.47263257612758</c:v>
                </c:pt>
                <c:pt idx="6">
                  <c:v>107.33714912740498</c:v>
                </c:pt>
                <c:pt idx="7">
                  <c:v>108.61728602775938</c:v>
                </c:pt>
                <c:pt idx="8">
                  <c:v>109.87466992265698</c:v>
                </c:pt>
                <c:pt idx="9">
                  <c:v>110.91101554379526</c:v>
                </c:pt>
                <c:pt idx="10">
                  <c:v>111.7391318908839</c:v>
                </c:pt>
                <c:pt idx="11">
                  <c:v>112.06920820709055</c:v>
                </c:pt>
                <c:pt idx="12">
                  <c:v>112.40505549991653</c:v>
                </c:pt>
                <c:pt idx="13">
                  <c:v>112.6770630611296</c:v>
                </c:pt>
                <c:pt idx="14">
                  <c:v>112.94246484602587</c:v>
                </c:pt>
                <c:pt idx="15">
                  <c:v>113.30863799638637</c:v>
                </c:pt>
              </c:numCache>
            </c:numRef>
          </c:val>
          <c:smooth val="0"/>
          <c:extLst>
            <c:ext xmlns:c16="http://schemas.microsoft.com/office/drawing/2014/chart" uri="{C3380CC4-5D6E-409C-BE32-E72D297353CC}">
              <c16:uniqueId val="{00000000-B969-4321-BA53-96454EE160D8}"/>
            </c:ext>
          </c:extLst>
        </c:ser>
        <c:ser>
          <c:idx val="1"/>
          <c:order val="1"/>
          <c:tx>
            <c:strRef>
              <c:f>Sammanfattning!$T$100</c:f>
              <c:strCache>
                <c:ptCount val="1"/>
                <c:pt idx="0">
                  <c:v>Grundskola</c:v>
                </c:pt>
              </c:strCache>
            </c:strRef>
          </c:tx>
          <c:spPr>
            <a:ln w="28575" cap="rnd">
              <a:solidFill>
                <a:schemeClr val="accent1"/>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Sammanfattning!$U$100:$AJ$100</c:f>
              <c:numCache>
                <c:formatCode>0</c:formatCode>
                <c:ptCount val="16"/>
                <c:pt idx="0">
                  <c:v>100</c:v>
                </c:pt>
                <c:pt idx="1">
                  <c:v>104.12845555720826</c:v>
                </c:pt>
                <c:pt idx="2">
                  <c:v>107.51413817728206</c:v>
                </c:pt>
                <c:pt idx="3">
                  <c:v>109.34444258517746</c:v>
                </c:pt>
                <c:pt idx="4">
                  <c:v>109.97865515667347</c:v>
                </c:pt>
                <c:pt idx="5">
                  <c:v>110.5690553872347</c:v>
                </c:pt>
                <c:pt idx="6">
                  <c:v>110.73895116171538</c:v>
                </c:pt>
                <c:pt idx="7">
                  <c:v>112.21961840838753</c:v>
                </c:pt>
                <c:pt idx="8">
                  <c:v>113.26707197322204</c:v>
                </c:pt>
                <c:pt idx="9">
                  <c:v>113.7215654528996</c:v>
                </c:pt>
                <c:pt idx="10">
                  <c:v>114.03608192018497</c:v>
                </c:pt>
                <c:pt idx="11">
                  <c:v>114.24755749718307</c:v>
                </c:pt>
                <c:pt idx="12">
                  <c:v>115.46631188637143</c:v>
                </c:pt>
                <c:pt idx="13">
                  <c:v>117.26644459275784</c:v>
                </c:pt>
                <c:pt idx="14">
                  <c:v>118.90631819683088</c:v>
                </c:pt>
                <c:pt idx="15">
                  <c:v>120.80971937695585</c:v>
                </c:pt>
              </c:numCache>
            </c:numRef>
          </c:val>
          <c:smooth val="0"/>
          <c:extLst>
            <c:ext xmlns:c16="http://schemas.microsoft.com/office/drawing/2014/chart" uri="{C3380CC4-5D6E-409C-BE32-E72D297353CC}">
              <c16:uniqueId val="{00000001-B969-4321-BA53-96454EE160D8}"/>
            </c:ext>
          </c:extLst>
        </c:ser>
        <c:ser>
          <c:idx val="2"/>
          <c:order val="2"/>
          <c:tx>
            <c:strRef>
              <c:f>Sammanfattning!$T$101</c:f>
              <c:strCache>
                <c:ptCount val="1"/>
                <c:pt idx="0">
                  <c:v>Gymnasium</c:v>
                </c:pt>
              </c:strCache>
            </c:strRef>
          </c:tx>
          <c:spPr>
            <a:ln w="28575" cap="rnd">
              <a:solidFill>
                <a:srgbClr val="0070C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Sammanfattning!$U$101:$AJ$101</c:f>
              <c:numCache>
                <c:formatCode>0</c:formatCode>
                <c:ptCount val="16"/>
                <c:pt idx="0">
                  <c:v>100</c:v>
                </c:pt>
                <c:pt idx="1">
                  <c:v>99.494822793444939</c:v>
                </c:pt>
                <c:pt idx="2">
                  <c:v>104.62007912818784</c:v>
                </c:pt>
                <c:pt idx="3">
                  <c:v>112.59475057133997</c:v>
                </c:pt>
                <c:pt idx="4">
                  <c:v>122.69297067121657</c:v>
                </c:pt>
                <c:pt idx="5">
                  <c:v>129.94077814768477</c:v>
                </c:pt>
                <c:pt idx="6">
                  <c:v>134.93882338814026</c:v>
                </c:pt>
                <c:pt idx="7">
                  <c:v>136.66955925207822</c:v>
                </c:pt>
                <c:pt idx="8">
                  <c:v>138.07134987172117</c:v>
                </c:pt>
                <c:pt idx="9">
                  <c:v>140.32785112381464</c:v>
                </c:pt>
                <c:pt idx="10">
                  <c:v>144.38892533305798</c:v>
                </c:pt>
                <c:pt idx="11">
                  <c:v>148.69243129229446</c:v>
                </c:pt>
                <c:pt idx="12">
                  <c:v>148.35716024331236</c:v>
                </c:pt>
                <c:pt idx="13">
                  <c:v>144.93712499931277</c:v>
                </c:pt>
                <c:pt idx="14">
                  <c:v>141.33108721916329</c:v>
                </c:pt>
                <c:pt idx="15">
                  <c:v>139.6724296511118</c:v>
                </c:pt>
              </c:numCache>
            </c:numRef>
          </c:val>
          <c:smooth val="0"/>
          <c:extLst>
            <c:ext xmlns:c16="http://schemas.microsoft.com/office/drawing/2014/chart" uri="{C3380CC4-5D6E-409C-BE32-E72D297353CC}">
              <c16:uniqueId val="{00000002-B969-4321-BA53-96454EE160D8}"/>
            </c:ext>
          </c:extLst>
        </c:ser>
        <c:ser>
          <c:idx val="3"/>
          <c:order val="3"/>
          <c:tx>
            <c:strRef>
              <c:f>Sammanfattning!$T$102</c:f>
              <c:strCache>
                <c:ptCount val="1"/>
                <c:pt idx="0">
                  <c:v>65+ </c:v>
                </c:pt>
              </c:strCache>
            </c:strRef>
          </c:tx>
          <c:spPr>
            <a:ln w="28575" cap="rnd">
              <a:solidFill>
                <a:srgbClr val="92D05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Sammanfattning!$U$102:$AJ$102</c:f>
              <c:numCache>
                <c:formatCode>0</c:formatCode>
                <c:ptCount val="16"/>
                <c:pt idx="0">
                  <c:v>100</c:v>
                </c:pt>
                <c:pt idx="1">
                  <c:v>101.93919463456089</c:v>
                </c:pt>
                <c:pt idx="2">
                  <c:v>103.95783483117334</c:v>
                </c:pt>
                <c:pt idx="3">
                  <c:v>105.57143318843733</c:v>
                </c:pt>
                <c:pt idx="4">
                  <c:v>106.30047132926049</c:v>
                </c:pt>
                <c:pt idx="5">
                  <c:v>107.46257809346923</c:v>
                </c:pt>
                <c:pt idx="6">
                  <c:v>108.98324933551103</c:v>
                </c:pt>
                <c:pt idx="7">
                  <c:v>109.91706630244411</c:v>
                </c:pt>
                <c:pt idx="8">
                  <c:v>109.69468240166664</c:v>
                </c:pt>
                <c:pt idx="9">
                  <c:v>109.78288280636794</c:v>
                </c:pt>
                <c:pt idx="10">
                  <c:v>109.18346883114407</c:v>
                </c:pt>
                <c:pt idx="11">
                  <c:v>108.1707671374146</c:v>
                </c:pt>
                <c:pt idx="12">
                  <c:v>107.91407231077578</c:v>
                </c:pt>
                <c:pt idx="13">
                  <c:v>108.17914052665694</c:v>
                </c:pt>
                <c:pt idx="14">
                  <c:v>109.42118122344044</c:v>
                </c:pt>
                <c:pt idx="15">
                  <c:v>111.17039965885606</c:v>
                </c:pt>
              </c:numCache>
            </c:numRef>
          </c:val>
          <c:smooth val="0"/>
          <c:extLst>
            <c:ext xmlns:c16="http://schemas.microsoft.com/office/drawing/2014/chart" uri="{C3380CC4-5D6E-409C-BE32-E72D297353CC}">
              <c16:uniqueId val="{00000003-B969-4321-BA53-96454EE160D8}"/>
            </c:ext>
          </c:extLst>
        </c:ser>
        <c:ser>
          <c:idx val="4"/>
          <c:order val="4"/>
          <c:tx>
            <c:strRef>
              <c:f>Sammanfattning!$T$103</c:f>
              <c:strCache>
                <c:ptCount val="1"/>
                <c:pt idx="0">
                  <c:v>80+</c:v>
                </c:pt>
              </c:strCache>
            </c:strRef>
          </c:tx>
          <c:spPr>
            <a:ln w="28575" cap="rnd">
              <a:solidFill>
                <a:srgbClr val="C0000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Sammanfattning!$U$103:$AJ$103</c:f>
              <c:numCache>
                <c:formatCode>0</c:formatCode>
                <c:ptCount val="16"/>
                <c:pt idx="0">
                  <c:v>100</c:v>
                </c:pt>
                <c:pt idx="1">
                  <c:v>101.01612455940636</c:v>
                </c:pt>
                <c:pt idx="2">
                  <c:v>104.12009663446476</c:v>
                </c:pt>
                <c:pt idx="3">
                  <c:v>107.03247780125049</c:v>
                </c:pt>
                <c:pt idx="4">
                  <c:v>111.8991850002645</c:v>
                </c:pt>
                <c:pt idx="5">
                  <c:v>115.35524924837928</c:v>
                </c:pt>
                <c:pt idx="6">
                  <c:v>118.24249437429626</c:v>
                </c:pt>
                <c:pt idx="7">
                  <c:v>123.13913606239376</c:v>
                </c:pt>
                <c:pt idx="8">
                  <c:v>129.80744904902804</c:v>
                </c:pt>
                <c:pt idx="9">
                  <c:v>135.63366667076176</c:v>
                </c:pt>
                <c:pt idx="10">
                  <c:v>143.24705078934699</c:v>
                </c:pt>
                <c:pt idx="11">
                  <c:v>149.71355854628072</c:v>
                </c:pt>
                <c:pt idx="12">
                  <c:v>155.0907942528608</c:v>
                </c:pt>
                <c:pt idx="13">
                  <c:v>159.70961412030067</c:v>
                </c:pt>
                <c:pt idx="14">
                  <c:v>163.17159505276203</c:v>
                </c:pt>
                <c:pt idx="15">
                  <c:v>165.83841621527955</c:v>
                </c:pt>
              </c:numCache>
            </c:numRef>
          </c:val>
          <c:smooth val="0"/>
          <c:extLst>
            <c:ext xmlns:c16="http://schemas.microsoft.com/office/drawing/2014/chart" uri="{C3380CC4-5D6E-409C-BE32-E72D297353CC}">
              <c16:uniqueId val="{00000004-B969-4321-BA53-96454EE160D8}"/>
            </c:ext>
          </c:extLst>
        </c:ser>
        <c:ser>
          <c:idx val="5"/>
          <c:order val="5"/>
          <c:tx>
            <c:strRef>
              <c:f>Sammanfattning!$T$104</c:f>
              <c:strCache>
                <c:ptCount val="1"/>
                <c:pt idx="0">
                  <c:v>Totalt</c:v>
                </c:pt>
              </c:strCache>
            </c:strRef>
          </c:tx>
          <c:spPr>
            <a:ln w="28575" cap="rnd">
              <a:solidFill>
                <a:schemeClr val="tx1"/>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Sammanfattning!$U$104:$AJ$104</c:f>
              <c:numCache>
                <c:formatCode>0</c:formatCode>
                <c:ptCount val="16"/>
                <c:pt idx="0">
                  <c:v>100</c:v>
                </c:pt>
                <c:pt idx="1">
                  <c:v>101.69001660892845</c:v>
                </c:pt>
                <c:pt idx="2">
                  <c:v>104.41212089621048</c:v>
                </c:pt>
                <c:pt idx="3">
                  <c:v>106.99629442803439</c:v>
                </c:pt>
                <c:pt idx="4">
                  <c:v>109.82814732698928</c:v>
                </c:pt>
                <c:pt idx="5">
                  <c:v>112.19580217002077</c:v>
                </c:pt>
                <c:pt idx="6">
                  <c:v>113.97662053576883</c:v>
                </c:pt>
                <c:pt idx="7">
                  <c:v>116.35609521535883</c:v>
                </c:pt>
                <c:pt idx="8">
                  <c:v>118.87662156699776</c:v>
                </c:pt>
                <c:pt idx="9">
                  <c:v>121.10323190336433</c:v>
                </c:pt>
                <c:pt idx="10">
                  <c:v>123.78998235565751</c:v>
                </c:pt>
                <c:pt idx="11">
                  <c:v>125.95392261445299</c:v>
                </c:pt>
                <c:pt idx="12">
                  <c:v>127.84091598270453</c:v>
                </c:pt>
                <c:pt idx="13">
                  <c:v>129.50618832347263</c:v>
                </c:pt>
                <c:pt idx="14">
                  <c:v>130.98892556152839</c:v>
                </c:pt>
                <c:pt idx="15">
                  <c:v>132.57623551084421</c:v>
                </c:pt>
              </c:numCache>
            </c:numRef>
          </c:val>
          <c:smooth val="0"/>
          <c:extLst>
            <c:ext xmlns:c16="http://schemas.microsoft.com/office/drawing/2014/chart" uri="{C3380CC4-5D6E-409C-BE32-E72D297353CC}">
              <c16:uniqueId val="{00000005-B969-4321-BA53-96454EE160D8}"/>
            </c:ext>
          </c:extLst>
        </c:ser>
        <c:dLbls>
          <c:showLegendKey val="0"/>
          <c:showVal val="0"/>
          <c:showCatName val="0"/>
          <c:showSerName val="0"/>
          <c:showPercent val="0"/>
          <c:showBubbleSize val="0"/>
        </c:dLbls>
        <c:smooth val="0"/>
        <c:axId val="170924064"/>
        <c:axId val="240006640"/>
      </c:lineChart>
      <c:catAx>
        <c:axId val="17092406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0006640"/>
        <c:crosses val="autoZero"/>
        <c:auto val="1"/>
        <c:lblAlgn val="ctr"/>
        <c:lblOffset val="100"/>
        <c:noMultiLvlLbl val="0"/>
      </c:catAx>
      <c:valAx>
        <c:axId val="240006640"/>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924064"/>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 ÄO </a:t>
            </a:r>
          </a:p>
          <a:p>
            <a:pPr>
              <a:defRPr/>
            </a:pPr>
            <a:r>
              <a:rPr lang="sv-SE" dirty="0" smtClean="0"/>
              <a:t>(demografialternativet)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Sammanfattning!$A$99</c:f>
              <c:strCache>
                <c:ptCount val="1"/>
                <c:pt idx="0">
                  <c:v>Förskola</c:v>
                </c:pt>
              </c:strCache>
            </c:strRef>
          </c:tx>
          <c:spPr>
            <a:ln w="28575" cap="rnd">
              <a:solidFill>
                <a:srgbClr val="00B0F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Sammanfattning!$B$99:$Q$99</c:f>
              <c:numCache>
                <c:formatCode>0</c:formatCode>
                <c:ptCount val="16"/>
                <c:pt idx="0">
                  <c:v>100</c:v>
                </c:pt>
                <c:pt idx="1">
                  <c:v>98.955877752854562</c:v>
                </c:pt>
                <c:pt idx="2">
                  <c:v>98.704565313391285</c:v>
                </c:pt>
                <c:pt idx="3">
                  <c:v>99.485067975737095</c:v>
                </c:pt>
                <c:pt idx="4">
                  <c:v>100.10391787397172</c:v>
                </c:pt>
                <c:pt idx="5">
                  <c:v>101.30505656534594</c:v>
                </c:pt>
                <c:pt idx="6">
                  <c:v>101.11644990124209</c:v>
                </c:pt>
                <c:pt idx="7">
                  <c:v>101.30930373138023</c:v>
                </c:pt>
                <c:pt idx="8">
                  <c:v>101.46741424935564</c:v>
                </c:pt>
                <c:pt idx="9">
                  <c:v>101.41035845858401</c:v>
                </c:pt>
                <c:pt idx="10">
                  <c:v>101.15597842953588</c:v>
                </c:pt>
                <c:pt idx="11">
                  <c:v>100.4502893194563</c:v>
                </c:pt>
                <c:pt idx="12">
                  <c:v>99.753779419287511</c:v>
                </c:pt>
                <c:pt idx="13">
                  <c:v>99.005121107675564</c:v>
                </c:pt>
                <c:pt idx="14">
                  <c:v>98.2557621087565</c:v>
                </c:pt>
                <c:pt idx="15">
                  <c:v>97.598335831706294</c:v>
                </c:pt>
              </c:numCache>
            </c:numRef>
          </c:val>
          <c:smooth val="0"/>
          <c:extLst>
            <c:ext xmlns:c16="http://schemas.microsoft.com/office/drawing/2014/chart" uri="{C3380CC4-5D6E-409C-BE32-E72D297353CC}">
              <c16:uniqueId val="{00000000-EAF9-47B3-86D3-B2B34F1D9CE2}"/>
            </c:ext>
          </c:extLst>
        </c:ser>
        <c:ser>
          <c:idx val="1"/>
          <c:order val="1"/>
          <c:tx>
            <c:strRef>
              <c:f>Sammanfattning!$A$100</c:f>
              <c:strCache>
                <c:ptCount val="1"/>
                <c:pt idx="0">
                  <c:v>Grundskola</c:v>
                </c:pt>
              </c:strCache>
            </c:strRef>
          </c:tx>
          <c:spPr>
            <a:ln w="28575" cap="rnd">
              <a:solidFill>
                <a:schemeClr val="accent1"/>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Sammanfattning!$B$100:$Q$100</c:f>
              <c:numCache>
                <c:formatCode>0</c:formatCode>
                <c:ptCount val="16"/>
                <c:pt idx="0">
                  <c:v>100</c:v>
                </c:pt>
                <c:pt idx="1">
                  <c:v>103.09748074971115</c:v>
                </c:pt>
                <c:pt idx="2">
                  <c:v>105.3956849105794</c:v>
                </c:pt>
                <c:pt idx="3">
                  <c:v>106.12863870381321</c:v>
                </c:pt>
                <c:pt idx="4">
                  <c:v>105.68732591821691</c:v>
                </c:pt>
                <c:pt idx="5">
                  <c:v>105.20266231204396</c:v>
                </c:pt>
                <c:pt idx="6">
                  <c:v>104.32110129894225</c:v>
                </c:pt>
                <c:pt idx="7">
                  <c:v>104.66926418184825</c:v>
                </c:pt>
                <c:pt idx="8">
                  <c:v>104.60024062696708</c:v>
                </c:pt>
                <c:pt idx="9">
                  <c:v>103.980156168492</c:v>
                </c:pt>
                <c:pt idx="10">
                  <c:v>103.23537732664381</c:v>
                </c:pt>
                <c:pt idx="11">
                  <c:v>102.40279545320433</c:v>
                </c:pt>
                <c:pt idx="12">
                  <c:v>102.47048902778494</c:v>
                </c:pt>
                <c:pt idx="13">
                  <c:v>103.0376390133089</c:v>
                </c:pt>
                <c:pt idx="14">
                  <c:v>103.44409367994257</c:v>
                </c:pt>
                <c:pt idx="15">
                  <c:v>104.05938833950475</c:v>
                </c:pt>
              </c:numCache>
            </c:numRef>
          </c:val>
          <c:smooth val="0"/>
          <c:extLst>
            <c:ext xmlns:c16="http://schemas.microsoft.com/office/drawing/2014/chart" uri="{C3380CC4-5D6E-409C-BE32-E72D297353CC}">
              <c16:uniqueId val="{00000001-EAF9-47B3-86D3-B2B34F1D9CE2}"/>
            </c:ext>
          </c:extLst>
        </c:ser>
        <c:ser>
          <c:idx val="2"/>
          <c:order val="2"/>
          <c:tx>
            <c:strRef>
              <c:f>Sammanfattning!$A$101</c:f>
              <c:strCache>
                <c:ptCount val="1"/>
                <c:pt idx="0">
                  <c:v>Gymnasium</c:v>
                </c:pt>
              </c:strCache>
            </c:strRef>
          </c:tx>
          <c:spPr>
            <a:ln w="28575" cap="rnd">
              <a:solidFill>
                <a:srgbClr val="0070C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Sammanfattning!$B$101:$Q$101</c:f>
              <c:numCache>
                <c:formatCode>0</c:formatCode>
                <c:ptCount val="16"/>
                <c:pt idx="0">
                  <c:v>100</c:v>
                </c:pt>
                <c:pt idx="1">
                  <c:v>98.509725538064288</c:v>
                </c:pt>
                <c:pt idx="2">
                  <c:v>102.55865025800199</c:v>
                </c:pt>
                <c:pt idx="3">
                  <c:v>109.28335561291308</c:v>
                </c:pt>
                <c:pt idx="4">
                  <c:v>117.90553322124576</c:v>
                </c:pt>
                <c:pt idx="5">
                  <c:v>123.63419182844288</c:v>
                </c:pt>
                <c:pt idx="6">
                  <c:v>127.11847562360643</c:v>
                </c:pt>
                <c:pt idx="7">
                  <c:v>127.47416544327994</c:v>
                </c:pt>
                <c:pt idx="8">
                  <c:v>127.50657511201983</c:v>
                </c:pt>
                <c:pt idx="9">
                  <c:v>128.30734273251338</c:v>
                </c:pt>
                <c:pt idx="10">
                  <c:v>130.71341050615661</c:v>
                </c:pt>
                <c:pt idx="11">
                  <c:v>133.27655278267017</c:v>
                </c:pt>
                <c:pt idx="12">
                  <c:v>131.65944692046577</c:v>
                </c:pt>
                <c:pt idx="13">
                  <c:v>127.35083098296914</c:v>
                </c:pt>
                <c:pt idx="14">
                  <c:v>122.95281233068161</c:v>
                </c:pt>
                <c:pt idx="15">
                  <c:v>120.30677392798884</c:v>
                </c:pt>
              </c:numCache>
            </c:numRef>
          </c:val>
          <c:smooth val="0"/>
          <c:extLst>
            <c:ext xmlns:c16="http://schemas.microsoft.com/office/drawing/2014/chart" uri="{C3380CC4-5D6E-409C-BE32-E72D297353CC}">
              <c16:uniqueId val="{00000002-EAF9-47B3-86D3-B2B34F1D9CE2}"/>
            </c:ext>
          </c:extLst>
        </c:ser>
        <c:ser>
          <c:idx val="3"/>
          <c:order val="3"/>
          <c:tx>
            <c:strRef>
              <c:f>Sammanfattning!$A$102</c:f>
              <c:strCache>
                <c:ptCount val="1"/>
                <c:pt idx="0">
                  <c:v>65+ </c:v>
                </c:pt>
              </c:strCache>
            </c:strRef>
          </c:tx>
          <c:spPr>
            <a:ln w="28575" cap="rnd">
              <a:solidFill>
                <a:srgbClr val="92D05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Sammanfattning!$B$102:$Q$102</c:f>
              <c:numCache>
                <c:formatCode>0</c:formatCode>
                <c:ptCount val="16"/>
                <c:pt idx="0">
                  <c:v>100</c:v>
                </c:pt>
                <c:pt idx="1">
                  <c:v>100.92989567778307</c:v>
                </c:pt>
                <c:pt idx="2">
                  <c:v>101.90945478989642</c:v>
                </c:pt>
                <c:pt idx="3">
                  <c:v>102.46659295529882</c:v>
                </c:pt>
                <c:pt idx="4">
                  <c:v>102.15266355667846</c:v>
                </c:pt>
                <c:pt idx="5">
                  <c:v>102.24695575769663</c:v>
                </c:pt>
                <c:pt idx="6">
                  <c:v>102.66715075903936</c:v>
                </c:pt>
                <c:pt idx="7">
                  <c:v>102.52163226073088</c:v>
                </c:pt>
                <c:pt idx="8">
                  <c:v>101.30119879346486</c:v>
                </c:pt>
                <c:pt idx="9">
                  <c:v>100.37886176972542</c:v>
                </c:pt>
                <c:pt idx="10">
                  <c:v>98.842370000962646</c:v>
                </c:pt>
                <c:pt idx="11">
                  <c:v>96.956024127360266</c:v>
                </c:pt>
                <c:pt idx="12">
                  <c:v>95.768259867405703</c:v>
                </c:pt>
                <c:pt idx="13">
                  <c:v>95.052964802209743</c:v>
                </c:pt>
                <c:pt idx="14">
                  <c:v>95.192375751730381</c:v>
                </c:pt>
                <c:pt idx="15">
                  <c:v>95.756565362616612</c:v>
                </c:pt>
              </c:numCache>
            </c:numRef>
          </c:val>
          <c:smooth val="0"/>
          <c:extLst>
            <c:ext xmlns:c16="http://schemas.microsoft.com/office/drawing/2014/chart" uri="{C3380CC4-5D6E-409C-BE32-E72D297353CC}">
              <c16:uniqueId val="{00000003-EAF9-47B3-86D3-B2B34F1D9CE2}"/>
            </c:ext>
          </c:extLst>
        </c:ser>
        <c:ser>
          <c:idx val="4"/>
          <c:order val="4"/>
          <c:tx>
            <c:strRef>
              <c:f>Sammanfattning!$A$103</c:f>
              <c:strCache>
                <c:ptCount val="1"/>
                <c:pt idx="0">
                  <c:v>80+</c:v>
                </c:pt>
              </c:strCache>
            </c:strRef>
          </c:tx>
          <c:spPr>
            <a:ln w="28575" cap="rnd">
              <a:solidFill>
                <a:srgbClr val="C00000"/>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Sammanfattning!$B$103:$Q$103</c:f>
              <c:numCache>
                <c:formatCode>0</c:formatCode>
                <c:ptCount val="16"/>
                <c:pt idx="0">
                  <c:v>100</c:v>
                </c:pt>
                <c:pt idx="1">
                  <c:v>100.01596491030332</c:v>
                </c:pt>
                <c:pt idx="2">
                  <c:v>102.06851939463263</c:v>
                </c:pt>
                <c:pt idx="3">
                  <c:v>103.88466846217803</c:v>
                </c:pt>
                <c:pt idx="4">
                  <c:v>107.53291734890057</c:v>
                </c:pt>
                <c:pt idx="5">
                  <c:v>109.75656154515707</c:v>
                </c:pt>
                <c:pt idx="6">
                  <c:v>111.38977842987812</c:v>
                </c:pt>
                <c:pt idx="7">
                  <c:v>114.85409544643313</c:v>
                </c:pt>
                <c:pt idx="8">
                  <c:v>119.87500135000496</c:v>
                </c:pt>
                <c:pt idx="9">
                  <c:v>124.01526294475926</c:v>
                </c:pt>
                <c:pt idx="10">
                  <c:v>129.67968637783903</c:v>
                </c:pt>
                <c:pt idx="11">
                  <c:v>134.19181335902189</c:v>
                </c:pt>
                <c:pt idx="12">
                  <c:v>137.63520520545865</c:v>
                </c:pt>
                <c:pt idx="13">
                  <c:v>140.33086467174002</c:v>
                </c:pt>
                <c:pt idx="14">
                  <c:v>141.95324538266149</c:v>
                </c:pt>
                <c:pt idx="15">
                  <c:v>142.84483271340113</c:v>
                </c:pt>
              </c:numCache>
            </c:numRef>
          </c:val>
          <c:smooth val="0"/>
          <c:extLst>
            <c:ext xmlns:c16="http://schemas.microsoft.com/office/drawing/2014/chart" uri="{C3380CC4-5D6E-409C-BE32-E72D297353CC}">
              <c16:uniqueId val="{00000004-EAF9-47B3-86D3-B2B34F1D9CE2}"/>
            </c:ext>
          </c:extLst>
        </c:ser>
        <c:ser>
          <c:idx val="5"/>
          <c:order val="5"/>
          <c:tx>
            <c:strRef>
              <c:f>Sammanfattning!$A$104</c:f>
              <c:strCache>
                <c:ptCount val="1"/>
                <c:pt idx="0">
                  <c:v>Totalt</c:v>
                </c:pt>
              </c:strCache>
            </c:strRef>
          </c:tx>
          <c:spPr>
            <a:ln w="28575" cap="rnd">
              <a:solidFill>
                <a:schemeClr val="tx1"/>
              </a:solidFill>
              <a:round/>
            </a:ln>
            <a:effectLst/>
          </c:spPr>
          <c:marker>
            <c:symbol val="none"/>
          </c:marker>
          <c:cat>
            <c:numRef>
              <c:f>Sammanfattning!$B$98:$Q$98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Sammanfattning!$B$104:$Q$104</c:f>
              <c:numCache>
                <c:formatCode>0</c:formatCode>
                <c:ptCount val="16"/>
                <c:pt idx="0">
                  <c:v>100</c:v>
                </c:pt>
                <c:pt idx="1">
                  <c:v>100.6831847613153</c:v>
                </c:pt>
                <c:pt idx="2">
                  <c:v>102.35478962475294</c:v>
                </c:pt>
                <c:pt idx="3">
                  <c:v>103.84954923661567</c:v>
                </c:pt>
                <c:pt idx="4">
                  <c:v>105.54269085219966</c:v>
                </c:pt>
                <c:pt idx="5">
                  <c:v>106.75045605828956</c:v>
                </c:pt>
                <c:pt idx="6">
                  <c:v>107.37113230609778</c:v>
                </c:pt>
                <c:pt idx="7">
                  <c:v>108.5274307825877</c:v>
                </c:pt>
                <c:pt idx="8">
                  <c:v>109.78056556250138</c:v>
                </c:pt>
                <c:pt idx="9">
                  <c:v>110.72950777340756</c:v>
                </c:pt>
                <c:pt idx="10">
                  <c:v>112.06545614825127</c:v>
                </c:pt>
                <c:pt idx="11">
                  <c:v>112.89548815373644</c:v>
                </c:pt>
                <c:pt idx="12">
                  <c:v>113.45232184603871</c:v>
                </c:pt>
                <c:pt idx="13">
                  <c:v>113.79224405416718</c:v>
                </c:pt>
                <c:pt idx="14">
                  <c:v>113.9555146631636</c:v>
                </c:pt>
                <c:pt idx="15">
                  <c:v>114.19447083198914</c:v>
                </c:pt>
              </c:numCache>
            </c:numRef>
          </c:val>
          <c:smooth val="0"/>
          <c:extLst>
            <c:ext xmlns:c16="http://schemas.microsoft.com/office/drawing/2014/chart" uri="{C3380CC4-5D6E-409C-BE32-E72D297353CC}">
              <c16:uniqueId val="{00000005-EAF9-47B3-86D3-B2B34F1D9CE2}"/>
            </c:ext>
          </c:extLst>
        </c:ser>
        <c:dLbls>
          <c:showLegendKey val="0"/>
          <c:showVal val="0"/>
          <c:showCatName val="0"/>
          <c:showSerName val="0"/>
          <c:showPercent val="0"/>
          <c:showBubbleSize val="0"/>
        </c:dLbls>
        <c:smooth val="0"/>
        <c:axId val="304875520"/>
        <c:axId val="310270512"/>
      </c:lineChart>
      <c:catAx>
        <c:axId val="3048755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10270512"/>
        <c:crosses val="autoZero"/>
        <c:auto val="1"/>
        <c:lblAlgn val="ctr"/>
        <c:lblOffset val="100"/>
        <c:noMultiLvlLbl val="0"/>
      </c:catAx>
      <c:valAx>
        <c:axId val="310270512"/>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04875520"/>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Kostnad totalt Skola och</a:t>
            </a:r>
            <a:r>
              <a:rPr lang="sv-SE" baseline="0" dirty="0" smtClean="0"/>
              <a:t> ÄO </a:t>
            </a:r>
          </a:p>
          <a:p>
            <a:pPr>
              <a:defRPr/>
            </a:pPr>
            <a:r>
              <a:rPr lang="sv-SE" baseline="0" dirty="0" smtClean="0"/>
              <a:t>(Plus1alternativet)</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Sammanfattning!$T$99</c:f>
              <c:strCache>
                <c:ptCount val="1"/>
                <c:pt idx="0">
                  <c:v>Förskola</c:v>
                </c:pt>
              </c:strCache>
            </c:strRef>
          </c:tx>
          <c:spPr>
            <a:ln w="28575" cap="rnd">
              <a:solidFill>
                <a:srgbClr val="00B0F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Sammanfattning!$U$99:$AJ$99</c:f>
              <c:numCache>
                <c:formatCode>0</c:formatCode>
                <c:ptCount val="16"/>
                <c:pt idx="0">
                  <c:v>100</c:v>
                </c:pt>
                <c:pt idx="1">
                  <c:v>99.94543653038312</c:v>
                </c:pt>
                <c:pt idx="2">
                  <c:v>100.68852707619047</c:v>
                </c:pt>
                <c:pt idx="3">
                  <c:v>102.49956502046992</c:v>
                </c:pt>
                <c:pt idx="4">
                  <c:v>104.16853835636567</c:v>
                </c:pt>
                <c:pt idx="5">
                  <c:v>106.47263257612758</c:v>
                </c:pt>
                <c:pt idx="6">
                  <c:v>107.33714912740498</c:v>
                </c:pt>
                <c:pt idx="7">
                  <c:v>108.61728602775938</c:v>
                </c:pt>
                <c:pt idx="8">
                  <c:v>109.87466992265698</c:v>
                </c:pt>
                <c:pt idx="9">
                  <c:v>110.91101554379526</c:v>
                </c:pt>
                <c:pt idx="10">
                  <c:v>111.7391318908839</c:v>
                </c:pt>
                <c:pt idx="11">
                  <c:v>112.06920820709055</c:v>
                </c:pt>
                <c:pt idx="12">
                  <c:v>112.40505549991653</c:v>
                </c:pt>
                <c:pt idx="13">
                  <c:v>112.6770630611296</c:v>
                </c:pt>
                <c:pt idx="14">
                  <c:v>112.94246484602587</c:v>
                </c:pt>
                <c:pt idx="15">
                  <c:v>113.30863799638637</c:v>
                </c:pt>
              </c:numCache>
            </c:numRef>
          </c:val>
          <c:smooth val="0"/>
          <c:extLst>
            <c:ext xmlns:c16="http://schemas.microsoft.com/office/drawing/2014/chart" uri="{C3380CC4-5D6E-409C-BE32-E72D297353CC}">
              <c16:uniqueId val="{00000000-B969-4321-BA53-96454EE160D8}"/>
            </c:ext>
          </c:extLst>
        </c:ser>
        <c:ser>
          <c:idx val="1"/>
          <c:order val="1"/>
          <c:tx>
            <c:strRef>
              <c:f>Sammanfattning!$T$100</c:f>
              <c:strCache>
                <c:ptCount val="1"/>
                <c:pt idx="0">
                  <c:v>Grundskola</c:v>
                </c:pt>
              </c:strCache>
            </c:strRef>
          </c:tx>
          <c:spPr>
            <a:ln w="28575" cap="rnd">
              <a:solidFill>
                <a:schemeClr val="accent1"/>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Sammanfattning!$U$100:$AJ$100</c:f>
              <c:numCache>
                <c:formatCode>0</c:formatCode>
                <c:ptCount val="16"/>
                <c:pt idx="0">
                  <c:v>100</c:v>
                </c:pt>
                <c:pt idx="1">
                  <c:v>104.12845555720826</c:v>
                </c:pt>
                <c:pt idx="2">
                  <c:v>107.51413817728206</c:v>
                </c:pt>
                <c:pt idx="3">
                  <c:v>109.34444258517746</c:v>
                </c:pt>
                <c:pt idx="4">
                  <c:v>109.97865515667347</c:v>
                </c:pt>
                <c:pt idx="5">
                  <c:v>110.5690553872347</c:v>
                </c:pt>
                <c:pt idx="6">
                  <c:v>110.73895116171538</c:v>
                </c:pt>
                <c:pt idx="7">
                  <c:v>112.21961840838753</c:v>
                </c:pt>
                <c:pt idx="8">
                  <c:v>113.26707197322204</c:v>
                </c:pt>
                <c:pt idx="9">
                  <c:v>113.7215654528996</c:v>
                </c:pt>
                <c:pt idx="10">
                  <c:v>114.03608192018497</c:v>
                </c:pt>
                <c:pt idx="11">
                  <c:v>114.24755749718307</c:v>
                </c:pt>
                <c:pt idx="12">
                  <c:v>115.46631188637143</c:v>
                </c:pt>
                <c:pt idx="13">
                  <c:v>117.26644459275784</c:v>
                </c:pt>
                <c:pt idx="14">
                  <c:v>118.90631819683088</c:v>
                </c:pt>
                <c:pt idx="15">
                  <c:v>120.80971937695585</c:v>
                </c:pt>
              </c:numCache>
            </c:numRef>
          </c:val>
          <c:smooth val="0"/>
          <c:extLst>
            <c:ext xmlns:c16="http://schemas.microsoft.com/office/drawing/2014/chart" uri="{C3380CC4-5D6E-409C-BE32-E72D297353CC}">
              <c16:uniqueId val="{00000001-B969-4321-BA53-96454EE160D8}"/>
            </c:ext>
          </c:extLst>
        </c:ser>
        <c:ser>
          <c:idx val="2"/>
          <c:order val="2"/>
          <c:tx>
            <c:strRef>
              <c:f>Sammanfattning!$T$101</c:f>
              <c:strCache>
                <c:ptCount val="1"/>
                <c:pt idx="0">
                  <c:v>Gymnasium</c:v>
                </c:pt>
              </c:strCache>
            </c:strRef>
          </c:tx>
          <c:spPr>
            <a:ln w="28575" cap="rnd">
              <a:solidFill>
                <a:srgbClr val="0070C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Sammanfattning!$U$101:$AJ$101</c:f>
              <c:numCache>
                <c:formatCode>0</c:formatCode>
                <c:ptCount val="16"/>
                <c:pt idx="0">
                  <c:v>100</c:v>
                </c:pt>
                <c:pt idx="1">
                  <c:v>99.494822793444939</c:v>
                </c:pt>
                <c:pt idx="2">
                  <c:v>104.62007912818784</c:v>
                </c:pt>
                <c:pt idx="3">
                  <c:v>112.59475057133997</c:v>
                </c:pt>
                <c:pt idx="4">
                  <c:v>122.69297067121657</c:v>
                </c:pt>
                <c:pt idx="5">
                  <c:v>129.94077814768477</c:v>
                </c:pt>
                <c:pt idx="6">
                  <c:v>134.93882338814026</c:v>
                </c:pt>
                <c:pt idx="7">
                  <c:v>136.66955925207822</c:v>
                </c:pt>
                <c:pt idx="8">
                  <c:v>138.07134987172117</c:v>
                </c:pt>
                <c:pt idx="9">
                  <c:v>140.32785112381464</c:v>
                </c:pt>
                <c:pt idx="10">
                  <c:v>144.38892533305798</c:v>
                </c:pt>
                <c:pt idx="11">
                  <c:v>148.69243129229446</c:v>
                </c:pt>
                <c:pt idx="12">
                  <c:v>148.35716024331236</c:v>
                </c:pt>
                <c:pt idx="13">
                  <c:v>144.93712499931277</c:v>
                </c:pt>
                <c:pt idx="14">
                  <c:v>141.33108721916329</c:v>
                </c:pt>
                <c:pt idx="15">
                  <c:v>139.6724296511118</c:v>
                </c:pt>
              </c:numCache>
            </c:numRef>
          </c:val>
          <c:smooth val="0"/>
          <c:extLst>
            <c:ext xmlns:c16="http://schemas.microsoft.com/office/drawing/2014/chart" uri="{C3380CC4-5D6E-409C-BE32-E72D297353CC}">
              <c16:uniqueId val="{00000002-B969-4321-BA53-96454EE160D8}"/>
            </c:ext>
          </c:extLst>
        </c:ser>
        <c:ser>
          <c:idx val="3"/>
          <c:order val="3"/>
          <c:tx>
            <c:strRef>
              <c:f>Sammanfattning!$T$102</c:f>
              <c:strCache>
                <c:ptCount val="1"/>
                <c:pt idx="0">
                  <c:v>65+ </c:v>
                </c:pt>
              </c:strCache>
            </c:strRef>
          </c:tx>
          <c:spPr>
            <a:ln w="28575" cap="rnd">
              <a:solidFill>
                <a:srgbClr val="92D05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Sammanfattning!$U$102:$AJ$102</c:f>
              <c:numCache>
                <c:formatCode>0</c:formatCode>
                <c:ptCount val="16"/>
                <c:pt idx="0">
                  <c:v>100</c:v>
                </c:pt>
                <c:pt idx="1">
                  <c:v>101.93919463456089</c:v>
                </c:pt>
                <c:pt idx="2">
                  <c:v>103.95783483117334</c:v>
                </c:pt>
                <c:pt idx="3">
                  <c:v>105.57143318843733</c:v>
                </c:pt>
                <c:pt idx="4">
                  <c:v>106.30047132926049</c:v>
                </c:pt>
                <c:pt idx="5">
                  <c:v>107.46257809346923</c:v>
                </c:pt>
                <c:pt idx="6">
                  <c:v>108.98324933551103</c:v>
                </c:pt>
                <c:pt idx="7">
                  <c:v>109.91706630244411</c:v>
                </c:pt>
                <c:pt idx="8">
                  <c:v>109.69468240166664</c:v>
                </c:pt>
                <c:pt idx="9">
                  <c:v>109.78288280636794</c:v>
                </c:pt>
                <c:pt idx="10">
                  <c:v>109.18346883114407</c:v>
                </c:pt>
                <c:pt idx="11">
                  <c:v>108.1707671374146</c:v>
                </c:pt>
                <c:pt idx="12">
                  <c:v>107.91407231077578</c:v>
                </c:pt>
                <c:pt idx="13">
                  <c:v>108.17914052665694</c:v>
                </c:pt>
                <c:pt idx="14">
                  <c:v>109.42118122344044</c:v>
                </c:pt>
                <c:pt idx="15">
                  <c:v>111.17039965885606</c:v>
                </c:pt>
              </c:numCache>
            </c:numRef>
          </c:val>
          <c:smooth val="0"/>
          <c:extLst>
            <c:ext xmlns:c16="http://schemas.microsoft.com/office/drawing/2014/chart" uri="{C3380CC4-5D6E-409C-BE32-E72D297353CC}">
              <c16:uniqueId val="{00000003-B969-4321-BA53-96454EE160D8}"/>
            </c:ext>
          </c:extLst>
        </c:ser>
        <c:ser>
          <c:idx val="4"/>
          <c:order val="4"/>
          <c:tx>
            <c:strRef>
              <c:f>Sammanfattning!$T$103</c:f>
              <c:strCache>
                <c:ptCount val="1"/>
                <c:pt idx="0">
                  <c:v>80+</c:v>
                </c:pt>
              </c:strCache>
            </c:strRef>
          </c:tx>
          <c:spPr>
            <a:ln w="28575" cap="rnd">
              <a:solidFill>
                <a:srgbClr val="C00000"/>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Sammanfattning!$U$103:$AJ$103</c:f>
              <c:numCache>
                <c:formatCode>0</c:formatCode>
                <c:ptCount val="16"/>
                <c:pt idx="0">
                  <c:v>100</c:v>
                </c:pt>
                <c:pt idx="1">
                  <c:v>101.01612455940636</c:v>
                </c:pt>
                <c:pt idx="2">
                  <c:v>104.12009663446476</c:v>
                </c:pt>
                <c:pt idx="3">
                  <c:v>107.03247780125049</c:v>
                </c:pt>
                <c:pt idx="4">
                  <c:v>111.8991850002645</c:v>
                </c:pt>
                <c:pt idx="5">
                  <c:v>115.35524924837928</c:v>
                </c:pt>
                <c:pt idx="6">
                  <c:v>118.24249437429626</c:v>
                </c:pt>
                <c:pt idx="7">
                  <c:v>123.13913606239376</c:v>
                </c:pt>
                <c:pt idx="8">
                  <c:v>129.80744904902804</c:v>
                </c:pt>
                <c:pt idx="9">
                  <c:v>135.63366667076176</c:v>
                </c:pt>
                <c:pt idx="10">
                  <c:v>143.24705078934699</c:v>
                </c:pt>
                <c:pt idx="11">
                  <c:v>149.71355854628072</c:v>
                </c:pt>
                <c:pt idx="12">
                  <c:v>155.0907942528608</c:v>
                </c:pt>
                <c:pt idx="13">
                  <c:v>159.70961412030067</c:v>
                </c:pt>
                <c:pt idx="14">
                  <c:v>163.17159505276203</c:v>
                </c:pt>
                <c:pt idx="15">
                  <c:v>165.83841621527955</c:v>
                </c:pt>
              </c:numCache>
            </c:numRef>
          </c:val>
          <c:smooth val="0"/>
          <c:extLst>
            <c:ext xmlns:c16="http://schemas.microsoft.com/office/drawing/2014/chart" uri="{C3380CC4-5D6E-409C-BE32-E72D297353CC}">
              <c16:uniqueId val="{00000004-B969-4321-BA53-96454EE160D8}"/>
            </c:ext>
          </c:extLst>
        </c:ser>
        <c:ser>
          <c:idx val="5"/>
          <c:order val="5"/>
          <c:tx>
            <c:strRef>
              <c:f>Sammanfattning!$T$104</c:f>
              <c:strCache>
                <c:ptCount val="1"/>
                <c:pt idx="0">
                  <c:v>Totalt</c:v>
                </c:pt>
              </c:strCache>
            </c:strRef>
          </c:tx>
          <c:spPr>
            <a:ln w="28575" cap="rnd">
              <a:solidFill>
                <a:schemeClr val="tx1"/>
              </a:solidFill>
              <a:round/>
            </a:ln>
            <a:effectLst/>
          </c:spPr>
          <c:marker>
            <c:symbol val="none"/>
          </c:marker>
          <c:cat>
            <c:numRef>
              <c:f>Sammanfattning!$U$98:$AJ$98</c:f>
              <c:numCache>
                <c:formatCode>0</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Sammanfattning!$U$104:$AJ$104</c:f>
              <c:numCache>
                <c:formatCode>0</c:formatCode>
                <c:ptCount val="16"/>
                <c:pt idx="0">
                  <c:v>100</c:v>
                </c:pt>
                <c:pt idx="1">
                  <c:v>101.69001660892845</c:v>
                </c:pt>
                <c:pt idx="2">
                  <c:v>104.41212089621048</c:v>
                </c:pt>
                <c:pt idx="3">
                  <c:v>106.99629442803439</c:v>
                </c:pt>
                <c:pt idx="4">
                  <c:v>109.82814732698928</c:v>
                </c:pt>
                <c:pt idx="5">
                  <c:v>112.19580217002077</c:v>
                </c:pt>
                <c:pt idx="6">
                  <c:v>113.97662053576883</c:v>
                </c:pt>
                <c:pt idx="7">
                  <c:v>116.35609521535883</c:v>
                </c:pt>
                <c:pt idx="8">
                  <c:v>118.87662156699776</c:v>
                </c:pt>
                <c:pt idx="9">
                  <c:v>121.10323190336433</c:v>
                </c:pt>
                <c:pt idx="10">
                  <c:v>123.78998235565751</c:v>
                </c:pt>
                <c:pt idx="11">
                  <c:v>125.95392261445299</c:v>
                </c:pt>
                <c:pt idx="12">
                  <c:v>127.84091598270453</c:v>
                </c:pt>
                <c:pt idx="13">
                  <c:v>129.50618832347263</c:v>
                </c:pt>
                <c:pt idx="14">
                  <c:v>130.98892556152839</c:v>
                </c:pt>
                <c:pt idx="15">
                  <c:v>132.57623551084421</c:v>
                </c:pt>
              </c:numCache>
            </c:numRef>
          </c:val>
          <c:smooth val="0"/>
          <c:extLst>
            <c:ext xmlns:c16="http://schemas.microsoft.com/office/drawing/2014/chart" uri="{C3380CC4-5D6E-409C-BE32-E72D297353CC}">
              <c16:uniqueId val="{00000005-B969-4321-BA53-96454EE160D8}"/>
            </c:ext>
          </c:extLst>
        </c:ser>
        <c:dLbls>
          <c:showLegendKey val="0"/>
          <c:showVal val="0"/>
          <c:showCatName val="0"/>
          <c:showSerName val="0"/>
          <c:showPercent val="0"/>
          <c:showBubbleSize val="0"/>
        </c:dLbls>
        <c:smooth val="0"/>
        <c:axId val="170924064"/>
        <c:axId val="240006640"/>
      </c:lineChart>
      <c:catAx>
        <c:axId val="17092406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40006640"/>
        <c:crosses val="autoZero"/>
        <c:auto val="1"/>
        <c:lblAlgn val="ctr"/>
        <c:lblOffset val="100"/>
        <c:noMultiLvlLbl val="0"/>
      </c:catAx>
      <c:valAx>
        <c:axId val="240006640"/>
        <c:scaling>
          <c:orientation val="minMax"/>
          <c:max val="17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Index (2015 = 100%)</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0924064"/>
        <c:crosses val="autoZero"/>
        <c:crossBetween val="between"/>
        <c:maj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'Tabeller 3'!$A$38</c:f>
              <c:strCache>
                <c:ptCount val="1"/>
                <c:pt idx="0">
                  <c:v>Sundsvalls Kommun</c:v>
                </c:pt>
              </c:strCache>
            </c:strRef>
          </c:tx>
          <c:spPr>
            <a:solidFill>
              <a:schemeClr val="accent1">
                <a:lumMod val="60000"/>
                <a:lumOff val="40000"/>
              </a:schemeClr>
            </a:solidFill>
            <a:ln>
              <a:noFill/>
            </a:ln>
            <a:effectLst/>
          </c:spPr>
          <c:invertIfNegative val="0"/>
          <c:cat>
            <c:numRef>
              <c:f>'Tabeller 3'!$B$37:$AF$37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 3'!$B$38:$AF$38</c:f>
              <c:numCache>
                <c:formatCode>General</c:formatCode>
                <c:ptCount val="31"/>
                <c:pt idx="0">
                  <c:v>93126</c:v>
                </c:pt>
                <c:pt idx="1">
                  <c:v>93125</c:v>
                </c:pt>
                <c:pt idx="2">
                  <c:v>93252</c:v>
                </c:pt>
                <c:pt idx="3">
                  <c:v>93307</c:v>
                </c:pt>
                <c:pt idx="4">
                  <c:v>93707</c:v>
                </c:pt>
                <c:pt idx="5">
                  <c:v>94044</c:v>
                </c:pt>
                <c:pt idx="6">
                  <c:v>94516</c:v>
                </c:pt>
                <c:pt idx="7">
                  <c:v>94575</c:v>
                </c:pt>
                <c:pt idx="8">
                  <c:v>94955</c:v>
                </c:pt>
                <c:pt idx="9">
                  <c:v>95533</c:v>
                </c:pt>
                <c:pt idx="10">
                  <c:v>95732</c:v>
                </c:pt>
                <c:pt idx="11">
                  <c:v>96113</c:v>
                </c:pt>
                <c:pt idx="12">
                  <c:v>96687</c:v>
                </c:pt>
                <c:pt idx="13">
                  <c:v>96978</c:v>
                </c:pt>
                <c:pt idx="14">
                  <c:v>97338</c:v>
                </c:pt>
                <c:pt idx="15">
                  <c:v>97633</c:v>
                </c:pt>
                <c:pt idx="16">
                  <c:v>97973.51609154683</c:v>
                </c:pt>
                <c:pt idx="17">
                  <c:v>98310.846886381492</c:v>
                </c:pt>
                <c:pt idx="18">
                  <c:v>98678.529652640922</c:v>
                </c:pt>
                <c:pt idx="19">
                  <c:v>99039.221520762541</c:v>
                </c:pt>
                <c:pt idx="20">
                  <c:v>99367.457758026692</c:v>
                </c:pt>
                <c:pt idx="21">
                  <c:v>99697.393528484215</c:v>
                </c:pt>
                <c:pt idx="22">
                  <c:v>100005.83875065345</c:v>
                </c:pt>
                <c:pt idx="23">
                  <c:v>100271.41980734948</c:v>
                </c:pt>
                <c:pt idx="24">
                  <c:v>100515.18148986984</c:v>
                </c:pt>
                <c:pt idx="25">
                  <c:v>100724.68824442483</c:v>
                </c:pt>
                <c:pt idx="26">
                  <c:v>100915.07049350189</c:v>
                </c:pt>
                <c:pt idx="27">
                  <c:v>101080.00152910812</c:v>
                </c:pt>
                <c:pt idx="28">
                  <c:v>101223.74685416609</c:v>
                </c:pt>
                <c:pt idx="29">
                  <c:v>101345.36178440618</c:v>
                </c:pt>
                <c:pt idx="30">
                  <c:v>101449.18651214457</c:v>
                </c:pt>
              </c:numCache>
            </c:numRef>
          </c:val>
          <c:extLst>
            <c:ext xmlns:c16="http://schemas.microsoft.com/office/drawing/2014/chart" uri="{C3380CC4-5D6E-409C-BE32-E72D297353CC}">
              <c16:uniqueId val="{00000000-ED47-4D87-9072-DA7E52A54DF6}"/>
            </c:ext>
          </c:extLst>
        </c:ser>
        <c:dLbls>
          <c:showLegendKey val="0"/>
          <c:showVal val="0"/>
          <c:showCatName val="0"/>
          <c:showSerName val="0"/>
          <c:showPercent val="0"/>
          <c:showBubbleSize val="0"/>
        </c:dLbls>
        <c:gapWidth val="150"/>
        <c:axId val="349301856"/>
        <c:axId val="349301440"/>
      </c:barChart>
      <c:lineChart>
        <c:grouping val="standard"/>
        <c:varyColors val="0"/>
        <c:ser>
          <c:idx val="1"/>
          <c:order val="1"/>
          <c:tx>
            <c:strRef>
              <c:f>'Tabeller 3'!$A$39</c:f>
              <c:strCache>
                <c:ptCount val="1"/>
                <c:pt idx="0">
                  <c:v>Förändring i %</c:v>
                </c:pt>
              </c:strCache>
            </c:strRef>
          </c:tx>
          <c:spPr>
            <a:ln w="28575" cap="rnd">
              <a:solidFill>
                <a:srgbClr val="00B0F0"/>
              </a:solidFill>
              <a:round/>
            </a:ln>
            <a:effectLst/>
          </c:spPr>
          <c:marker>
            <c:symbol val="none"/>
          </c:marker>
          <c:cat>
            <c:numRef>
              <c:f>'Tabeller 3'!$B$37:$AF$37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 3'!$B$39:$AF$39</c:f>
              <c:numCache>
                <c:formatCode>0.00%</c:formatCode>
                <c:ptCount val="31"/>
                <c:pt idx="0" formatCode="0%">
                  <c:v>0</c:v>
                </c:pt>
                <c:pt idx="1">
                  <c:v>-1.0738139724630891E-5</c:v>
                </c:pt>
                <c:pt idx="2">
                  <c:v>1.3637583892618377E-3</c:v>
                </c:pt>
                <c:pt idx="3">
                  <c:v>5.897996825805496E-4</c:v>
                </c:pt>
                <c:pt idx="4">
                  <c:v>4.2869238106466589E-3</c:v>
                </c:pt>
                <c:pt idx="5">
                  <c:v>3.5963161770198315E-3</c:v>
                </c:pt>
                <c:pt idx="6">
                  <c:v>5.0189273106204801E-3</c:v>
                </c:pt>
                <c:pt idx="7">
                  <c:v>6.2423293410640568E-4</c:v>
                </c:pt>
                <c:pt idx="8">
                  <c:v>4.0179751519957563E-3</c:v>
                </c:pt>
                <c:pt idx="9">
                  <c:v>6.087093886577799E-3</c:v>
                </c:pt>
                <c:pt idx="10">
                  <c:v>2.0830498361823491E-3</c:v>
                </c:pt>
                <c:pt idx="11">
                  <c:v>3.9798604437388807E-3</c:v>
                </c:pt>
                <c:pt idx="12">
                  <c:v>5.972136963782182E-3</c:v>
                </c:pt>
                <c:pt idx="13">
                  <c:v>3.0097117502869697E-3</c:v>
                </c:pt>
                <c:pt idx="14">
                  <c:v>3.7121821444039416E-3</c:v>
                </c:pt>
                <c:pt idx="15">
                  <c:v>3.0306766113954442E-3</c:v>
                </c:pt>
                <c:pt idx="16">
                  <c:v>3.4877151326582201E-3</c:v>
                </c:pt>
                <c:pt idx="17">
                  <c:v>3.4430814396766429E-3</c:v>
                </c:pt>
                <c:pt idx="18">
                  <c:v>3.7400020232190023E-3</c:v>
                </c:pt>
                <c:pt idx="19">
                  <c:v>3.6552213474532191E-3</c:v>
                </c:pt>
                <c:pt idx="20">
                  <c:v>3.3142045365870398E-3</c:v>
                </c:pt>
                <c:pt idx="21">
                  <c:v>3.3203603866063247E-3</c:v>
                </c:pt>
                <c:pt idx="22">
                  <c:v>3.0938143039929145E-3</c:v>
                </c:pt>
                <c:pt idx="23">
                  <c:v>2.6556555098569135E-3</c:v>
                </c:pt>
                <c:pt idx="24">
                  <c:v>2.4310185593132694E-3</c:v>
                </c:pt>
                <c:pt idx="25">
                  <c:v>2.0843294659533829E-3</c:v>
                </c:pt>
                <c:pt idx="26">
                  <c:v>1.8901249772553808E-3</c:v>
                </c:pt>
                <c:pt idx="27">
                  <c:v>1.6343548570068034E-3</c:v>
                </c:pt>
                <c:pt idx="28">
                  <c:v>1.4220946070779839E-3</c:v>
                </c:pt>
                <c:pt idx="29">
                  <c:v>1.2014466369762999E-3</c:v>
                </c:pt>
                <c:pt idx="30">
                  <c:v>1.0244645231940464E-3</c:v>
                </c:pt>
              </c:numCache>
            </c:numRef>
          </c:val>
          <c:smooth val="0"/>
          <c:extLst>
            <c:ext xmlns:c16="http://schemas.microsoft.com/office/drawing/2014/chart" uri="{C3380CC4-5D6E-409C-BE32-E72D297353CC}">
              <c16:uniqueId val="{00000001-ED47-4D87-9072-DA7E52A54DF6}"/>
            </c:ext>
          </c:extLst>
        </c:ser>
        <c:dLbls>
          <c:showLegendKey val="0"/>
          <c:showVal val="0"/>
          <c:showCatName val="0"/>
          <c:showSerName val="0"/>
          <c:showPercent val="0"/>
          <c:showBubbleSize val="0"/>
        </c:dLbls>
        <c:marker val="1"/>
        <c:smooth val="0"/>
        <c:axId val="350768576"/>
        <c:axId val="349299360"/>
      </c:lineChart>
      <c:catAx>
        <c:axId val="34930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49301440"/>
        <c:crosses val="autoZero"/>
        <c:auto val="1"/>
        <c:lblAlgn val="ctr"/>
        <c:lblOffset val="100"/>
        <c:tickLblSkip val="1"/>
        <c:noMultiLvlLbl val="0"/>
      </c:catAx>
      <c:valAx>
        <c:axId val="3493014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r>
                  <a:rPr lang="sv-SE" baseline="0" dirty="0" smtClean="0"/>
                  <a:t> invånare</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49301856"/>
        <c:crosses val="autoZero"/>
        <c:crossBetween val="between"/>
      </c:valAx>
      <c:valAx>
        <c:axId val="3492993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Procentuell förändring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 sourceLinked="0"/>
        <c:majorTickMark val="cross"/>
        <c:minorTickMark val="none"/>
        <c:tickLblPos val="nextTo"/>
        <c:spPr>
          <a:noFill/>
          <a:ln>
            <a:solidFill>
              <a:srgbClr val="00B0F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0768576"/>
        <c:crosses val="max"/>
        <c:crossBetween val="between"/>
      </c:valAx>
      <c:catAx>
        <c:axId val="350768576"/>
        <c:scaling>
          <c:orientation val="minMax"/>
        </c:scaling>
        <c:delete val="1"/>
        <c:axPos val="b"/>
        <c:numFmt formatCode="General" sourceLinked="1"/>
        <c:majorTickMark val="none"/>
        <c:minorTickMark val="none"/>
        <c:tickLblPos val="nextTo"/>
        <c:crossAx val="349299360"/>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 2'!$AG$2</c:f>
              <c:strCache>
                <c:ptCount val="1"/>
                <c:pt idx="0">
                  <c:v>Sundsvall</c:v>
                </c:pt>
              </c:strCache>
            </c:strRef>
          </c:tx>
          <c:spPr>
            <a:ln w="28575" cap="rnd">
              <a:solidFill>
                <a:schemeClr val="accent1"/>
              </a:solidFill>
              <a:round/>
            </a:ln>
            <a:effectLst/>
          </c:spPr>
          <c:marker>
            <c:symbol val="none"/>
          </c:marker>
          <c:cat>
            <c:strRef>
              <c:f>'Tabeller 2'!$AF$3:$AF$103</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2'!$AG$3:$AG$103</c:f>
              <c:numCache>
                <c:formatCode>0.00%</c:formatCode>
                <c:ptCount val="101"/>
                <c:pt idx="0">
                  <c:v>1.1092560916903096E-2</c:v>
                </c:pt>
                <c:pt idx="1">
                  <c:v>1.0324378027920888E-2</c:v>
                </c:pt>
                <c:pt idx="2">
                  <c:v>1.0652136060553296E-2</c:v>
                </c:pt>
                <c:pt idx="3">
                  <c:v>1.0580438990914957E-2</c:v>
                </c:pt>
                <c:pt idx="4">
                  <c:v>1.1287167248778589E-2</c:v>
                </c:pt>
                <c:pt idx="5">
                  <c:v>1.209631989183985E-2</c:v>
                </c:pt>
                <c:pt idx="6">
                  <c:v>1.2045107699241036E-2</c:v>
                </c:pt>
                <c:pt idx="7">
                  <c:v>1.202462282220151E-2</c:v>
                </c:pt>
                <c:pt idx="8">
                  <c:v>1.1686622351049338E-2</c:v>
                </c:pt>
                <c:pt idx="9">
                  <c:v>1.1696864789569101E-2</c:v>
                </c:pt>
                <c:pt idx="10">
                  <c:v>1.2106562330359612E-2</c:v>
                </c:pt>
                <c:pt idx="11">
                  <c:v>1.1963168191082932E-2</c:v>
                </c:pt>
                <c:pt idx="12">
                  <c:v>1.1911955998484118E-2</c:v>
                </c:pt>
                <c:pt idx="13">
                  <c:v>1.1430561388055269E-2</c:v>
                </c:pt>
                <c:pt idx="14">
                  <c:v>1.0662378499073059E-2</c:v>
                </c:pt>
                <c:pt idx="15">
                  <c:v>9.7712863478536978E-3</c:v>
                </c:pt>
                <c:pt idx="16">
                  <c:v>9.802013663412986E-3</c:v>
                </c:pt>
                <c:pt idx="17">
                  <c:v>9.761043909333935E-3</c:v>
                </c:pt>
                <c:pt idx="18">
                  <c:v>1.0529226798316143E-2</c:v>
                </c:pt>
                <c:pt idx="19">
                  <c:v>1.0754560445750924E-2</c:v>
                </c:pt>
                <c:pt idx="20">
                  <c:v>1.1952925752563169E-2</c:v>
                </c:pt>
                <c:pt idx="21">
                  <c:v>1.294644228898016E-2</c:v>
                </c:pt>
                <c:pt idx="22">
                  <c:v>1.2495774994110597E-2</c:v>
                </c:pt>
                <c:pt idx="23">
                  <c:v>1.3397109583849723E-2</c:v>
                </c:pt>
                <c:pt idx="24">
                  <c:v>1.3909231509837862E-2</c:v>
                </c:pt>
                <c:pt idx="25">
                  <c:v>1.3765837370561184E-2</c:v>
                </c:pt>
                <c:pt idx="26">
                  <c:v>1.3171775936414942E-2</c:v>
                </c:pt>
                <c:pt idx="27">
                  <c:v>1.2680138887466328E-2</c:v>
                </c:pt>
                <c:pt idx="28">
                  <c:v>1.2546987186709413E-2</c:v>
                </c:pt>
                <c:pt idx="29">
                  <c:v>1.2147532084438663E-2</c:v>
                </c:pt>
                <c:pt idx="30">
                  <c:v>1.1809531613286491E-2</c:v>
                </c:pt>
                <c:pt idx="31">
                  <c:v>1.0836499953909026E-2</c:v>
                </c:pt>
                <c:pt idx="32">
                  <c:v>1.12564399332193E-2</c:v>
                </c:pt>
                <c:pt idx="33">
                  <c:v>1.1645652596970287E-2</c:v>
                </c:pt>
                <c:pt idx="34">
                  <c:v>1.1113045793942622E-2</c:v>
                </c:pt>
                <c:pt idx="35">
                  <c:v>1.2342138416314156E-2</c:v>
                </c:pt>
                <c:pt idx="36">
                  <c:v>1.1348621879897165E-2</c:v>
                </c:pt>
                <c:pt idx="37">
                  <c:v>1.1276924810258826E-2</c:v>
                </c:pt>
                <c:pt idx="38">
                  <c:v>1.1963168191082932E-2</c:v>
                </c:pt>
                <c:pt idx="39">
                  <c:v>1.1901713559964356E-2</c:v>
                </c:pt>
                <c:pt idx="40">
                  <c:v>1.2803048149703481E-2</c:v>
                </c:pt>
                <c:pt idx="41">
                  <c:v>1.3540503723126401E-2</c:v>
                </c:pt>
                <c:pt idx="42">
                  <c:v>1.3212745690493993E-2</c:v>
                </c:pt>
                <c:pt idx="43">
                  <c:v>1.3407352022369486E-2</c:v>
                </c:pt>
                <c:pt idx="44">
                  <c:v>1.3724867616482133E-2</c:v>
                </c:pt>
                <c:pt idx="45">
                  <c:v>1.4001413456515727E-2</c:v>
                </c:pt>
                <c:pt idx="46">
                  <c:v>1.2925957411940634E-2</c:v>
                </c:pt>
                <c:pt idx="47">
                  <c:v>1.3858019317239048E-2</c:v>
                </c:pt>
                <c:pt idx="48">
                  <c:v>1.518953632480821E-2</c:v>
                </c:pt>
                <c:pt idx="49">
                  <c:v>1.5322688025565127E-2</c:v>
                </c:pt>
                <c:pt idx="50">
                  <c:v>1.4257474419509798E-2</c:v>
                </c:pt>
                <c:pt idx="51">
                  <c:v>1.3745352493521658E-2</c:v>
                </c:pt>
                <c:pt idx="52">
                  <c:v>1.2618684256347752E-2</c:v>
                </c:pt>
                <c:pt idx="53">
                  <c:v>1.202462282220151E-2</c:v>
                </c:pt>
                <c:pt idx="54">
                  <c:v>1.1235955056179775E-2</c:v>
                </c:pt>
                <c:pt idx="55">
                  <c:v>1.2280683785195579E-2</c:v>
                </c:pt>
                <c:pt idx="56">
                  <c:v>1.2188501838517714E-2</c:v>
                </c:pt>
                <c:pt idx="57">
                  <c:v>1.1911955998484118E-2</c:v>
                </c:pt>
                <c:pt idx="58">
                  <c:v>1.2546987186709413E-2</c:v>
                </c:pt>
                <c:pt idx="59">
                  <c:v>1.2239714031116528E-2</c:v>
                </c:pt>
                <c:pt idx="60">
                  <c:v>1.188122868292483E-2</c:v>
                </c:pt>
                <c:pt idx="61">
                  <c:v>1.1543228211772659E-2</c:v>
                </c:pt>
                <c:pt idx="62">
                  <c:v>1.1686622351049338E-2</c:v>
                </c:pt>
                <c:pt idx="63">
                  <c:v>1.2270441346675817E-2</c:v>
                </c:pt>
                <c:pt idx="64">
                  <c:v>1.103110628578452E-2</c:v>
                </c:pt>
                <c:pt idx="65">
                  <c:v>1.2239714031116528E-2</c:v>
                </c:pt>
                <c:pt idx="66">
                  <c:v>1.2352380854833919E-2</c:v>
                </c:pt>
                <c:pt idx="67">
                  <c:v>1.2639169133387277E-2</c:v>
                </c:pt>
                <c:pt idx="68">
                  <c:v>1.2598199379308226E-2</c:v>
                </c:pt>
                <c:pt idx="69">
                  <c:v>1.2874745219341821E-2</c:v>
                </c:pt>
                <c:pt idx="70">
                  <c:v>1.3192260813454468E-2</c:v>
                </c:pt>
                <c:pt idx="71">
                  <c:v>1.1707107228088863E-2</c:v>
                </c:pt>
                <c:pt idx="72">
                  <c:v>1.176856185920744E-2</c:v>
                </c:pt>
                <c:pt idx="73">
                  <c:v>1.0385832659039465E-2</c:v>
                </c:pt>
                <c:pt idx="74">
                  <c:v>8.828982004035521E-3</c:v>
                </c:pt>
                <c:pt idx="75">
                  <c:v>8.9416488277529113E-3</c:v>
                </c:pt>
                <c:pt idx="76">
                  <c:v>9.3206190529841349E-3</c:v>
                </c:pt>
                <c:pt idx="77">
                  <c:v>7.8457079061382932E-3</c:v>
                </c:pt>
                <c:pt idx="78">
                  <c:v>7.6715864513023264E-3</c:v>
                </c:pt>
                <c:pt idx="79">
                  <c:v>6.3707967592924524E-3</c:v>
                </c:pt>
                <c:pt idx="80">
                  <c:v>6.0020689725809925E-3</c:v>
                </c:pt>
                <c:pt idx="81">
                  <c:v>6.0532811651798062E-3</c:v>
                </c:pt>
                <c:pt idx="82">
                  <c:v>5.2748558376778344E-3</c:v>
                </c:pt>
                <c:pt idx="83">
                  <c:v>5.1724314524802069E-3</c:v>
                </c:pt>
                <c:pt idx="84">
                  <c:v>5.0700070672825785E-3</c:v>
                </c:pt>
                <c:pt idx="85">
                  <c:v>4.8241885428082715E-3</c:v>
                </c:pt>
                <c:pt idx="86">
                  <c:v>3.8511568834308074E-3</c:v>
                </c:pt>
                <c:pt idx="87">
                  <c:v>3.4312169041205332E-3</c:v>
                </c:pt>
                <c:pt idx="88">
                  <c:v>2.7449735232964265E-3</c:v>
                </c:pt>
                <c:pt idx="89">
                  <c:v>2.4991549988221196E-3</c:v>
                </c:pt>
                <c:pt idx="90">
                  <c:v>2.0382452654327944E-3</c:v>
                </c:pt>
                <c:pt idx="91">
                  <c:v>1.5056384624051295E-3</c:v>
                </c:pt>
                <c:pt idx="92">
                  <c:v>1.1881228682924831E-3</c:v>
                </c:pt>
                <c:pt idx="93">
                  <c:v>9.5254678233793898E-4</c:v>
                </c:pt>
                <c:pt idx="94">
                  <c:v>8.1939508158102286E-4</c:v>
                </c:pt>
                <c:pt idx="95">
                  <c:v>6.1454631118576714E-4</c:v>
                </c:pt>
                <c:pt idx="96">
                  <c:v>4.7115217190908811E-4</c:v>
                </c:pt>
                <c:pt idx="97">
                  <c:v>2.2533364743478128E-4</c:v>
                </c:pt>
                <c:pt idx="98">
                  <c:v>1.5363657779644179E-4</c:v>
                </c:pt>
                <c:pt idx="99">
                  <c:v>1.2290926223715342E-4</c:v>
                </c:pt>
                <c:pt idx="100">
                  <c:v>1.1266682371739064E-4</c:v>
                </c:pt>
              </c:numCache>
            </c:numRef>
          </c:val>
          <c:smooth val="0"/>
          <c:extLst>
            <c:ext xmlns:c16="http://schemas.microsoft.com/office/drawing/2014/chart" uri="{C3380CC4-5D6E-409C-BE32-E72D297353CC}">
              <c16:uniqueId val="{00000000-D323-4451-ABA1-6E6E005EEABA}"/>
            </c:ext>
          </c:extLst>
        </c:ser>
        <c:ser>
          <c:idx val="1"/>
          <c:order val="1"/>
          <c:tx>
            <c:strRef>
              <c:f>'Tabeller 2'!$AH$2</c:f>
              <c:strCache>
                <c:ptCount val="1"/>
                <c:pt idx="0">
                  <c:v>Riket</c:v>
                </c:pt>
              </c:strCache>
            </c:strRef>
          </c:tx>
          <c:spPr>
            <a:ln w="28575" cap="rnd">
              <a:solidFill>
                <a:srgbClr val="00B0F0"/>
              </a:solidFill>
              <a:round/>
            </a:ln>
            <a:effectLst/>
          </c:spPr>
          <c:marker>
            <c:symbol val="none"/>
          </c:marker>
          <c:cat>
            <c:strRef>
              <c:f>'Tabeller 2'!$AF$3:$AF$103</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2'!$AH$3:$AH$103</c:f>
              <c:numCache>
                <c:formatCode>0.00%</c:formatCode>
                <c:ptCount val="101"/>
                <c:pt idx="0">
                  <c:v>1.1763049439463966E-2</c:v>
                </c:pt>
                <c:pt idx="1">
                  <c:v>1.1971555830225447E-2</c:v>
                </c:pt>
                <c:pt idx="2">
                  <c:v>1.1889736866762082E-2</c:v>
                </c:pt>
                <c:pt idx="3">
                  <c:v>1.1974296663989109E-2</c:v>
                </c:pt>
                <c:pt idx="4">
                  <c:v>1.1909734802000646E-2</c:v>
                </c:pt>
                <c:pt idx="5">
                  <c:v>1.2378315863225086E-2</c:v>
                </c:pt>
                <c:pt idx="6">
                  <c:v>1.2060886708448479E-2</c:v>
                </c:pt>
                <c:pt idx="7">
                  <c:v>1.1906993968236985E-2</c:v>
                </c:pt>
                <c:pt idx="8">
                  <c:v>1.1759598019168985E-2</c:v>
                </c:pt>
                <c:pt idx="9">
                  <c:v>1.1696964892051248E-2</c:v>
                </c:pt>
                <c:pt idx="10">
                  <c:v>1.1316395048348814E-2</c:v>
                </c:pt>
                <c:pt idx="11">
                  <c:v>1.1289494272520288E-2</c:v>
                </c:pt>
                <c:pt idx="12">
                  <c:v>1.1128597179357217E-2</c:v>
                </c:pt>
                <c:pt idx="13">
                  <c:v>1.083898241166369E-2</c:v>
                </c:pt>
                <c:pt idx="14">
                  <c:v>1.0426639198775111E-2</c:v>
                </c:pt>
                <c:pt idx="15">
                  <c:v>1.0462676087149174E-2</c:v>
                </c:pt>
                <c:pt idx="16">
                  <c:v>1.0286552139743541E-2</c:v>
                </c:pt>
                <c:pt idx="17">
                  <c:v>1.0509879335301116E-2</c:v>
                </c:pt>
                <c:pt idx="18">
                  <c:v>1.0650169419055921E-2</c:v>
                </c:pt>
                <c:pt idx="19">
                  <c:v>1.1128089617549132E-2</c:v>
                </c:pt>
                <c:pt idx="20">
                  <c:v>1.1938868849784748E-2</c:v>
                </c:pt>
                <c:pt idx="21">
                  <c:v>1.2831467045483731E-2</c:v>
                </c:pt>
                <c:pt idx="22">
                  <c:v>1.3392627380502948E-2</c:v>
                </c:pt>
                <c:pt idx="23">
                  <c:v>1.4046468501678558E-2</c:v>
                </c:pt>
                <c:pt idx="24">
                  <c:v>1.4428154981358778E-2</c:v>
                </c:pt>
                <c:pt idx="25">
                  <c:v>1.4694624930603611E-2</c:v>
                </c:pt>
                <c:pt idx="26">
                  <c:v>1.4081794803521301E-2</c:v>
                </c:pt>
                <c:pt idx="27">
                  <c:v>1.3923232494675423E-2</c:v>
                </c:pt>
                <c:pt idx="28">
                  <c:v>1.3331212401724614E-2</c:v>
                </c:pt>
                <c:pt idx="29">
                  <c:v>1.3242490597671287E-2</c:v>
                </c:pt>
                <c:pt idx="30">
                  <c:v>1.3021396674069286E-2</c:v>
                </c:pt>
                <c:pt idx="31">
                  <c:v>1.262915290878089E-2</c:v>
                </c:pt>
                <c:pt idx="32">
                  <c:v>1.2386639876877686E-2</c:v>
                </c:pt>
                <c:pt idx="33">
                  <c:v>1.246125146266624E-2</c:v>
                </c:pt>
                <c:pt idx="34">
                  <c:v>1.2344918296253067E-2</c:v>
                </c:pt>
                <c:pt idx="35">
                  <c:v>1.2747211785341554E-2</c:v>
                </c:pt>
                <c:pt idx="36">
                  <c:v>1.2406536299754635E-2</c:v>
                </c:pt>
                <c:pt idx="37">
                  <c:v>1.2039366087785656E-2</c:v>
                </c:pt>
                <c:pt idx="38">
                  <c:v>1.221691120825393E-2</c:v>
                </c:pt>
                <c:pt idx="39">
                  <c:v>1.2367352528170441E-2</c:v>
                </c:pt>
                <c:pt idx="40">
                  <c:v>1.2837456274819138E-2</c:v>
                </c:pt>
                <c:pt idx="41">
                  <c:v>1.3389074447846349E-2</c:v>
                </c:pt>
                <c:pt idx="42">
                  <c:v>1.3181583180701038E-2</c:v>
                </c:pt>
                <c:pt idx="43">
                  <c:v>1.339739846149895E-2</c:v>
                </c:pt>
                <c:pt idx="44">
                  <c:v>1.3374862717219958E-2</c:v>
                </c:pt>
                <c:pt idx="45">
                  <c:v>1.3040887047499766E-2</c:v>
                </c:pt>
                <c:pt idx="46">
                  <c:v>1.2812788770946187E-2</c:v>
                </c:pt>
                <c:pt idx="47">
                  <c:v>1.3349484626815688E-2</c:v>
                </c:pt>
                <c:pt idx="48">
                  <c:v>1.3976424972162773E-2</c:v>
                </c:pt>
                <c:pt idx="49">
                  <c:v>1.4064537702046399E-2</c:v>
                </c:pt>
                <c:pt idx="50">
                  <c:v>1.4068699708872699E-2</c:v>
                </c:pt>
                <c:pt idx="51">
                  <c:v>1.3994798709615465E-2</c:v>
                </c:pt>
                <c:pt idx="52">
                  <c:v>1.3011245437907578E-2</c:v>
                </c:pt>
                <c:pt idx="53">
                  <c:v>1.2387350463409006E-2</c:v>
                </c:pt>
                <c:pt idx="54">
                  <c:v>1.1959069809746547E-2</c:v>
                </c:pt>
                <c:pt idx="55">
                  <c:v>1.179005172765411E-2</c:v>
                </c:pt>
                <c:pt idx="56">
                  <c:v>1.1795025833373347E-2</c:v>
                </c:pt>
                <c:pt idx="57">
                  <c:v>1.1721023321754495E-2</c:v>
                </c:pt>
                <c:pt idx="58">
                  <c:v>1.1802740772856243E-2</c:v>
                </c:pt>
                <c:pt idx="59">
                  <c:v>1.1788021480421768E-2</c:v>
                </c:pt>
                <c:pt idx="60">
                  <c:v>1.154672659685797E-2</c:v>
                </c:pt>
                <c:pt idx="61">
                  <c:v>1.1260258712374569E-2</c:v>
                </c:pt>
                <c:pt idx="62">
                  <c:v>1.1471201399814862E-2</c:v>
                </c:pt>
                <c:pt idx="63">
                  <c:v>1.1311928504437664E-2</c:v>
                </c:pt>
                <c:pt idx="64">
                  <c:v>1.111946106681168E-2</c:v>
                </c:pt>
                <c:pt idx="65">
                  <c:v>1.1533936039294217E-2</c:v>
                </c:pt>
                <c:pt idx="66">
                  <c:v>1.1839589760123245E-2</c:v>
                </c:pt>
                <c:pt idx="67">
                  <c:v>1.2143010208996696E-2</c:v>
                </c:pt>
                <c:pt idx="68">
                  <c:v>1.2126463694053111E-2</c:v>
                </c:pt>
                <c:pt idx="69">
                  <c:v>1.2140776937041119E-2</c:v>
                </c:pt>
                <c:pt idx="70">
                  <c:v>1.1888417206061059E-2</c:v>
                </c:pt>
                <c:pt idx="71">
                  <c:v>1.1513430542247566E-2</c:v>
                </c:pt>
                <c:pt idx="72">
                  <c:v>1.0602255584372659E-2</c:v>
                </c:pt>
                <c:pt idx="73">
                  <c:v>9.5784019051027933E-3</c:v>
                </c:pt>
                <c:pt idx="74">
                  <c:v>8.3074671376569542E-3</c:v>
                </c:pt>
                <c:pt idx="75">
                  <c:v>7.7534126679509336E-3</c:v>
                </c:pt>
                <c:pt idx="76">
                  <c:v>7.5837855116887929E-3</c:v>
                </c:pt>
                <c:pt idx="77">
                  <c:v>7.0911460207611051E-3</c:v>
                </c:pt>
                <c:pt idx="78">
                  <c:v>6.5216616720892876E-3</c:v>
                </c:pt>
                <c:pt idx="79">
                  <c:v>6.1201802818937378E-3</c:v>
                </c:pt>
                <c:pt idx="80">
                  <c:v>5.6079489051739529E-3</c:v>
                </c:pt>
                <c:pt idx="81">
                  <c:v>5.1821045481903038E-3</c:v>
                </c:pt>
                <c:pt idx="82">
                  <c:v>4.844981995259982E-3</c:v>
                </c:pt>
                <c:pt idx="83">
                  <c:v>4.686622711137337E-3</c:v>
                </c:pt>
                <c:pt idx="84">
                  <c:v>4.3640164259182582E-3</c:v>
                </c:pt>
                <c:pt idx="85">
                  <c:v>4.0925723709541867E-3</c:v>
                </c:pt>
                <c:pt idx="86">
                  <c:v>3.5967859968163694E-3</c:v>
                </c:pt>
                <c:pt idx="87">
                  <c:v>3.3378279623311989E-3</c:v>
                </c:pt>
                <c:pt idx="88">
                  <c:v>2.8799056990765522E-3</c:v>
                </c:pt>
                <c:pt idx="89">
                  <c:v>2.5488738878432552E-3</c:v>
                </c:pt>
                <c:pt idx="90">
                  <c:v>2.2181466136948092E-3</c:v>
                </c:pt>
                <c:pt idx="91">
                  <c:v>1.8444796105823388E-3</c:v>
                </c:pt>
                <c:pt idx="92">
                  <c:v>1.5029920261024827E-3</c:v>
                </c:pt>
                <c:pt idx="93">
                  <c:v>1.1724677766772711E-3</c:v>
                </c:pt>
                <c:pt idx="94">
                  <c:v>9.7817311654218035E-4</c:v>
                </c:pt>
                <c:pt idx="95">
                  <c:v>7.6814404035644237E-4</c:v>
                </c:pt>
                <c:pt idx="96">
                  <c:v>4.5528294185260263E-4</c:v>
                </c:pt>
                <c:pt idx="97">
                  <c:v>3.061612826371125E-4</c:v>
                </c:pt>
                <c:pt idx="98">
                  <c:v>2.1013058854735505E-4</c:v>
                </c:pt>
                <c:pt idx="99">
                  <c:v>1.3359026788807693E-4</c:v>
                </c:pt>
                <c:pt idx="100">
                  <c:v>1.9246743762598318E-4</c:v>
                </c:pt>
              </c:numCache>
            </c:numRef>
          </c:val>
          <c:smooth val="0"/>
          <c:extLst>
            <c:ext xmlns:c16="http://schemas.microsoft.com/office/drawing/2014/chart" uri="{C3380CC4-5D6E-409C-BE32-E72D297353CC}">
              <c16:uniqueId val="{00000001-D323-4451-ABA1-6E6E005EEABA}"/>
            </c:ext>
          </c:extLst>
        </c:ser>
        <c:dLbls>
          <c:showLegendKey val="0"/>
          <c:showVal val="0"/>
          <c:showCatName val="0"/>
          <c:showSerName val="0"/>
          <c:showPercent val="0"/>
          <c:showBubbleSize val="0"/>
        </c:dLbls>
        <c:smooth val="0"/>
        <c:axId val="454440032"/>
        <c:axId val="454439200"/>
      </c:lineChart>
      <c:catAx>
        <c:axId val="4544400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Ålder</a:t>
                </a:r>
                <a:endParaRPr lang="sv-SE"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54439200"/>
        <c:crosses val="autoZero"/>
        <c:auto val="1"/>
        <c:lblAlgn val="ctr"/>
        <c:lblOffset val="100"/>
        <c:tickLblSkip val="5"/>
        <c:noMultiLvlLbl val="0"/>
      </c:catAx>
      <c:valAx>
        <c:axId val="454439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Andel av befolkning</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5444003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 2'!$BE$109</c:f>
              <c:strCache>
                <c:ptCount val="1"/>
                <c:pt idx="0">
                  <c:v>2015</c:v>
                </c:pt>
              </c:strCache>
            </c:strRef>
          </c:tx>
          <c:spPr>
            <a:ln w="28575" cap="rnd">
              <a:solidFill>
                <a:schemeClr val="accent1"/>
              </a:solidFill>
              <a:round/>
            </a:ln>
            <a:effectLst/>
          </c:spPr>
          <c:marker>
            <c:symbol val="none"/>
          </c:marker>
          <c:cat>
            <c:strRef>
              <c:f>'Tabeller 2'!$BD$110:$BD$210</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2'!$BE$110:$BE$210</c:f>
              <c:numCache>
                <c:formatCode>General</c:formatCode>
                <c:ptCount val="101"/>
                <c:pt idx="0">
                  <c:v>1083</c:v>
                </c:pt>
                <c:pt idx="1">
                  <c:v>1008</c:v>
                </c:pt>
                <c:pt idx="2">
                  <c:v>1040</c:v>
                </c:pt>
                <c:pt idx="3">
                  <c:v>1033</c:v>
                </c:pt>
                <c:pt idx="4">
                  <c:v>1102</c:v>
                </c:pt>
                <c:pt idx="5">
                  <c:v>1181</c:v>
                </c:pt>
                <c:pt idx="6">
                  <c:v>1176</c:v>
                </c:pt>
                <c:pt idx="7">
                  <c:v>1174</c:v>
                </c:pt>
                <c:pt idx="8">
                  <c:v>1141</c:v>
                </c:pt>
                <c:pt idx="9">
                  <c:v>1142</c:v>
                </c:pt>
                <c:pt idx="10">
                  <c:v>1182</c:v>
                </c:pt>
                <c:pt idx="11">
                  <c:v>1168</c:v>
                </c:pt>
                <c:pt idx="12">
                  <c:v>1163</c:v>
                </c:pt>
                <c:pt idx="13">
                  <c:v>1116</c:v>
                </c:pt>
                <c:pt idx="14">
                  <c:v>1041</c:v>
                </c:pt>
                <c:pt idx="15">
                  <c:v>954</c:v>
                </c:pt>
                <c:pt idx="16">
                  <c:v>957</c:v>
                </c:pt>
                <c:pt idx="17">
                  <c:v>953</c:v>
                </c:pt>
                <c:pt idx="18">
                  <c:v>1028</c:v>
                </c:pt>
                <c:pt idx="19">
                  <c:v>1050</c:v>
                </c:pt>
                <c:pt idx="20">
                  <c:v>1167</c:v>
                </c:pt>
                <c:pt idx="21">
                  <c:v>1264</c:v>
                </c:pt>
                <c:pt idx="22">
                  <c:v>1220</c:v>
                </c:pt>
                <c:pt idx="23">
                  <c:v>1308</c:v>
                </c:pt>
                <c:pt idx="24">
                  <c:v>1358</c:v>
                </c:pt>
                <c:pt idx="25">
                  <c:v>1344</c:v>
                </c:pt>
                <c:pt idx="26">
                  <c:v>1286</c:v>
                </c:pt>
                <c:pt idx="27">
                  <c:v>1238</c:v>
                </c:pt>
                <c:pt idx="28">
                  <c:v>1225</c:v>
                </c:pt>
                <c:pt idx="29">
                  <c:v>1186</c:v>
                </c:pt>
                <c:pt idx="30">
                  <c:v>1153</c:v>
                </c:pt>
                <c:pt idx="31">
                  <c:v>1058</c:v>
                </c:pt>
                <c:pt idx="32">
                  <c:v>1099</c:v>
                </c:pt>
                <c:pt idx="33">
                  <c:v>1137</c:v>
                </c:pt>
                <c:pt idx="34">
                  <c:v>1085</c:v>
                </c:pt>
                <c:pt idx="35">
                  <c:v>1205</c:v>
                </c:pt>
                <c:pt idx="36">
                  <c:v>1108</c:v>
                </c:pt>
                <c:pt idx="37">
                  <c:v>1101</c:v>
                </c:pt>
                <c:pt idx="38">
                  <c:v>1168</c:v>
                </c:pt>
                <c:pt idx="39">
                  <c:v>1162</c:v>
                </c:pt>
                <c:pt idx="40">
                  <c:v>1250</c:v>
                </c:pt>
                <c:pt idx="41">
                  <c:v>1322</c:v>
                </c:pt>
                <c:pt idx="42">
                  <c:v>1290</c:v>
                </c:pt>
                <c:pt idx="43">
                  <c:v>1309</c:v>
                </c:pt>
                <c:pt idx="44">
                  <c:v>1340</c:v>
                </c:pt>
                <c:pt idx="45">
                  <c:v>1367</c:v>
                </c:pt>
                <c:pt idx="46">
                  <c:v>1262</c:v>
                </c:pt>
                <c:pt idx="47">
                  <c:v>1353</c:v>
                </c:pt>
                <c:pt idx="48">
                  <c:v>1483</c:v>
                </c:pt>
                <c:pt idx="49">
                  <c:v>1496</c:v>
                </c:pt>
                <c:pt idx="50">
                  <c:v>1392</c:v>
                </c:pt>
                <c:pt idx="51">
                  <c:v>1342</c:v>
                </c:pt>
                <c:pt idx="52">
                  <c:v>1232</c:v>
                </c:pt>
                <c:pt idx="53">
                  <c:v>1174</c:v>
                </c:pt>
                <c:pt idx="54">
                  <c:v>1097</c:v>
                </c:pt>
                <c:pt idx="55">
                  <c:v>1199</c:v>
                </c:pt>
                <c:pt idx="56">
                  <c:v>1190</c:v>
                </c:pt>
                <c:pt idx="57">
                  <c:v>1163</c:v>
                </c:pt>
                <c:pt idx="58">
                  <c:v>1225</c:v>
                </c:pt>
                <c:pt idx="59">
                  <c:v>1195</c:v>
                </c:pt>
                <c:pt idx="60">
                  <c:v>1160</c:v>
                </c:pt>
                <c:pt idx="61">
                  <c:v>1127</c:v>
                </c:pt>
                <c:pt idx="62">
                  <c:v>1141</c:v>
                </c:pt>
                <c:pt idx="63">
                  <c:v>1198</c:v>
                </c:pt>
                <c:pt idx="64">
                  <c:v>1077</c:v>
                </c:pt>
                <c:pt idx="65">
                  <c:v>1195</c:v>
                </c:pt>
                <c:pt idx="66">
                  <c:v>1206</c:v>
                </c:pt>
                <c:pt idx="67">
                  <c:v>1234</c:v>
                </c:pt>
                <c:pt idx="68">
                  <c:v>1230</c:v>
                </c:pt>
                <c:pt idx="69">
                  <c:v>1257</c:v>
                </c:pt>
                <c:pt idx="70">
                  <c:v>1288</c:v>
                </c:pt>
                <c:pt idx="71">
                  <c:v>1143</c:v>
                </c:pt>
                <c:pt idx="72">
                  <c:v>1149</c:v>
                </c:pt>
                <c:pt idx="73">
                  <c:v>1014</c:v>
                </c:pt>
                <c:pt idx="74">
                  <c:v>862</c:v>
                </c:pt>
                <c:pt idx="75">
                  <c:v>873</c:v>
                </c:pt>
                <c:pt idx="76">
                  <c:v>910</c:v>
                </c:pt>
                <c:pt idx="77">
                  <c:v>766</c:v>
                </c:pt>
                <c:pt idx="78">
                  <c:v>749</c:v>
                </c:pt>
                <c:pt idx="79">
                  <c:v>622</c:v>
                </c:pt>
                <c:pt idx="80">
                  <c:v>586</c:v>
                </c:pt>
                <c:pt idx="81">
                  <c:v>591</c:v>
                </c:pt>
                <c:pt idx="82">
                  <c:v>515</c:v>
                </c:pt>
                <c:pt idx="83">
                  <c:v>505</c:v>
                </c:pt>
                <c:pt idx="84">
                  <c:v>495</c:v>
                </c:pt>
                <c:pt idx="85">
                  <c:v>471</c:v>
                </c:pt>
                <c:pt idx="86">
                  <c:v>376</c:v>
                </c:pt>
                <c:pt idx="87">
                  <c:v>335</c:v>
                </c:pt>
                <c:pt idx="88">
                  <c:v>268</c:v>
                </c:pt>
                <c:pt idx="89">
                  <c:v>244</c:v>
                </c:pt>
                <c:pt idx="90">
                  <c:v>199</c:v>
                </c:pt>
                <c:pt idx="91">
                  <c:v>147</c:v>
                </c:pt>
                <c:pt idx="92">
                  <c:v>116</c:v>
                </c:pt>
                <c:pt idx="93">
                  <c:v>93</c:v>
                </c:pt>
                <c:pt idx="94">
                  <c:v>80</c:v>
                </c:pt>
                <c:pt idx="95">
                  <c:v>60</c:v>
                </c:pt>
                <c:pt idx="96">
                  <c:v>46</c:v>
                </c:pt>
                <c:pt idx="97">
                  <c:v>22</c:v>
                </c:pt>
                <c:pt idx="98">
                  <c:v>15</c:v>
                </c:pt>
                <c:pt idx="99">
                  <c:v>12</c:v>
                </c:pt>
                <c:pt idx="100">
                  <c:v>11</c:v>
                </c:pt>
              </c:numCache>
            </c:numRef>
          </c:val>
          <c:smooth val="0"/>
          <c:extLst>
            <c:ext xmlns:c16="http://schemas.microsoft.com/office/drawing/2014/chart" uri="{C3380CC4-5D6E-409C-BE32-E72D297353CC}">
              <c16:uniqueId val="{00000000-0CE3-4F15-A246-ECBF55919009}"/>
            </c:ext>
          </c:extLst>
        </c:ser>
        <c:ser>
          <c:idx val="1"/>
          <c:order val="1"/>
          <c:tx>
            <c:strRef>
              <c:f>'Tabeller 2'!$BF$109</c:f>
              <c:strCache>
                <c:ptCount val="1"/>
                <c:pt idx="0">
                  <c:v>2030</c:v>
                </c:pt>
              </c:strCache>
            </c:strRef>
          </c:tx>
          <c:spPr>
            <a:ln w="28575" cap="rnd">
              <a:solidFill>
                <a:srgbClr val="00B0F0"/>
              </a:solidFill>
              <a:round/>
            </a:ln>
            <a:effectLst/>
          </c:spPr>
          <c:marker>
            <c:symbol val="none"/>
          </c:marker>
          <c:cat>
            <c:strRef>
              <c:f>'Tabeller 2'!$BD$110:$BD$210</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'Tabeller 2'!$BF$110:$BF$210</c:f>
              <c:numCache>
                <c:formatCode>0</c:formatCode>
                <c:ptCount val="101"/>
                <c:pt idx="0">
                  <c:v>1012.5639574031895</c:v>
                </c:pt>
                <c:pt idx="1">
                  <c:v>1021.7715994073521</c:v>
                </c:pt>
                <c:pt idx="2">
                  <c:v>1030.5760993032159</c:v>
                </c:pt>
                <c:pt idx="3">
                  <c:v>1041.8078728429327</c:v>
                </c:pt>
                <c:pt idx="4">
                  <c:v>1059.339738272583</c:v>
                </c:pt>
                <c:pt idx="5">
                  <c:v>1081.679424186643</c:v>
                </c:pt>
                <c:pt idx="6">
                  <c:v>1098.4941945250075</c:v>
                </c:pt>
                <c:pt idx="7">
                  <c:v>1120.2215442904348</c:v>
                </c:pt>
                <c:pt idx="8">
                  <c:v>1134.4344092798185</c:v>
                </c:pt>
                <c:pt idx="9">
                  <c:v>1146.1153501917011</c:v>
                </c:pt>
                <c:pt idx="10">
                  <c:v>1170.0175086457875</c:v>
                </c:pt>
                <c:pt idx="11">
                  <c:v>1161.1500312435069</c:v>
                </c:pt>
                <c:pt idx="12">
                  <c:v>1165.0191615704239</c:v>
                </c:pt>
                <c:pt idx="13">
                  <c:v>1173.2645283657757</c:v>
                </c:pt>
                <c:pt idx="14">
                  <c:v>1186.10293263737</c:v>
                </c:pt>
                <c:pt idx="15">
                  <c:v>1233.9014722806555</c:v>
                </c:pt>
                <c:pt idx="16">
                  <c:v>1152.286876382761</c:v>
                </c:pt>
                <c:pt idx="17">
                  <c:v>1189.9558192592949</c:v>
                </c:pt>
                <c:pt idx="18">
                  <c:v>1192.370322362256</c:v>
                </c:pt>
                <c:pt idx="19">
                  <c:v>1277.0036013675563</c:v>
                </c:pt>
                <c:pt idx="20">
                  <c:v>1374.5405369131772</c:v>
                </c:pt>
                <c:pt idx="21">
                  <c:v>1364.9978322490317</c:v>
                </c:pt>
                <c:pt idx="22">
                  <c:v>1337.6314205478159</c:v>
                </c:pt>
                <c:pt idx="23">
                  <c:v>1288.0694252541809</c:v>
                </c:pt>
                <c:pt idx="24">
                  <c:v>1282.7767909447771</c:v>
                </c:pt>
                <c:pt idx="25">
                  <c:v>1334.4631244078923</c:v>
                </c:pt>
                <c:pt idx="26">
                  <c:v>1320.4947785139661</c:v>
                </c:pt>
                <c:pt idx="27">
                  <c:v>1306.7148191851556</c:v>
                </c:pt>
                <c:pt idx="28">
                  <c:v>1248.8935106747117</c:v>
                </c:pt>
                <c:pt idx="29">
                  <c:v>1163.2881179808558</c:v>
                </c:pt>
                <c:pt idx="30">
                  <c:v>1055.3647015666127</c:v>
                </c:pt>
                <c:pt idx="31">
                  <c:v>1043.9529767732884</c:v>
                </c:pt>
                <c:pt idx="32">
                  <c:v>1037.7891981441273</c:v>
                </c:pt>
                <c:pt idx="33">
                  <c:v>1117.2990421628429</c:v>
                </c:pt>
                <c:pt idx="34">
                  <c:v>1124.4793859784361</c:v>
                </c:pt>
                <c:pt idx="35">
                  <c:v>1244.0662805095735</c:v>
                </c:pt>
                <c:pt idx="36">
                  <c:v>1348.4889878672641</c:v>
                </c:pt>
                <c:pt idx="37">
                  <c:v>1321.4477813038266</c:v>
                </c:pt>
                <c:pt idx="38">
                  <c:v>1424.6103289037296</c:v>
                </c:pt>
                <c:pt idx="39">
                  <c:v>1479.8469314253923</c:v>
                </c:pt>
                <c:pt idx="40">
                  <c:v>1467.6488614885195</c:v>
                </c:pt>
                <c:pt idx="41">
                  <c:v>1396.6786707903918</c:v>
                </c:pt>
                <c:pt idx="42">
                  <c:v>1339.4753524174396</c:v>
                </c:pt>
                <c:pt idx="43">
                  <c:v>1315.2518518140516</c:v>
                </c:pt>
                <c:pt idx="44">
                  <c:v>1260.9154679249345</c:v>
                </c:pt>
                <c:pt idx="45">
                  <c:v>1222.2872088073054</c:v>
                </c:pt>
                <c:pt idx="46">
                  <c:v>1113.9773224801002</c:v>
                </c:pt>
                <c:pt idx="47">
                  <c:v>1151.2027247516194</c:v>
                </c:pt>
                <c:pt idx="48">
                  <c:v>1189.3747797541087</c:v>
                </c:pt>
                <c:pt idx="49">
                  <c:v>1130.5968927811141</c:v>
                </c:pt>
                <c:pt idx="50">
                  <c:v>1249.2498462366648</c:v>
                </c:pt>
                <c:pt idx="51">
                  <c:v>1144.355795186445</c:v>
                </c:pt>
                <c:pt idx="52">
                  <c:v>1125.8365120046728</c:v>
                </c:pt>
                <c:pt idx="53">
                  <c:v>1191.2709708367456</c:v>
                </c:pt>
                <c:pt idx="54">
                  <c:v>1178.1234620772839</c:v>
                </c:pt>
                <c:pt idx="55">
                  <c:v>1242.6613018361593</c:v>
                </c:pt>
                <c:pt idx="56">
                  <c:v>1299.9210118758492</c:v>
                </c:pt>
                <c:pt idx="57">
                  <c:v>1254.8267221294454</c:v>
                </c:pt>
                <c:pt idx="58">
                  <c:v>1265.1494835012927</c:v>
                </c:pt>
                <c:pt idx="59">
                  <c:v>1283.1106918044438</c:v>
                </c:pt>
                <c:pt idx="60">
                  <c:v>1302.5893416915505</c:v>
                </c:pt>
                <c:pt idx="61">
                  <c:v>1193.8576609215183</c:v>
                </c:pt>
                <c:pt idx="62">
                  <c:v>1268.9730339314851</c:v>
                </c:pt>
                <c:pt idx="63">
                  <c:v>1373.6970752280656</c:v>
                </c:pt>
                <c:pt idx="64">
                  <c:v>1371.1480820060428</c:v>
                </c:pt>
                <c:pt idx="65">
                  <c:v>1262.1806434700372</c:v>
                </c:pt>
                <c:pt idx="66">
                  <c:v>1199.0907152643963</c:v>
                </c:pt>
                <c:pt idx="67">
                  <c:v>1090.3653021149421</c:v>
                </c:pt>
                <c:pt idx="68">
                  <c:v>1019.8158627607806</c:v>
                </c:pt>
                <c:pt idx="69">
                  <c:v>940.17324939860941</c:v>
                </c:pt>
                <c:pt idx="70">
                  <c:v>1022.0791167208597</c:v>
                </c:pt>
                <c:pt idx="71">
                  <c:v>1003.2669170204849</c:v>
                </c:pt>
                <c:pt idx="72">
                  <c:v>970.68310250664899</c:v>
                </c:pt>
                <c:pt idx="73">
                  <c:v>1011.380533227016</c:v>
                </c:pt>
                <c:pt idx="74">
                  <c:v>966.36893695106846</c:v>
                </c:pt>
                <c:pt idx="75">
                  <c:v>920.49117224778297</c:v>
                </c:pt>
                <c:pt idx="76">
                  <c:v>885.44819656629579</c:v>
                </c:pt>
                <c:pt idx="77">
                  <c:v>873.38458577590018</c:v>
                </c:pt>
                <c:pt idx="78">
                  <c:v>894.90383326458686</c:v>
                </c:pt>
                <c:pt idx="79">
                  <c:v>780.72033260890998</c:v>
                </c:pt>
                <c:pt idx="80">
                  <c:v>834.39174953195857</c:v>
                </c:pt>
                <c:pt idx="81">
                  <c:v>819.82522694672878</c:v>
                </c:pt>
                <c:pt idx="82">
                  <c:v>813.17658133695977</c:v>
                </c:pt>
                <c:pt idx="83">
                  <c:v>769.95005429629964</c:v>
                </c:pt>
                <c:pt idx="84">
                  <c:v>736.61827454632794</c:v>
                </c:pt>
                <c:pt idx="85">
                  <c:v>696.48774239747991</c:v>
                </c:pt>
                <c:pt idx="86">
                  <c:v>555.16749368073215</c:v>
                </c:pt>
                <c:pt idx="87">
                  <c:v>504.73405165015265</c:v>
                </c:pt>
                <c:pt idx="88">
                  <c:v>396.38324693715799</c:v>
                </c:pt>
                <c:pt idx="89">
                  <c:v>301.57581091924663</c:v>
                </c:pt>
                <c:pt idx="90">
                  <c:v>251.7805020924165</c:v>
                </c:pt>
                <c:pt idx="91">
                  <c:v>217.96948428407211</c:v>
                </c:pt>
                <c:pt idx="92">
                  <c:v>150.21405500552061</c:v>
                </c:pt>
                <c:pt idx="93">
                  <c:v>117.88014121517412</c:v>
                </c:pt>
                <c:pt idx="94">
                  <c:v>78.982713031025725</c:v>
                </c:pt>
                <c:pt idx="95">
                  <c:v>60.062543761290506</c:v>
                </c:pt>
                <c:pt idx="96">
                  <c:v>44.824233609702112</c:v>
                </c:pt>
                <c:pt idx="97">
                  <c:v>27.270359340784012</c:v>
                </c:pt>
                <c:pt idx="98">
                  <c:v>19.298423475757815</c:v>
                </c:pt>
                <c:pt idx="99">
                  <c:v>13.018855285359658</c:v>
                </c:pt>
                <c:pt idx="100">
                  <c:v>-0.25007050003055831</c:v>
                </c:pt>
              </c:numCache>
            </c:numRef>
          </c:val>
          <c:smooth val="0"/>
          <c:extLst>
            <c:ext xmlns:c16="http://schemas.microsoft.com/office/drawing/2014/chart" uri="{C3380CC4-5D6E-409C-BE32-E72D297353CC}">
              <c16:uniqueId val="{00000001-0CE3-4F15-A246-ECBF55919009}"/>
            </c:ext>
          </c:extLst>
        </c:ser>
        <c:dLbls>
          <c:showLegendKey val="0"/>
          <c:showVal val="0"/>
          <c:showCatName val="0"/>
          <c:showSerName val="0"/>
          <c:showPercent val="0"/>
          <c:showBubbleSize val="0"/>
        </c:dLbls>
        <c:smooth val="0"/>
        <c:axId val="349293664"/>
        <c:axId val="389324112"/>
      </c:lineChart>
      <c:catAx>
        <c:axId val="3492936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Ålder</a:t>
                </a:r>
                <a:endParaRPr lang="sv-SE"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89324112"/>
        <c:crosses val="autoZero"/>
        <c:auto val="1"/>
        <c:lblAlgn val="ctr"/>
        <c:lblOffset val="100"/>
        <c:tickLblSkip val="5"/>
        <c:noMultiLvlLbl val="0"/>
      </c:catAx>
      <c:valAx>
        <c:axId val="3893241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 </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4929366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Tabeller!$A$40</c:f>
              <c:strCache>
                <c:ptCount val="1"/>
                <c:pt idx="0">
                  <c:v>Sundsvalls Kommun</c:v>
                </c:pt>
              </c:strCache>
            </c:strRef>
          </c:tx>
          <c:spPr>
            <a:ln w="28575" cap="rnd">
              <a:solidFill>
                <a:schemeClr val="accent1"/>
              </a:solidFill>
              <a:round/>
            </a:ln>
            <a:effectLst/>
          </c:spPr>
          <c:marker>
            <c:symbol val="none"/>
          </c:marker>
          <c:cat>
            <c:numRef>
              <c:f>Tabeller!$B$39:$AF$39</c:f>
              <c:numCache>
                <c:formatCode>0</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Tabeller!$B$40:$AF$40</c:f>
              <c:numCache>
                <c:formatCode>0.00</c:formatCode>
                <c:ptCount val="31"/>
                <c:pt idx="0">
                  <c:v>1.6673709088304804</c:v>
                </c:pt>
                <c:pt idx="1">
                  <c:v>1.6680100304495791</c:v>
                </c:pt>
                <c:pt idx="2">
                  <c:v>1.6746942513873175</c:v>
                </c:pt>
                <c:pt idx="3">
                  <c:v>1.6842114763271421</c:v>
                </c:pt>
                <c:pt idx="4">
                  <c:v>1.6941531674862598</c:v>
                </c:pt>
                <c:pt idx="5">
                  <c:v>1.6992627927146575</c:v>
                </c:pt>
                <c:pt idx="6">
                  <c:v>1.7019483559621134</c:v>
                </c:pt>
                <c:pt idx="7">
                  <c:v>1.7140604610700305</c:v>
                </c:pt>
                <c:pt idx="8">
                  <c:v>1.7223834572827861</c:v>
                </c:pt>
                <c:pt idx="9">
                  <c:v>1.7281969644892274</c:v>
                </c:pt>
                <c:pt idx="10">
                  <c:v>1.7335844409836658</c:v>
                </c:pt>
                <c:pt idx="11">
                  <c:v>1.7389093935446518</c:v>
                </c:pt>
                <c:pt idx="12">
                  <c:v>1.7428931951329427</c:v>
                </c:pt>
                <c:pt idx="13">
                  <c:v>1.7537343122716915</c:v>
                </c:pt>
                <c:pt idx="14">
                  <c:v>1.7576063993066213</c:v>
                </c:pt>
                <c:pt idx="15">
                  <c:v>1.7669212393224265</c:v>
                </c:pt>
                <c:pt idx="16">
                  <c:v>1.7730131791974089</c:v>
                </c:pt>
                <c:pt idx="17">
                  <c:v>1.7828802191597628</c:v>
                </c:pt>
                <c:pt idx="18">
                  <c:v>1.7922705144397675</c:v>
                </c:pt>
                <c:pt idx="19">
                  <c:v>1.8004768650319485</c:v>
                </c:pt>
                <c:pt idx="20">
                  <c:v>1.8088636767050412</c:v>
                </c:pt>
                <c:pt idx="21">
                  <c:v>1.8147944583739366</c:v>
                </c:pt>
                <c:pt idx="22">
                  <c:v>1.8182321814378115</c:v>
                </c:pt>
                <c:pt idx="23">
                  <c:v>1.8170440596998385</c:v>
                </c:pt>
                <c:pt idx="24">
                  <c:v>1.8151412868440877</c:v>
                </c:pt>
                <c:pt idx="25">
                  <c:v>1.8121537840305302</c:v>
                </c:pt>
                <c:pt idx="26">
                  <c:v>1.8063298069665612</c:v>
                </c:pt>
                <c:pt idx="27">
                  <c:v>1.8021151404019591</c:v>
                </c:pt>
                <c:pt idx="28">
                  <c:v>1.7977075525399093</c:v>
                </c:pt>
                <c:pt idx="29">
                  <c:v>1.7954976966301999</c:v>
                </c:pt>
                <c:pt idx="30">
                  <c:v>1.7939289481142751</c:v>
                </c:pt>
              </c:numCache>
            </c:numRef>
          </c:val>
          <c:smooth val="0"/>
          <c:extLst>
            <c:ext xmlns:c16="http://schemas.microsoft.com/office/drawing/2014/chart" uri="{C3380CC4-5D6E-409C-BE32-E72D297353CC}">
              <c16:uniqueId val="{00000000-6C4D-4622-B16B-2D5E7DC8849B}"/>
            </c:ext>
          </c:extLst>
        </c:ser>
        <c:ser>
          <c:idx val="1"/>
          <c:order val="1"/>
          <c:tx>
            <c:strRef>
              <c:f>Tabeller!$A$41</c:f>
              <c:strCache>
                <c:ptCount val="1"/>
                <c:pt idx="0">
                  <c:v>Riket</c:v>
                </c:pt>
              </c:strCache>
            </c:strRef>
          </c:tx>
          <c:spPr>
            <a:ln w="28575" cap="rnd">
              <a:solidFill>
                <a:srgbClr val="00B0F0"/>
              </a:solidFill>
              <a:round/>
            </a:ln>
            <a:effectLst/>
          </c:spPr>
          <c:marker>
            <c:symbol val="none"/>
          </c:marker>
          <c:cat>
            <c:numRef>
              <c:f>Tabeller!$B$39:$AF$39</c:f>
              <c:numCache>
                <c:formatCode>0</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Tabeller!$B$41:$AF$41</c:f>
              <c:numCache>
                <c:formatCode>0.00</c:formatCode>
                <c:ptCount val="31"/>
                <c:pt idx="0">
                  <c:v>1.7041239306770017</c:v>
                </c:pt>
                <c:pt idx="1">
                  <c:v>1.7009527795257791</c:v>
                </c:pt>
                <c:pt idx="2">
                  <c:v>1.6988516850781383</c:v>
                </c:pt>
                <c:pt idx="3">
                  <c:v>1.6992532930869124</c:v>
                </c:pt>
                <c:pt idx="4">
                  <c:v>1.7006544337855947</c:v>
                </c:pt>
                <c:pt idx="5">
                  <c:v>1.6996768308799619</c:v>
                </c:pt>
                <c:pt idx="6">
                  <c:v>1.6994383787744212</c:v>
                </c:pt>
                <c:pt idx="7">
                  <c:v>1.7018805345611632</c:v>
                </c:pt>
                <c:pt idx="8">
                  <c:v>1.7054669812155088</c:v>
                </c:pt>
                <c:pt idx="9">
                  <c:v>1.7101431179088711</c:v>
                </c:pt>
                <c:pt idx="10">
                  <c:v>1.7135543681616667</c:v>
                </c:pt>
                <c:pt idx="11">
                  <c:v>1.7174290655452888</c:v>
                </c:pt>
                <c:pt idx="12">
                  <c:v>1.7214338933880777</c:v>
                </c:pt>
                <c:pt idx="13">
                  <c:v>1.7275634348923299</c:v>
                </c:pt>
                <c:pt idx="14">
                  <c:v>1.7328008843060214</c:v>
                </c:pt>
                <c:pt idx="15">
                  <c:v>1.7391794921590522</c:v>
                </c:pt>
                <c:pt idx="16">
                  <c:v>1.7442804086729744</c:v>
                </c:pt>
                <c:pt idx="17">
                  <c:v>1.7510335822865239</c:v>
                </c:pt>
                <c:pt idx="18">
                  <c:v>1.7582522226806878</c:v>
                </c:pt>
                <c:pt idx="19">
                  <c:v>1.7650401435413408</c:v>
                </c:pt>
                <c:pt idx="20">
                  <c:v>1.7715381842197802</c:v>
                </c:pt>
                <c:pt idx="21">
                  <c:v>1.7783606168605557</c:v>
                </c:pt>
                <c:pt idx="22">
                  <c:v>1.7833735426460233</c:v>
                </c:pt>
                <c:pt idx="23">
                  <c:v>1.7865955012737895</c:v>
                </c:pt>
                <c:pt idx="24">
                  <c:v>1.7887811092039794</c:v>
                </c:pt>
                <c:pt idx="25">
                  <c:v>1.7900765513220391</c:v>
                </c:pt>
                <c:pt idx="26">
                  <c:v>1.7897685583594971</c:v>
                </c:pt>
                <c:pt idx="27">
                  <c:v>1.7895496380292002</c:v>
                </c:pt>
                <c:pt idx="28">
                  <c:v>1.7896063499694748</c:v>
                </c:pt>
                <c:pt idx="29">
                  <c:v>1.790839570070099</c:v>
                </c:pt>
                <c:pt idx="30">
                  <c:v>1.7902964085144135</c:v>
                </c:pt>
              </c:numCache>
            </c:numRef>
          </c:val>
          <c:smooth val="0"/>
          <c:extLst>
            <c:ext xmlns:c16="http://schemas.microsoft.com/office/drawing/2014/chart" uri="{C3380CC4-5D6E-409C-BE32-E72D297353CC}">
              <c16:uniqueId val="{00000001-6C4D-4622-B16B-2D5E7DC8849B}"/>
            </c:ext>
          </c:extLst>
        </c:ser>
        <c:dLbls>
          <c:showLegendKey val="0"/>
          <c:showVal val="0"/>
          <c:showCatName val="0"/>
          <c:showSerName val="0"/>
          <c:showPercent val="0"/>
          <c:showBubbleSize val="0"/>
        </c:dLbls>
        <c:smooth val="0"/>
        <c:axId val="217361056"/>
        <c:axId val="217360640"/>
      </c:lineChart>
      <c:catAx>
        <c:axId val="217361056"/>
        <c:scaling>
          <c:orientation val="minMax"/>
        </c:scaling>
        <c:delete val="0"/>
        <c:axPos val="b"/>
        <c:title>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17360640"/>
        <c:crosses val="autoZero"/>
        <c:auto val="1"/>
        <c:lblAlgn val="ctr"/>
        <c:lblOffset val="100"/>
        <c:tickLblSkip val="1"/>
        <c:noMultiLvlLbl val="0"/>
      </c:catAx>
      <c:valAx>
        <c:axId val="217360640"/>
        <c:scaling>
          <c:orientation val="minMax"/>
          <c:max val="1.85"/>
          <c:min val="1.6500000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Försörjningskvot</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17361056"/>
        <c:crosses val="autoZero"/>
        <c:crossBetween val="between"/>
        <c:majorUnit val="1.0000000000000002E-2"/>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(2)'!$A$5</c:f>
              <c:strCache>
                <c:ptCount val="1"/>
                <c:pt idx="0">
                  <c:v>Förskolebarn, inskrivna</c:v>
                </c:pt>
              </c:strCache>
            </c:strRef>
          </c:tx>
          <c:spPr>
            <a:ln w="28575" cap="rnd">
              <a:solidFill>
                <a:srgbClr val="926255"/>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(2)'!$B$5:$AF$5</c:f>
              <c:numCache>
                <c:formatCode>0</c:formatCode>
                <c:ptCount val="31"/>
                <c:pt idx="0">
                  <c:v>3478.7519999999995</c:v>
                </c:pt>
                <c:pt idx="1">
                  <c:v>3250.06</c:v>
                </c:pt>
                <c:pt idx="2">
                  <c:v>3484.0080000000003</c:v>
                </c:pt>
                <c:pt idx="3">
                  <c:v>3723.6560000000004</c:v>
                </c:pt>
                <c:pt idx="4">
                  <c:v>3835.9660000000003</c:v>
                </c:pt>
                <c:pt idx="5">
                  <c:v>4158.2159999999994</c:v>
                </c:pt>
                <c:pt idx="6">
                  <c:v>4404.6750000000002</c:v>
                </c:pt>
                <c:pt idx="7">
                  <c:v>4677.12</c:v>
                </c:pt>
                <c:pt idx="8">
                  <c:v>4741.884</c:v>
                </c:pt>
                <c:pt idx="9">
                  <c:v>4810.9919999999993</c:v>
                </c:pt>
                <c:pt idx="10">
                  <c:v>4855.6679999999997</c:v>
                </c:pt>
                <c:pt idx="11">
                  <c:v>4949.195999999999</c:v>
                </c:pt>
                <c:pt idx="12">
                  <c:v>4966.5839999999998</c:v>
                </c:pt>
                <c:pt idx="13">
                  <c:v>4983.3599999999997</c:v>
                </c:pt>
                <c:pt idx="14">
                  <c:v>4863.8500000000004</c:v>
                </c:pt>
                <c:pt idx="15">
                  <c:v>4747.1400000000003</c:v>
                </c:pt>
                <c:pt idx="16">
                  <c:v>4697.5740551568606</c:v>
                </c:pt>
                <c:pt idx="17">
                  <c:v>4685.6439018181236</c:v>
                </c:pt>
                <c:pt idx="18">
                  <c:v>4722.6954559034057</c:v>
                </c:pt>
                <c:pt idx="19">
                  <c:v>4752.0731269624621</c:v>
                </c:pt>
                <c:pt idx="20">
                  <c:v>4809.0928622361635</c:v>
                </c:pt>
                <c:pt idx="21">
                  <c:v>4800.1394398418242</c:v>
                </c:pt>
                <c:pt idx="22">
                  <c:v>4809.2944811538437</c:v>
                </c:pt>
                <c:pt idx="23">
                  <c:v>4816.8002087968616</c:v>
                </c:pt>
                <c:pt idx="24">
                  <c:v>4814.0916905308259</c:v>
                </c:pt>
                <c:pt idx="25">
                  <c:v>4802.0159144198697</c:v>
                </c:pt>
                <c:pt idx="26">
                  <c:v>4768.5158643996383</c:v>
                </c:pt>
                <c:pt idx="27">
                  <c:v>4735.4515643247651</c:v>
                </c:pt>
                <c:pt idx="28">
                  <c:v>4699.9117061509096</c:v>
                </c:pt>
                <c:pt idx="29">
                  <c:v>4664.3385853696236</c:v>
                </c:pt>
                <c:pt idx="30">
                  <c:v>4633.1296396012622</c:v>
                </c:pt>
              </c:numCache>
            </c:numRef>
          </c:val>
          <c:smooth val="0"/>
          <c:extLst>
            <c:ext xmlns:c16="http://schemas.microsoft.com/office/drawing/2014/chart" uri="{C3380CC4-5D6E-409C-BE32-E72D297353CC}">
              <c16:uniqueId val="{00000000-73F8-4BB4-9FDD-2842A6B28BE6}"/>
            </c:ext>
          </c:extLst>
        </c:ser>
        <c:ser>
          <c:idx val="1"/>
          <c:order val="1"/>
          <c:tx>
            <c:strRef>
              <c:f>'Kostnader (2)'!$A$6</c:f>
              <c:strCache>
                <c:ptCount val="1"/>
                <c:pt idx="0">
                  <c:v>Förskolebarn i kommunens förskolor</c:v>
                </c:pt>
              </c:strCache>
            </c:strRef>
          </c:tx>
          <c:spPr>
            <a:ln w="28575" cap="rnd">
              <a:solidFill>
                <a:schemeClr val="accent1"/>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(2)'!$B$6:$AF$6</c:f>
              <c:numCache>
                <c:formatCode>0</c:formatCode>
                <c:ptCount val="31"/>
                <c:pt idx="0">
                  <c:v>3377.8681919999995</c:v>
                </c:pt>
                <c:pt idx="1">
                  <c:v>3152.5581999999999</c:v>
                </c:pt>
                <c:pt idx="2">
                  <c:v>3484.0080000000003</c:v>
                </c:pt>
                <c:pt idx="3">
                  <c:v>3593.3280400000003</c:v>
                </c:pt>
                <c:pt idx="4">
                  <c:v>3701.7071900000005</c:v>
                </c:pt>
                <c:pt idx="5">
                  <c:v>3971.0962799999993</c:v>
                </c:pt>
                <c:pt idx="6">
                  <c:v>4188.8459250000005</c:v>
                </c:pt>
                <c:pt idx="7">
                  <c:v>4419.8783999999996</c:v>
                </c:pt>
                <c:pt idx="8">
                  <c:v>4504.7898000000005</c:v>
                </c:pt>
                <c:pt idx="9">
                  <c:v>4551.1984319999992</c:v>
                </c:pt>
                <c:pt idx="10">
                  <c:v>4603.173264</c:v>
                </c:pt>
                <c:pt idx="11">
                  <c:v>4676.9902199999988</c:v>
                </c:pt>
                <c:pt idx="12">
                  <c:v>4653.6892079999998</c:v>
                </c:pt>
                <c:pt idx="13">
                  <c:v>4649.4748799999998</c:v>
                </c:pt>
                <c:pt idx="14">
                  <c:v>4518.5166500000005</c:v>
                </c:pt>
                <c:pt idx="15">
                  <c:v>4419.58734</c:v>
                </c:pt>
                <c:pt idx="16">
                  <c:v>4373.4414453510371</c:v>
                </c:pt>
                <c:pt idx="17">
                  <c:v>4362.3344725926727</c:v>
                </c:pt>
                <c:pt idx="18">
                  <c:v>4396.829469446071</c:v>
                </c:pt>
                <c:pt idx="19">
                  <c:v>4424.180081202052</c:v>
                </c:pt>
                <c:pt idx="20">
                  <c:v>4477.2654547418679</c:v>
                </c:pt>
                <c:pt idx="21">
                  <c:v>4468.9298184927384</c:v>
                </c:pt>
                <c:pt idx="22">
                  <c:v>4477.4531619542286</c:v>
                </c:pt>
                <c:pt idx="23">
                  <c:v>4484.4409943898781</c:v>
                </c:pt>
                <c:pt idx="24">
                  <c:v>4481.9193638841989</c:v>
                </c:pt>
                <c:pt idx="25">
                  <c:v>4470.6768163248989</c:v>
                </c:pt>
                <c:pt idx="26">
                  <c:v>4439.4882697560633</c:v>
                </c:pt>
                <c:pt idx="27">
                  <c:v>4408.7054063863561</c:v>
                </c:pt>
                <c:pt idx="28">
                  <c:v>4375.6177984264968</c:v>
                </c:pt>
                <c:pt idx="29">
                  <c:v>4342.4992229791196</c:v>
                </c:pt>
                <c:pt idx="30">
                  <c:v>4313.443694468775</c:v>
                </c:pt>
              </c:numCache>
            </c:numRef>
          </c:val>
          <c:smooth val="0"/>
          <c:extLst>
            <c:ext xmlns:c16="http://schemas.microsoft.com/office/drawing/2014/chart" uri="{C3380CC4-5D6E-409C-BE32-E72D297353CC}">
              <c16:uniqueId val="{00000001-73F8-4BB4-9FDD-2842A6B28BE6}"/>
            </c:ext>
          </c:extLst>
        </c:ser>
        <c:ser>
          <c:idx val="2"/>
          <c:order val="2"/>
          <c:tx>
            <c:strRef>
              <c:f>'Kostnader (2)'!$A$7</c:f>
              <c:strCache>
                <c:ptCount val="1"/>
                <c:pt idx="0">
                  <c:v>Antal personer 1-5 år </c:v>
                </c:pt>
              </c:strCache>
            </c:strRef>
          </c:tx>
          <c:spPr>
            <a:ln w="28575" cap="rnd">
              <a:solidFill>
                <a:srgbClr val="00B0F0"/>
              </a:solidFill>
              <a:round/>
            </a:ln>
            <a:effectLst/>
          </c:spPr>
          <c:marker>
            <c:symbol val="none"/>
          </c:marker>
          <c:cat>
            <c:numRef>
              <c:f>'Kostnader (2)'!$B$4:$AF$4</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(2)'!$B$7:$AF$7</c:f>
              <c:numCache>
                <c:formatCode>0</c:formatCode>
                <c:ptCount val="31"/>
                <c:pt idx="0">
                  <c:v>4512</c:v>
                </c:pt>
                <c:pt idx="1">
                  <c:v>4345</c:v>
                </c:pt>
                <c:pt idx="2">
                  <c:v>4399</c:v>
                </c:pt>
                <c:pt idx="3">
                  <c:v>4519</c:v>
                </c:pt>
                <c:pt idx="4">
                  <c:v>4783</c:v>
                </c:pt>
                <c:pt idx="5">
                  <c:v>5022</c:v>
                </c:pt>
                <c:pt idx="6">
                  <c:v>5225</c:v>
                </c:pt>
                <c:pt idx="7">
                  <c:v>5376</c:v>
                </c:pt>
                <c:pt idx="8">
                  <c:v>5463</c:v>
                </c:pt>
                <c:pt idx="9">
                  <c:v>5492</c:v>
                </c:pt>
                <c:pt idx="10">
                  <c:v>5543</c:v>
                </c:pt>
                <c:pt idx="11">
                  <c:v>5586</c:v>
                </c:pt>
                <c:pt idx="12">
                  <c:v>5593</c:v>
                </c:pt>
                <c:pt idx="13">
                  <c:v>5568</c:v>
                </c:pt>
                <c:pt idx="14">
                  <c:v>5465</c:v>
                </c:pt>
                <c:pt idx="15">
                  <c:v>5364</c:v>
                </c:pt>
                <c:pt idx="16">
                  <c:v>5307.9932826631193</c:v>
                </c:pt>
                <c:pt idx="17">
                  <c:v>5294.5128834103089</c:v>
                </c:pt>
                <c:pt idx="18">
                  <c:v>5336.379046218537</c:v>
                </c:pt>
                <c:pt idx="19">
                  <c:v>5369.5741547598445</c:v>
                </c:pt>
                <c:pt idx="20">
                  <c:v>5434.0032341651568</c:v>
                </c:pt>
                <c:pt idx="21">
                  <c:v>5423.8863727026264</c:v>
                </c:pt>
                <c:pt idx="22">
                  <c:v>5434.2310521512354</c:v>
                </c:pt>
                <c:pt idx="23">
                  <c:v>5442.7121003354368</c:v>
                </c:pt>
                <c:pt idx="24">
                  <c:v>5439.6516277184473</c:v>
                </c:pt>
                <c:pt idx="25">
                  <c:v>5426.0066829603047</c:v>
                </c:pt>
                <c:pt idx="26">
                  <c:v>5388.1535190956365</c:v>
                </c:pt>
                <c:pt idx="27">
                  <c:v>5350.7927280505819</c:v>
                </c:pt>
                <c:pt idx="28">
                  <c:v>5310.6346962157168</c:v>
                </c:pt>
                <c:pt idx="29">
                  <c:v>5270.4390795136987</c:v>
                </c:pt>
                <c:pt idx="30">
                  <c:v>5235.1747340127258</c:v>
                </c:pt>
              </c:numCache>
            </c:numRef>
          </c:val>
          <c:smooth val="0"/>
          <c:extLst>
            <c:ext xmlns:c16="http://schemas.microsoft.com/office/drawing/2014/chart" uri="{C3380CC4-5D6E-409C-BE32-E72D297353CC}">
              <c16:uniqueId val="{00000002-73F8-4BB4-9FDD-2842A6B28BE6}"/>
            </c:ext>
          </c:extLst>
        </c:ser>
        <c:dLbls>
          <c:showLegendKey val="0"/>
          <c:showVal val="0"/>
          <c:showCatName val="0"/>
          <c:showSerName val="0"/>
          <c:showPercent val="0"/>
          <c:showBubbleSize val="0"/>
        </c:dLbls>
        <c:smooth val="0"/>
        <c:axId val="187842800"/>
        <c:axId val="252678704"/>
      </c:lineChart>
      <c:catAx>
        <c:axId val="18784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2678704"/>
        <c:crosses val="autoZero"/>
        <c:auto val="1"/>
        <c:lblAlgn val="ctr"/>
        <c:lblOffset val="100"/>
        <c:tickLblSkip val="1"/>
        <c:noMultiLvlLbl val="0"/>
      </c:catAx>
      <c:valAx>
        <c:axId val="252678704"/>
        <c:scaling>
          <c:orientation val="minMax"/>
          <c:min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842800"/>
        <c:crosses val="autoZero"/>
        <c:crossBetween val="between"/>
      </c:valAx>
      <c:spPr>
        <a:noFill/>
        <a:ln>
          <a:noFill/>
        </a:ln>
        <a:effectLst/>
      </c:spPr>
    </c:plotArea>
    <c:legend>
      <c:legendPos val="t"/>
      <c:layout>
        <c:manualLayout>
          <c:xMode val="edge"/>
          <c:yMode val="edge"/>
          <c:x val="9.5354827857341229E-2"/>
          <c:y val="1.3570917230811667E-3"/>
          <c:w val="0.78877996500437442"/>
          <c:h val="0.149306649168853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(2)'!$A$18</c:f>
              <c:strCache>
                <c:ptCount val="1"/>
                <c:pt idx="0">
                  <c:v>Antal Grundskoleelever (folkbokförda)</c:v>
                </c:pt>
              </c:strCache>
            </c:strRef>
          </c:tx>
          <c:spPr>
            <a:ln w="28575" cap="rnd">
              <a:solidFill>
                <a:srgbClr val="926255"/>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(2)'!$B$18:$AF$18</c:f>
              <c:numCache>
                <c:formatCode>#,##0;[Red]\-#,##0</c:formatCode>
                <c:ptCount val="31"/>
                <c:pt idx="0">
                  <c:v>10125</c:v>
                </c:pt>
                <c:pt idx="1">
                  <c:v>10247</c:v>
                </c:pt>
                <c:pt idx="2">
                  <c:v>10245</c:v>
                </c:pt>
                <c:pt idx="3">
                  <c:v>10129</c:v>
                </c:pt>
                <c:pt idx="4">
                  <c:v>9992</c:v>
                </c:pt>
                <c:pt idx="5">
                  <c:v>9626</c:v>
                </c:pt>
                <c:pt idx="6">
                  <c:v>9241</c:v>
                </c:pt>
                <c:pt idx="7">
                  <c:v>8942</c:v>
                </c:pt>
                <c:pt idx="8">
                  <c:v>8699</c:v>
                </c:pt>
                <c:pt idx="9">
                  <c:v>8695</c:v>
                </c:pt>
                <c:pt idx="10">
                  <c:v>8794</c:v>
                </c:pt>
                <c:pt idx="11">
                  <c:v>8590</c:v>
                </c:pt>
                <c:pt idx="12">
                  <c:v>9127</c:v>
                </c:pt>
                <c:pt idx="13">
                  <c:v>9566</c:v>
                </c:pt>
                <c:pt idx="14">
                  <c:v>9565</c:v>
                </c:pt>
                <c:pt idx="15">
                  <c:v>10183</c:v>
                </c:pt>
                <c:pt idx="16" formatCode="0">
                  <c:v>10498.416464743086</c:v>
                </c:pt>
                <c:pt idx="17" formatCode="0">
                  <c:v>10732.442594444301</c:v>
                </c:pt>
                <c:pt idx="18" formatCode="0">
                  <c:v>10807.0792792093</c:v>
                </c:pt>
                <c:pt idx="19" formatCode="0">
                  <c:v>10762.140398252028</c:v>
                </c:pt>
                <c:pt idx="20" formatCode="0">
                  <c:v>10712.787103235436</c:v>
                </c:pt>
                <c:pt idx="21" formatCode="0">
                  <c:v>10623.017745271291</c:v>
                </c:pt>
                <c:pt idx="22" formatCode="0">
                  <c:v>10658.471171637608</c:v>
                </c:pt>
                <c:pt idx="23" formatCode="0">
                  <c:v>10651.442503044058</c:v>
                </c:pt>
                <c:pt idx="24" formatCode="0">
                  <c:v>10588.299302637541</c:v>
                </c:pt>
                <c:pt idx="25" formatCode="0">
                  <c:v>10512.458473172139</c:v>
                </c:pt>
                <c:pt idx="26" formatCode="0">
                  <c:v>10427.676660999798</c:v>
                </c:pt>
                <c:pt idx="27" formatCode="0">
                  <c:v>10434.569897699341</c:v>
                </c:pt>
                <c:pt idx="28" formatCode="0">
                  <c:v>10492.322780725246</c:v>
                </c:pt>
                <c:pt idx="29" formatCode="0">
                  <c:v>10533.712059428552</c:v>
                </c:pt>
                <c:pt idx="30" formatCode="0">
                  <c:v>10596.367514611769</c:v>
                </c:pt>
              </c:numCache>
            </c:numRef>
          </c:val>
          <c:smooth val="0"/>
          <c:extLst>
            <c:ext xmlns:c16="http://schemas.microsoft.com/office/drawing/2014/chart" uri="{C3380CC4-5D6E-409C-BE32-E72D297353CC}">
              <c16:uniqueId val="{00000000-29A0-43E5-8992-846BA53D36FA}"/>
            </c:ext>
          </c:extLst>
        </c:ser>
        <c:ser>
          <c:idx val="1"/>
          <c:order val="1"/>
          <c:tx>
            <c:strRef>
              <c:f>'Kostnader (2)'!$A$19</c:f>
              <c:strCache>
                <c:ptCount val="1"/>
                <c:pt idx="0">
                  <c:v>Antal Grundskoleelever i kommunens skolor</c:v>
                </c:pt>
              </c:strCache>
            </c:strRef>
          </c:tx>
          <c:spPr>
            <a:ln w="28575" cap="rnd">
              <a:solidFill>
                <a:schemeClr val="accent1"/>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(2)'!$B$19:$AF$19</c:f>
              <c:numCache>
                <c:formatCode>#,##0;[Red]\-#,##0</c:formatCode>
                <c:ptCount val="31"/>
                <c:pt idx="0">
                  <c:v>9945</c:v>
                </c:pt>
                <c:pt idx="1">
                  <c:v>9945</c:v>
                </c:pt>
                <c:pt idx="2">
                  <c:v>9886</c:v>
                </c:pt>
                <c:pt idx="3">
                  <c:v>9735</c:v>
                </c:pt>
                <c:pt idx="4">
                  <c:v>9383</c:v>
                </c:pt>
                <c:pt idx="5">
                  <c:v>8971</c:v>
                </c:pt>
                <c:pt idx="6">
                  <c:v>8599</c:v>
                </c:pt>
                <c:pt idx="7">
                  <c:v>8287</c:v>
                </c:pt>
                <c:pt idx="8">
                  <c:v>7933</c:v>
                </c:pt>
                <c:pt idx="9">
                  <c:v>7542</c:v>
                </c:pt>
                <c:pt idx="10">
                  <c:v>7479</c:v>
                </c:pt>
                <c:pt idx="11">
                  <c:v>6914</c:v>
                </c:pt>
                <c:pt idx="12">
                  <c:v>7288</c:v>
                </c:pt>
                <c:pt idx="13">
                  <c:v>7531</c:v>
                </c:pt>
                <c:pt idx="14">
                  <c:v>7714</c:v>
                </c:pt>
                <c:pt idx="15">
                  <c:v>7893</c:v>
                </c:pt>
                <c:pt idx="16" formatCode="0">
                  <c:v>8137.4841555747016</c:v>
                </c:pt>
                <c:pt idx="17" formatCode="0">
                  <c:v>8318.8814099920328</c:v>
                </c:pt>
                <c:pt idx="18" formatCode="0">
                  <c:v>8376.7334528919782</c:v>
                </c:pt>
                <c:pt idx="19" formatCode="0">
                  <c:v>8341.9006347248614</c:v>
                </c:pt>
                <c:pt idx="20" formatCode="0">
                  <c:v>8303.6461362896298</c:v>
                </c:pt>
                <c:pt idx="21" formatCode="0">
                  <c:v>8234.0645255255131</c:v>
                </c:pt>
                <c:pt idx="22" formatCode="0">
                  <c:v>8261.545021873284</c:v>
                </c:pt>
                <c:pt idx="23" formatCode="0">
                  <c:v>8256.0969926865127</c:v>
                </c:pt>
                <c:pt idx="24" formatCode="0">
                  <c:v>8207.1537263790742</c:v>
                </c:pt>
                <c:pt idx="25" formatCode="0">
                  <c:v>8148.3683323919959</c:v>
                </c:pt>
                <c:pt idx="26" formatCode="0">
                  <c:v>8082.6526451214186</c:v>
                </c:pt>
                <c:pt idx="27" formatCode="0">
                  <c:v>8087.9956989630664</c:v>
                </c:pt>
                <c:pt idx="28" formatCode="0">
                  <c:v>8132.7608473204727</c:v>
                </c:pt>
                <c:pt idx="29" formatCode="0">
                  <c:v>8164.8423141578669</c:v>
                </c:pt>
                <c:pt idx="30" formatCode="0">
                  <c:v>8213.4075216371111</c:v>
                </c:pt>
              </c:numCache>
            </c:numRef>
          </c:val>
          <c:smooth val="0"/>
          <c:extLst>
            <c:ext xmlns:c16="http://schemas.microsoft.com/office/drawing/2014/chart" uri="{C3380CC4-5D6E-409C-BE32-E72D297353CC}">
              <c16:uniqueId val="{00000001-29A0-43E5-8992-846BA53D36FA}"/>
            </c:ext>
          </c:extLst>
        </c:ser>
        <c:ser>
          <c:idx val="2"/>
          <c:order val="2"/>
          <c:tx>
            <c:strRef>
              <c:f>'Kostnader (2)'!$A$20</c:f>
              <c:strCache>
                <c:ptCount val="1"/>
                <c:pt idx="0">
                  <c:v>Antal personer 7-15 år</c:v>
                </c:pt>
              </c:strCache>
            </c:strRef>
          </c:tx>
          <c:spPr>
            <a:ln w="28575" cap="rnd">
              <a:solidFill>
                <a:srgbClr val="00B0F0"/>
              </a:solidFill>
              <a:round/>
            </a:ln>
            <a:effectLst/>
          </c:spPr>
          <c:marker>
            <c:symbol val="none"/>
          </c:marker>
          <c:cat>
            <c:numRef>
              <c:f>'Kostnader (2)'!$B$17:$AF$17</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(2)'!$B$20:$AF$20</c:f>
              <c:numCache>
                <c:formatCode>0</c:formatCode>
                <c:ptCount val="31"/>
                <c:pt idx="0">
                  <c:v>10283</c:v>
                </c:pt>
                <c:pt idx="1">
                  <c:v>10412</c:v>
                </c:pt>
                <c:pt idx="2">
                  <c:v>10467</c:v>
                </c:pt>
                <c:pt idx="3">
                  <c:v>10346</c:v>
                </c:pt>
                <c:pt idx="4">
                  <c:v>10189</c:v>
                </c:pt>
                <c:pt idx="5">
                  <c:v>9819</c:v>
                </c:pt>
                <c:pt idx="6">
                  <c:v>9487</c:v>
                </c:pt>
                <c:pt idx="7">
                  <c:v>9142</c:v>
                </c:pt>
                <c:pt idx="8">
                  <c:v>8920</c:v>
                </c:pt>
                <c:pt idx="9">
                  <c:v>8888</c:v>
                </c:pt>
                <c:pt idx="10">
                  <c:v>8853</c:v>
                </c:pt>
                <c:pt idx="11">
                  <c:v>8940</c:v>
                </c:pt>
                <c:pt idx="12">
                  <c:v>9192</c:v>
                </c:pt>
                <c:pt idx="13">
                  <c:v>9494</c:v>
                </c:pt>
                <c:pt idx="14">
                  <c:v>9782</c:v>
                </c:pt>
                <c:pt idx="15">
                  <c:v>10081</c:v>
                </c:pt>
                <c:pt idx="16">
                  <c:v>10393.257034378381</c:v>
                </c:pt>
                <c:pt idx="17">
                  <c:v>10624.93899583551</c:v>
                </c:pt>
                <c:pt idx="18">
                  <c:v>10698.828067731411</c:v>
                </c:pt>
                <c:pt idx="19">
                  <c:v>10654.339325815447</c:v>
                </c:pt>
                <c:pt idx="20">
                  <c:v>10605.480387677151</c:v>
                </c:pt>
                <c:pt idx="21">
                  <c:v>10516.610221946368</c:v>
                </c:pt>
                <c:pt idx="22">
                  <c:v>10551.708522172123</c:v>
                </c:pt>
                <c:pt idx="23">
                  <c:v>10544.750257604552</c:v>
                </c:pt>
                <c:pt idx="24">
                  <c:v>10482.239543345679</c:v>
                </c:pt>
                <c:pt idx="25">
                  <c:v>10407.158388298962</c:v>
                </c:pt>
                <c:pt idx="26">
                  <c:v>10323.225809637528</c:v>
                </c:pt>
                <c:pt idx="27">
                  <c:v>10330.049998891</c:v>
                </c:pt>
                <c:pt idx="28">
                  <c:v>10387.224388931671</c:v>
                </c:pt>
                <c:pt idx="29">
                  <c:v>10428.19908387501</c:v>
                </c:pt>
                <c:pt idx="30">
                  <c:v>10490.226938505473</c:v>
                </c:pt>
              </c:numCache>
            </c:numRef>
          </c:val>
          <c:smooth val="0"/>
          <c:extLst>
            <c:ext xmlns:c16="http://schemas.microsoft.com/office/drawing/2014/chart" uri="{C3380CC4-5D6E-409C-BE32-E72D297353CC}">
              <c16:uniqueId val="{00000002-29A0-43E5-8992-846BA53D36FA}"/>
            </c:ext>
          </c:extLst>
        </c:ser>
        <c:dLbls>
          <c:showLegendKey val="0"/>
          <c:showVal val="0"/>
          <c:showCatName val="0"/>
          <c:showSerName val="0"/>
          <c:showPercent val="0"/>
          <c:showBubbleSize val="0"/>
        </c:dLbls>
        <c:smooth val="0"/>
        <c:axId val="187844048"/>
        <c:axId val="187844464"/>
      </c:lineChart>
      <c:catAx>
        <c:axId val="18784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844464"/>
        <c:crosses val="autoZero"/>
        <c:auto val="1"/>
        <c:lblAlgn val="ctr"/>
        <c:lblOffset val="100"/>
        <c:noMultiLvlLbl val="0"/>
      </c:catAx>
      <c:valAx>
        <c:axId val="187844464"/>
        <c:scaling>
          <c:orientation val="minMax"/>
          <c:min val="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84404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'Kostnader (2)'!$A$27</c:f>
              <c:strCache>
                <c:ptCount val="1"/>
                <c:pt idx="0">
                  <c:v>Gymnasieelever </c:v>
                </c:pt>
              </c:strCache>
            </c:strRef>
          </c:tx>
          <c:spPr>
            <a:ln w="28575" cap="rnd">
              <a:solidFill>
                <a:srgbClr val="9B6E62"/>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(2)'!$B$27:$AF$27</c:f>
              <c:numCache>
                <c:formatCode>#,##0;[Red]\-#,##0</c:formatCode>
                <c:ptCount val="31"/>
                <c:pt idx="0">
                  <c:v>3030</c:v>
                </c:pt>
                <c:pt idx="1">
                  <c:v>3019</c:v>
                </c:pt>
                <c:pt idx="2">
                  <c:v>3129</c:v>
                </c:pt>
                <c:pt idx="3">
                  <c:v>3287</c:v>
                </c:pt>
                <c:pt idx="4">
                  <c:v>3414</c:v>
                </c:pt>
                <c:pt idx="5">
                  <c:v>3553</c:v>
                </c:pt>
                <c:pt idx="6">
                  <c:v>3867</c:v>
                </c:pt>
                <c:pt idx="7">
                  <c:v>3971</c:v>
                </c:pt>
                <c:pt idx="8">
                  <c:v>3983</c:v>
                </c:pt>
                <c:pt idx="9">
                  <c:v>3866</c:v>
                </c:pt>
                <c:pt idx="10">
                  <c:v>3751</c:v>
                </c:pt>
                <c:pt idx="11">
                  <c:v>3562</c:v>
                </c:pt>
                <c:pt idx="12">
                  <c:v>3430</c:v>
                </c:pt>
                <c:pt idx="13">
                  <c:v>3201</c:v>
                </c:pt>
                <c:pt idx="14">
                  <c:v>3066</c:v>
                </c:pt>
                <c:pt idx="15">
                  <c:v>3073</c:v>
                </c:pt>
                <c:pt idx="16" formatCode="0">
                  <c:v>3027.2038657847156</c:v>
                </c:pt>
                <c:pt idx="17" formatCode="0">
                  <c:v>3151.6273224284014</c:v>
                </c:pt>
                <c:pt idx="18" formatCode="0">
                  <c:v>3358.277517984819</c:v>
                </c:pt>
                <c:pt idx="19" formatCode="0">
                  <c:v>3623.237035888882</c:v>
                </c:pt>
                <c:pt idx="20" formatCode="0">
                  <c:v>3799.2787148880498</c:v>
                </c:pt>
                <c:pt idx="21" formatCode="0">
                  <c:v>3906.3507559134255</c:v>
                </c:pt>
                <c:pt idx="22" formatCode="0">
                  <c:v>3917.281104071993</c:v>
                </c:pt>
                <c:pt idx="23" formatCode="0">
                  <c:v>3918.2770531923693</c:v>
                </c:pt>
                <c:pt idx="24" formatCode="0">
                  <c:v>3942.884642170136</c:v>
                </c:pt>
                <c:pt idx="25" formatCode="0">
                  <c:v>4016.823104854192</c:v>
                </c:pt>
                <c:pt idx="26" formatCode="0">
                  <c:v>4095.5884670114542</c:v>
                </c:pt>
                <c:pt idx="27" formatCode="0">
                  <c:v>4045.8948038659132</c:v>
                </c:pt>
                <c:pt idx="28" formatCode="0">
                  <c:v>3913.4910361066418</c:v>
                </c:pt>
                <c:pt idx="29" formatCode="0">
                  <c:v>3778.3399229218458</c:v>
                </c:pt>
                <c:pt idx="30" formatCode="0">
                  <c:v>3697.0271628070968</c:v>
                </c:pt>
              </c:numCache>
            </c:numRef>
          </c:val>
          <c:smooth val="0"/>
          <c:extLst>
            <c:ext xmlns:c16="http://schemas.microsoft.com/office/drawing/2014/chart" uri="{C3380CC4-5D6E-409C-BE32-E72D297353CC}">
              <c16:uniqueId val="{00000000-F81C-4C99-9670-D760EEF83E37}"/>
            </c:ext>
          </c:extLst>
        </c:ser>
        <c:ser>
          <c:idx val="1"/>
          <c:order val="1"/>
          <c:tx>
            <c:strRef>
              <c:f>'Kostnader (2)'!$A$28</c:f>
              <c:strCache>
                <c:ptCount val="1"/>
                <c:pt idx="0">
                  <c:v>Gymnasieelever i kommunens gymnasium</c:v>
                </c:pt>
              </c:strCache>
            </c:strRef>
          </c:tx>
          <c:spPr>
            <a:ln w="28575" cap="rnd">
              <a:solidFill>
                <a:schemeClr val="accent1"/>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(2)'!$B$28:$AF$28</c:f>
              <c:numCache>
                <c:formatCode>0</c:formatCode>
                <c:ptCount val="31"/>
                <c:pt idx="0">
                  <c:v>2802.75</c:v>
                </c:pt>
                <c:pt idx="1">
                  <c:v>2786.5369999999998</c:v>
                </c:pt>
                <c:pt idx="2">
                  <c:v>2659.65</c:v>
                </c:pt>
                <c:pt idx="3">
                  <c:v>2524.4160000000002</c:v>
                </c:pt>
                <c:pt idx="4">
                  <c:v>2342.0039999999999</c:v>
                </c:pt>
                <c:pt idx="5">
                  <c:v>2490.6529999999998</c:v>
                </c:pt>
                <c:pt idx="6">
                  <c:v>2718.5009999999997</c:v>
                </c:pt>
                <c:pt idx="7">
                  <c:v>2759.8449999999998</c:v>
                </c:pt>
                <c:pt idx="8">
                  <c:v>2648.6950000000002</c:v>
                </c:pt>
                <c:pt idx="9">
                  <c:v>2416.25</c:v>
                </c:pt>
                <c:pt idx="10">
                  <c:v>2239.3469999999998</c:v>
                </c:pt>
                <c:pt idx="11">
                  <c:v>2051.7120000000004</c:v>
                </c:pt>
                <c:pt idx="12">
                  <c:v>1975.6800000000003</c:v>
                </c:pt>
                <c:pt idx="13">
                  <c:v>1795.7610000000002</c:v>
                </c:pt>
                <c:pt idx="14">
                  <c:v>1735.3560000000002</c:v>
                </c:pt>
                <c:pt idx="15">
                  <c:v>1717.8069999999998</c:v>
                </c:pt>
                <c:pt idx="16">
                  <c:v>1692.2069609736559</c:v>
                </c:pt>
                <c:pt idx="17">
                  <c:v>1761.7596732374761</c:v>
                </c:pt>
                <c:pt idx="18">
                  <c:v>1877.2771325535136</c:v>
                </c:pt>
                <c:pt idx="19">
                  <c:v>2025.3895030618849</c:v>
                </c:pt>
                <c:pt idx="20">
                  <c:v>2123.7968016224195</c:v>
                </c:pt>
                <c:pt idx="21">
                  <c:v>2183.6500725556048</c:v>
                </c:pt>
                <c:pt idx="22">
                  <c:v>2189.7601371762439</c:v>
                </c:pt>
                <c:pt idx="23">
                  <c:v>2190.3168727345342</c:v>
                </c:pt>
                <c:pt idx="24">
                  <c:v>2204.0725149731056</c:v>
                </c:pt>
                <c:pt idx="25">
                  <c:v>2245.4041156134931</c:v>
                </c:pt>
                <c:pt idx="26">
                  <c:v>2289.4339530594025</c:v>
                </c:pt>
                <c:pt idx="27">
                  <c:v>2261.6551953610451</c:v>
                </c:pt>
                <c:pt idx="28">
                  <c:v>2187.6414891836125</c:v>
                </c:pt>
                <c:pt idx="29">
                  <c:v>2112.0920169133115</c:v>
                </c:pt>
                <c:pt idx="30">
                  <c:v>2066.6381840091667</c:v>
                </c:pt>
              </c:numCache>
            </c:numRef>
          </c:val>
          <c:smooth val="0"/>
          <c:extLst>
            <c:ext xmlns:c16="http://schemas.microsoft.com/office/drawing/2014/chart" uri="{C3380CC4-5D6E-409C-BE32-E72D297353CC}">
              <c16:uniqueId val="{00000001-F81C-4C99-9670-D760EEF83E37}"/>
            </c:ext>
          </c:extLst>
        </c:ser>
        <c:ser>
          <c:idx val="2"/>
          <c:order val="2"/>
          <c:tx>
            <c:strRef>
              <c:f>'Kostnader (2)'!$A$29</c:f>
              <c:strCache>
                <c:ptCount val="1"/>
                <c:pt idx="0">
                  <c:v>Antal personer 16-18 år</c:v>
                </c:pt>
              </c:strCache>
            </c:strRef>
          </c:tx>
          <c:spPr>
            <a:ln w="28575" cap="rnd">
              <a:solidFill>
                <a:srgbClr val="00B0F0"/>
              </a:solidFill>
              <a:round/>
            </a:ln>
            <a:effectLst/>
          </c:spPr>
          <c:marker>
            <c:symbol val="none"/>
          </c:marker>
          <c:cat>
            <c:numRef>
              <c:f>'Kostnader (2)'!$B$26:$AF$26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'Kostnader (2)'!$B$29:$AF$29</c:f>
              <c:numCache>
                <c:formatCode>0</c:formatCode>
                <c:ptCount val="31"/>
                <c:pt idx="0">
                  <c:v>2898</c:v>
                </c:pt>
                <c:pt idx="1">
                  <c:v>2948</c:v>
                </c:pt>
                <c:pt idx="2">
                  <c:v>3083</c:v>
                </c:pt>
                <c:pt idx="3">
                  <c:v>3213</c:v>
                </c:pt>
                <c:pt idx="4">
                  <c:v>3363</c:v>
                </c:pt>
                <c:pt idx="5">
                  <c:v>3586</c:v>
                </c:pt>
                <c:pt idx="6">
                  <c:v>3799</c:v>
                </c:pt>
                <c:pt idx="7">
                  <c:v>3911</c:v>
                </c:pt>
                <c:pt idx="8">
                  <c:v>3894</c:v>
                </c:pt>
                <c:pt idx="9">
                  <c:v>3809</c:v>
                </c:pt>
                <c:pt idx="10">
                  <c:v>3662</c:v>
                </c:pt>
                <c:pt idx="11">
                  <c:v>3462</c:v>
                </c:pt>
                <c:pt idx="12">
                  <c:v>3305</c:v>
                </c:pt>
                <c:pt idx="13">
                  <c:v>3121</c:v>
                </c:pt>
                <c:pt idx="14">
                  <c:v>2972</c:v>
                </c:pt>
                <c:pt idx="15">
                  <c:v>2938</c:v>
                </c:pt>
                <c:pt idx="16">
                  <c:v>2894.2157363083288</c:v>
                </c:pt>
                <c:pt idx="17">
                  <c:v>3013.1731445800988</c:v>
                </c:pt>
                <c:pt idx="18">
                  <c:v>3210.7449879073865</c:v>
                </c:pt>
                <c:pt idx="19">
                  <c:v>3464.0645660402001</c:v>
                </c:pt>
                <c:pt idx="20">
                  <c:v>3632.3725559196519</c:v>
                </c:pt>
                <c:pt idx="21">
                  <c:v>3734.7408138215569</c:v>
                </c:pt>
                <c:pt idx="22">
                  <c:v>3745.1909807235652</c:v>
                </c:pt>
                <c:pt idx="23">
                  <c:v>3746.1431767911427</c:v>
                </c:pt>
                <c:pt idx="24">
                  <c:v>3769.6697294812429</c:v>
                </c:pt>
                <c:pt idx="25">
                  <c:v>3840.3600006708807</c:v>
                </c:pt>
                <c:pt idx="26">
                  <c:v>3915.6651207548493</c:v>
                </c:pt>
                <c:pt idx="27">
                  <c:v>3868.1545505232843</c:v>
                </c:pt>
                <c:pt idx="28">
                  <c:v>3741.5674142796333</c:v>
                </c:pt>
                <c:pt idx="29">
                  <c:v>3612.3536262754255</c:v>
                </c:pt>
                <c:pt idx="30">
                  <c:v>3534.6130180043119</c:v>
                </c:pt>
              </c:numCache>
            </c:numRef>
          </c:val>
          <c:smooth val="0"/>
          <c:extLst>
            <c:ext xmlns:c16="http://schemas.microsoft.com/office/drawing/2014/chart" uri="{C3380CC4-5D6E-409C-BE32-E72D297353CC}">
              <c16:uniqueId val="{00000002-F81C-4C99-9670-D760EEF83E37}"/>
            </c:ext>
          </c:extLst>
        </c:ser>
        <c:dLbls>
          <c:showLegendKey val="0"/>
          <c:showVal val="0"/>
          <c:showCatName val="0"/>
          <c:showSerName val="0"/>
          <c:showPercent val="0"/>
          <c:showBubbleSize val="0"/>
        </c:dLbls>
        <c:smooth val="0"/>
        <c:axId val="187845712"/>
        <c:axId val="187843216"/>
      </c:lineChart>
      <c:catAx>
        <c:axId val="18784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843216"/>
        <c:crosses val="autoZero"/>
        <c:auto val="1"/>
        <c:lblAlgn val="ctr"/>
        <c:lblOffset val="100"/>
        <c:tickLblSkip val="1"/>
        <c:noMultiLvlLbl val="0"/>
      </c:catAx>
      <c:valAx>
        <c:axId val="187843216"/>
        <c:scaling>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smtClean="0"/>
                  <a:t>Antal</a:t>
                </a:r>
                <a:endParaRPr lang="sv-SE"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845712"/>
        <c:crosses val="autoZero"/>
        <c:crossBetween val="between"/>
      </c:valAx>
      <c:spPr>
        <a:noFill/>
        <a:ln>
          <a:noFill/>
        </a:ln>
        <a:effectLst/>
      </c:spPr>
    </c:plotArea>
    <c:legend>
      <c:legendPos val="t"/>
      <c:layout>
        <c:manualLayout>
          <c:xMode val="edge"/>
          <c:yMode val="edge"/>
          <c:x val="5.3021778022278046E-2"/>
          <c:y val="1.7613760739019775E-2"/>
          <c:w val="0.89395624977061916"/>
          <c:h val="0.10348153779688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0FBF6-05BC-40F9-AFAA-DBE7FD9E1950}" type="datetimeFigureOut">
              <a:rPr lang="sv-SE" smtClean="0"/>
              <a:t>2016-11-04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AB39A-9F6D-4644-8668-6F98DF4F7F13}" type="slidenum">
              <a:rPr lang="sv-SE" smtClean="0"/>
              <a:t>‹#›</a:t>
            </a:fld>
            <a:endParaRPr lang="sv-SE"/>
          </a:p>
        </p:txBody>
      </p:sp>
    </p:spTree>
    <p:extLst>
      <p:ext uri="{BB962C8B-B14F-4D97-AF65-F5344CB8AC3E}">
        <p14:creationId xmlns:p14="http://schemas.microsoft.com/office/powerpoint/2010/main" val="287978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smtClean="0"/>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smtClean="0"/>
              <a:t>Klicka om du vill redigera mall för underrubrikformat</a:t>
            </a:r>
            <a:endParaRPr lang="en-US" dirty="0"/>
          </a:p>
        </p:txBody>
      </p:sp>
      <p:sp>
        <p:nvSpPr>
          <p:cNvPr id="4" name="Date Placeholder 3"/>
          <p:cNvSpPr>
            <a:spLocks noGrp="1"/>
          </p:cNvSpPr>
          <p:nvPr>
            <p:ph type="dt" sz="half" idx="10"/>
          </p:nvPr>
        </p:nvSpPr>
        <p:spPr/>
        <p:txBody>
          <a:bodyPr/>
          <a:lstStyle/>
          <a:p>
            <a:fld id="{C10C48D3-107F-44C7-A73B-0E95EA41EF76}"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82991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ncho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3C15750C-8129-4C81-A246-270537D39C7F}" type="datetime6">
              <a:rPr lang="sv-SE" smtClean="0"/>
              <a:t>november 2016</a:t>
            </a:fld>
            <a:endParaRPr lang="en-US" dirty="0"/>
          </a:p>
        </p:txBody>
      </p:sp>
      <p:sp>
        <p:nvSpPr>
          <p:cNvPr id="8" name="Footer Placeholder 7"/>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66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07E503DB-E2E8-4986-9871-6AD98DE77DF5}" type="datetime6">
              <a:rPr lang="sv-SE" smtClean="0"/>
              <a:t>november 2016</a:t>
            </a:fld>
            <a:endParaRPr lang="en-US" dirty="0"/>
          </a:p>
        </p:txBody>
      </p:sp>
      <p:sp>
        <p:nvSpPr>
          <p:cNvPr id="8" name="Footer Placeholder 7"/>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7866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EAAB5E72-03A5-4D82-841E-B95A7A7F6212}"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058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sv-SE" smtClean="0"/>
              <a:t>Klicka här för att ändra format</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Date Placeholder 3"/>
          <p:cNvSpPr>
            <a:spLocks noGrp="1"/>
          </p:cNvSpPr>
          <p:nvPr>
            <p:ph type="dt" sz="half" idx="10"/>
          </p:nvPr>
        </p:nvSpPr>
        <p:spPr/>
        <p:txBody>
          <a:bodyPr/>
          <a:lstStyle/>
          <a:p>
            <a:fld id="{08F4C7AC-B9B3-40E9-8A82-ECC202F77019}" type="datetime6">
              <a:rPr lang="sv-SE" smtClean="0"/>
              <a:t>november 2016</a:t>
            </a:fld>
            <a:endParaRPr lang="en-US" dirty="0"/>
          </a:p>
        </p:txBody>
      </p:sp>
      <p:sp>
        <p:nvSpPr>
          <p:cNvPr id="5" name="Footer Placeholder 4"/>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460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8" name="Date Placeholder 7"/>
          <p:cNvSpPr>
            <a:spLocks noGrp="1"/>
          </p:cNvSpPr>
          <p:nvPr>
            <p:ph type="dt" sz="half" idx="10"/>
          </p:nvPr>
        </p:nvSpPr>
        <p:spPr/>
        <p:txBody>
          <a:bodyPr/>
          <a:lstStyle/>
          <a:p>
            <a:fld id="{4626D785-DBF8-4076-A934-2AC67D49807F}" type="datetime6">
              <a:rPr lang="sv-SE" smtClean="0"/>
              <a:t>november 2016</a:t>
            </a:fld>
            <a:endParaRPr lang="en-US" dirty="0"/>
          </a:p>
        </p:txBody>
      </p:sp>
      <p:sp>
        <p:nvSpPr>
          <p:cNvPr id="9" name="Footer Placeholder 8"/>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227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2" name="Date Placeholder 1"/>
          <p:cNvSpPr>
            <a:spLocks noGrp="1"/>
          </p:cNvSpPr>
          <p:nvPr>
            <p:ph type="dt" sz="half" idx="10"/>
          </p:nvPr>
        </p:nvSpPr>
        <p:spPr/>
        <p:txBody>
          <a:bodyPr/>
          <a:lstStyle/>
          <a:p>
            <a:fld id="{82673C5F-0B66-4495-ACD7-5DD4F1887FF5}" type="datetime6">
              <a:rPr lang="sv-SE" smtClean="0"/>
              <a:t>november 2016</a:t>
            </a:fld>
            <a:endParaRPr lang="en-US" dirty="0"/>
          </a:p>
        </p:txBody>
      </p:sp>
      <p:sp>
        <p:nvSpPr>
          <p:cNvPr id="11" name="Footer Placeholder 10"/>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670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smtClean="0"/>
              <a:t>Klicka här för att ändra format</a:t>
            </a:r>
            <a:endParaRPr lang="en-US" dirty="0"/>
          </a:p>
        </p:txBody>
      </p:sp>
      <p:sp>
        <p:nvSpPr>
          <p:cNvPr id="2" name="Date Placeholder 1"/>
          <p:cNvSpPr>
            <a:spLocks noGrp="1"/>
          </p:cNvSpPr>
          <p:nvPr>
            <p:ph type="dt" sz="half" idx="10"/>
          </p:nvPr>
        </p:nvSpPr>
        <p:spPr/>
        <p:txBody>
          <a:bodyPr/>
          <a:lstStyle/>
          <a:p>
            <a:fld id="{3FD9EB49-C285-4010-B52F-227DE1DD7488}" type="datetime6">
              <a:rPr lang="sv-SE" smtClean="0"/>
              <a:t>november 2016</a:t>
            </a:fld>
            <a:endParaRPr lang="en-US" dirty="0"/>
          </a:p>
        </p:txBody>
      </p:sp>
      <p:sp>
        <p:nvSpPr>
          <p:cNvPr id="7" name="Footer Placeholder 6"/>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372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8261F85-826F-445F-8A87-AE4732967914}" type="datetime6">
              <a:rPr lang="sv-SE" smtClean="0"/>
              <a:t>november 2016</a:t>
            </a:fld>
            <a:endParaRPr lang="en-US" dirty="0"/>
          </a:p>
        </p:txBody>
      </p:sp>
      <p:sp>
        <p:nvSpPr>
          <p:cNvPr id="6" name="Footer Placeholder 5"/>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353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sv-SE" smtClean="0"/>
              <a:t>Klicka här för att ändra format</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8" name="Date Placeholder 7"/>
          <p:cNvSpPr>
            <a:spLocks noGrp="1"/>
          </p:cNvSpPr>
          <p:nvPr>
            <p:ph type="dt" sz="half" idx="10"/>
          </p:nvPr>
        </p:nvSpPr>
        <p:spPr/>
        <p:txBody>
          <a:bodyPr/>
          <a:lstStyle/>
          <a:p>
            <a:fld id="{90AB1FA3-A113-4F96-A587-6555B4ABF49D}" type="datetime6">
              <a:rPr lang="sv-SE" smtClean="0"/>
              <a:t>november 2016</a:t>
            </a:fld>
            <a:endParaRPr lang="en-US" dirty="0"/>
          </a:p>
        </p:txBody>
      </p:sp>
      <p:sp>
        <p:nvSpPr>
          <p:cNvPr id="9" name="Footer Placeholder 8"/>
          <p:cNvSpPr>
            <a:spLocks noGrp="1"/>
          </p:cNvSpPr>
          <p:nvPr>
            <p:ph type="ftr" sz="quarter" idx="11"/>
          </p:nvPr>
        </p:nvSpPr>
        <p:spPr/>
        <p:txBody>
          <a:bodyPr/>
          <a:lstStyle/>
          <a:p>
            <a:r>
              <a:rPr lang="sv-SE" dirty="0" smtClean="0"/>
              <a:t>Långsiktig befolkningsprognos och ekonomisk analys 2016-2030   </a:t>
            </a:r>
            <a:r>
              <a:rPr lang="sv-SE" dirty="0" smtClean="0"/>
              <a:t>Sundsvalls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089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Redigera format för bakgrundstext</a:t>
            </a:r>
          </a:p>
        </p:txBody>
      </p:sp>
      <p:sp>
        <p:nvSpPr>
          <p:cNvPr id="8" name="Date Placeholder 7"/>
          <p:cNvSpPr>
            <a:spLocks noGrp="1"/>
          </p:cNvSpPr>
          <p:nvPr>
            <p:ph type="dt" sz="half" idx="10"/>
          </p:nvPr>
        </p:nvSpPr>
        <p:spPr/>
        <p:txBody>
          <a:bodyPr/>
          <a:lstStyle/>
          <a:p>
            <a:fld id="{BBA1FC2A-EF3C-47D7-98BE-DE218AC92C4F}" type="datetime6">
              <a:rPr lang="sv-SE" smtClean="0"/>
              <a:t>november 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sv-SE" dirty="0" smtClean="0"/>
              <a:t>Långsiktig befolkningsprognos och ekonomisk analys 2016-2030   </a:t>
            </a:r>
            <a:r>
              <a:rPr lang="sv-SE" dirty="0" smtClean="0"/>
              <a:t>Sundsvalls kommun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486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9840165-9D7A-4F0B-8C13-38B19E8B53AA}" type="datetime6">
              <a:rPr lang="sv-SE" smtClean="0"/>
              <a:t>november 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sv-SE" dirty="0" smtClean="0"/>
              <a:t>Långsiktig befolkningsprognos och ekonomisk analys 2016-2030   </a:t>
            </a:r>
            <a:r>
              <a:rPr lang="sv-SE" dirty="0" smtClean="0"/>
              <a:t>Sundsvalls kommun</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957991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ebbutik.skl.se/sv/artiklar/framtidens-utmaning-valfardens-langsiktiga-finansiering.htmlhttp:/webbutik.skl.se/sv/artiklar/framtidens-utmaning-valfardens-langsiktiga-finansiering.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r>
              <a:rPr lang="sv-SE" dirty="0" smtClean="0"/>
              <a:t>Långsiktig befolknings-prognos och ekonomisk analys 2016-2030</a:t>
            </a:r>
            <a:endParaRPr lang="sv-SE" dirty="0"/>
          </a:p>
        </p:txBody>
      </p:sp>
      <p:sp>
        <p:nvSpPr>
          <p:cNvPr id="3" name="Underrubrik 2"/>
          <p:cNvSpPr>
            <a:spLocks noGrp="1"/>
          </p:cNvSpPr>
          <p:nvPr>
            <p:ph type="subTitle" idx="1"/>
          </p:nvPr>
        </p:nvSpPr>
        <p:spPr/>
        <p:txBody>
          <a:bodyPr>
            <a:normAutofit/>
          </a:bodyPr>
          <a:lstStyle/>
          <a:p>
            <a:r>
              <a:rPr lang="sv-SE" sz="4000" dirty="0" smtClean="0">
                <a:solidFill>
                  <a:srgbClr val="02788A"/>
                </a:solidFill>
              </a:rPr>
              <a:t>Sundsvalls kommun</a:t>
            </a:r>
            <a:r>
              <a:rPr lang="sv-SE" sz="4000" dirty="0" smtClean="0"/>
              <a:t>	</a:t>
            </a:r>
            <a:endParaRPr lang="sv-SE" sz="4000" dirty="0"/>
          </a:p>
        </p:txBody>
      </p:sp>
      <p:sp>
        <p:nvSpPr>
          <p:cNvPr id="10" name="textruta 9"/>
          <p:cNvSpPr txBox="1"/>
          <p:nvPr/>
        </p:nvSpPr>
        <p:spPr>
          <a:xfrm>
            <a:off x="9268179" y="1481068"/>
            <a:ext cx="2898420" cy="1166882"/>
          </a:xfrm>
          <a:prstGeom prst="rect">
            <a:avLst/>
          </a:prstGeom>
          <a:solidFill>
            <a:srgbClr val="02788A"/>
          </a:solidFill>
          <a:ln>
            <a:solidFill>
              <a:srgbClr val="02788A"/>
            </a:solidFill>
          </a:ln>
        </p:spPr>
        <p:txBody>
          <a:bodyPr wrap="square" rtlCol="0">
            <a:noAutofit/>
          </a:bodyPr>
          <a:lstStyle/>
          <a:p>
            <a:r>
              <a:rPr lang="sv-SE" sz="1200" dirty="0" smtClean="0">
                <a:solidFill>
                  <a:schemeClr val="bg1"/>
                </a:solidFill>
                <a:latin typeface="Garamond" panose="02020404030301010803" pitchFamily="18" charset="0"/>
              </a:rPr>
              <a:t>Län			Västernorrlands Län</a:t>
            </a:r>
          </a:p>
          <a:p>
            <a:r>
              <a:rPr lang="sv-SE" sz="1200" dirty="0" smtClean="0">
                <a:solidFill>
                  <a:schemeClr val="bg1"/>
                </a:solidFill>
                <a:latin typeface="Garamond" panose="02020404030301010803" pitchFamily="18" charset="0"/>
              </a:rPr>
              <a:t>Landskap		</a:t>
            </a:r>
            <a:r>
              <a:rPr lang="sv-SE" sz="1200" dirty="0" err="1" smtClean="0">
                <a:solidFill>
                  <a:schemeClr val="bg1"/>
                </a:solidFill>
                <a:latin typeface="Garamond" panose="02020404030301010803" pitchFamily="18" charset="0"/>
              </a:rPr>
              <a:t>Medelpad,Hälsingland</a:t>
            </a:r>
            <a:endParaRPr lang="sv-SE" sz="1200" dirty="0" smtClean="0">
              <a:solidFill>
                <a:schemeClr val="bg1"/>
              </a:solidFill>
              <a:latin typeface="Garamond" panose="02020404030301010803" pitchFamily="18" charset="0"/>
            </a:endParaRPr>
          </a:p>
          <a:p>
            <a:r>
              <a:rPr lang="sv-SE" sz="1200" dirty="0" smtClean="0">
                <a:solidFill>
                  <a:schemeClr val="bg1"/>
                </a:solidFill>
                <a:latin typeface="Garamond" panose="02020404030301010803" pitchFamily="18" charset="0"/>
              </a:rPr>
              <a:t>Centralort		Sundsvall</a:t>
            </a:r>
          </a:p>
          <a:p>
            <a:r>
              <a:rPr lang="sv-SE" sz="1200" dirty="0" smtClean="0">
                <a:solidFill>
                  <a:schemeClr val="bg1"/>
                </a:solidFill>
                <a:latin typeface="Garamond" panose="02020404030301010803" pitchFamily="18" charset="0"/>
              </a:rPr>
              <a:t>Areal			3 452,29 km</a:t>
            </a:r>
            <a:r>
              <a:rPr lang="sv-SE" sz="1200" baseline="30000" dirty="0" smtClean="0">
                <a:solidFill>
                  <a:schemeClr val="bg1"/>
                </a:solidFill>
                <a:latin typeface="Garamond" panose="02020404030301010803" pitchFamily="18" charset="0"/>
              </a:rPr>
              <a:t>2</a:t>
            </a:r>
            <a:endParaRPr lang="sv-SE" sz="1200" dirty="0" smtClean="0">
              <a:solidFill>
                <a:schemeClr val="bg1"/>
              </a:solidFill>
              <a:latin typeface="Garamond" panose="02020404030301010803" pitchFamily="18" charset="0"/>
            </a:endParaRPr>
          </a:p>
          <a:p>
            <a:r>
              <a:rPr lang="sv-SE" sz="1200" dirty="0" smtClean="0">
                <a:solidFill>
                  <a:schemeClr val="bg1"/>
                </a:solidFill>
                <a:latin typeface="Garamond" panose="02020404030301010803" pitchFamily="18" charset="0"/>
              </a:rPr>
              <a:t>Folkmängd		97 633 (2015-12-31)</a:t>
            </a:r>
          </a:p>
          <a:p>
            <a:r>
              <a:rPr lang="sv-SE" sz="1200" dirty="0" smtClean="0">
                <a:solidFill>
                  <a:schemeClr val="bg1"/>
                </a:solidFill>
                <a:latin typeface="Garamond" panose="02020404030301010803" pitchFamily="18" charset="0"/>
              </a:rPr>
              <a:t>Befolkningstäthet	28,28 invånare/km</a:t>
            </a:r>
            <a:r>
              <a:rPr lang="sv-SE" sz="1200" baseline="30000" dirty="0" smtClean="0">
                <a:solidFill>
                  <a:schemeClr val="bg1"/>
                </a:solidFill>
                <a:latin typeface="Garamond" panose="02020404030301010803" pitchFamily="18" charset="0"/>
              </a:rPr>
              <a:t>2</a:t>
            </a:r>
            <a:endParaRPr lang="sv-SE" sz="1200" dirty="0" smtClean="0">
              <a:solidFill>
                <a:schemeClr val="bg1"/>
              </a:solidFill>
              <a:latin typeface="Garamond" panose="02020404030301010803" pitchFamily="18" charset="0"/>
            </a:endParaRPr>
          </a:p>
        </p:txBody>
      </p:sp>
      <p:sp>
        <p:nvSpPr>
          <p:cNvPr id="13" name="textruta 12"/>
          <p:cNvSpPr txBox="1"/>
          <p:nvPr/>
        </p:nvSpPr>
        <p:spPr>
          <a:xfrm>
            <a:off x="0" y="787400"/>
            <a:ext cx="4622800" cy="584775"/>
          </a:xfrm>
          <a:prstGeom prst="rect">
            <a:avLst/>
          </a:prstGeom>
          <a:noFill/>
        </p:spPr>
        <p:txBody>
          <a:bodyPr wrap="square" rtlCol="0">
            <a:spAutoFit/>
          </a:bodyPr>
          <a:lstStyle/>
          <a:p>
            <a:r>
              <a:rPr lang="sv-SE" sz="3200" dirty="0" smtClean="0">
                <a:latin typeface="Bauhaus 93" panose="04030905020B02020C02" pitchFamily="82" charset="0"/>
              </a:rPr>
              <a:t>TRAINEE</a:t>
            </a:r>
            <a:r>
              <a:rPr lang="sv-SE" sz="3200" dirty="0" smtClean="0"/>
              <a:t> </a:t>
            </a:r>
            <a:r>
              <a:rPr lang="sv-SE" sz="2400" dirty="0" smtClean="0">
                <a:latin typeface="Berlin Sans FB" panose="020E0602020502020306" pitchFamily="34" charset="0"/>
              </a:rPr>
              <a:t>SÖDRA NORRLAND</a:t>
            </a:r>
            <a:endParaRPr lang="sv-SE" sz="2400" dirty="0">
              <a:latin typeface="Berlin Sans FB" panose="020E0602020502020306" pitchFamily="34" charset="0"/>
            </a:endParaRPr>
          </a:p>
        </p:txBody>
      </p:sp>
      <p:sp>
        <p:nvSpPr>
          <p:cNvPr id="15" name="Rektangel 14"/>
          <p:cNvSpPr/>
          <p:nvPr/>
        </p:nvSpPr>
        <p:spPr>
          <a:xfrm>
            <a:off x="9270000" y="769256"/>
            <a:ext cx="2898421" cy="5297713"/>
          </a:xfrm>
          <a:prstGeom prst="rect">
            <a:avLst/>
          </a:prstGeom>
          <a:noFill/>
          <a:ln w="31750">
            <a:solidFill>
              <a:srgbClr val="027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p:cNvSpPr txBox="1"/>
          <p:nvPr/>
        </p:nvSpPr>
        <p:spPr>
          <a:xfrm>
            <a:off x="9280879" y="1409059"/>
            <a:ext cx="2873019" cy="72009"/>
          </a:xfrm>
          <a:prstGeom prst="rect">
            <a:avLst/>
          </a:prstGeom>
          <a:solidFill>
            <a:schemeClr val="bg1"/>
          </a:solidFill>
        </p:spPr>
        <p:txBody>
          <a:bodyPr wrap="square" rtlCol="0">
            <a:noAutofit/>
          </a:bodyPr>
          <a:lstStyle/>
          <a:p>
            <a:endParaRPr lang="sv-SE" dirty="0"/>
          </a:p>
        </p:txBody>
      </p:sp>
      <p:sp>
        <p:nvSpPr>
          <p:cNvPr id="11" name="textruta 10"/>
          <p:cNvSpPr txBox="1"/>
          <p:nvPr/>
        </p:nvSpPr>
        <p:spPr>
          <a:xfrm>
            <a:off x="9280878" y="782175"/>
            <a:ext cx="2873019" cy="84929"/>
          </a:xfrm>
          <a:prstGeom prst="rect">
            <a:avLst/>
          </a:prstGeom>
          <a:solidFill>
            <a:schemeClr val="bg1"/>
          </a:solidFill>
        </p:spPr>
        <p:txBody>
          <a:bodyPr wrap="square" rtlCol="0">
            <a:noAutofit/>
          </a:bodyPr>
          <a:lstStyle/>
          <a:p>
            <a:endParaRPr lang="sv-SE" dirty="0"/>
          </a:p>
        </p:txBody>
      </p:sp>
      <p:sp>
        <p:nvSpPr>
          <p:cNvPr id="8" name="Platshållare för datum 7"/>
          <p:cNvSpPr>
            <a:spLocks noGrp="1"/>
          </p:cNvSpPr>
          <p:nvPr>
            <p:ph type="dt" sz="half" idx="10"/>
          </p:nvPr>
        </p:nvSpPr>
        <p:spPr>
          <a:xfrm>
            <a:off x="8850411" y="6356347"/>
            <a:ext cx="2743200" cy="365125"/>
          </a:xfrm>
        </p:spPr>
        <p:txBody>
          <a:bodyPr/>
          <a:lstStyle/>
          <a:p>
            <a:pPr algn="r"/>
            <a:fld id="{14A7F79D-879B-44E3-B881-A4E5F1E72970}" type="datetime6">
              <a:rPr lang="sv-SE" smtClean="0"/>
              <a:t>november 2016</a:t>
            </a:fld>
            <a:endParaRPr lang="en-US" dirty="0"/>
          </a:p>
        </p:txBody>
      </p:sp>
      <p:sp>
        <p:nvSpPr>
          <p:cNvPr id="14" name="Platshållare för sidfot 13"/>
          <p:cNvSpPr>
            <a:spLocks noGrp="1"/>
          </p:cNvSpPr>
          <p:nvPr>
            <p:ph type="ftr" sz="quarter" idx="11"/>
          </p:nvPr>
        </p:nvSpPr>
        <p:spPr>
          <a:xfrm>
            <a:off x="309094" y="6351323"/>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16" name="Platshållare för bildnummer 15"/>
          <p:cNvSpPr>
            <a:spLocks noGrp="1"/>
          </p:cNvSpPr>
          <p:nvPr>
            <p:ph type="sldNum" sz="quarter" idx="12"/>
          </p:nvPr>
        </p:nvSpPr>
        <p:spPr>
          <a:xfrm>
            <a:off x="10469405" y="6351324"/>
            <a:ext cx="1530927" cy="365125"/>
          </a:xfrm>
        </p:spPr>
        <p:txBody>
          <a:bodyPr/>
          <a:lstStyle/>
          <a:p>
            <a:fld id="{4FAB73BC-B049-4115-A692-8D63A059BFB8}" type="slidenum">
              <a:rPr lang="en-US" smtClean="0">
                <a:solidFill>
                  <a:schemeClr val="tx1">
                    <a:lumMod val="50000"/>
                    <a:lumOff val="50000"/>
                  </a:schemeClr>
                </a:solidFill>
              </a:rPr>
              <a:pPr/>
              <a:t>1</a:t>
            </a:fld>
            <a:endParaRPr lang="en-US" dirty="0">
              <a:solidFill>
                <a:schemeClr val="tx1">
                  <a:lumMod val="50000"/>
                  <a:lumOff val="50000"/>
                </a:schemeClr>
              </a:solidFill>
            </a:endParaRPr>
          </a:p>
        </p:txBody>
      </p:sp>
      <p:sp>
        <p:nvSpPr>
          <p:cNvPr id="19" name="textruta 18"/>
          <p:cNvSpPr txBox="1"/>
          <p:nvPr/>
        </p:nvSpPr>
        <p:spPr>
          <a:xfrm>
            <a:off x="11874322" y="867104"/>
            <a:ext cx="279576" cy="587184"/>
          </a:xfrm>
          <a:prstGeom prst="rect">
            <a:avLst/>
          </a:prstGeom>
          <a:solidFill>
            <a:schemeClr val="bg1"/>
          </a:solidFill>
        </p:spPr>
        <p:txBody>
          <a:bodyPr wrap="square" rtlCol="0">
            <a:spAutoFit/>
          </a:bodyPr>
          <a:lstStyle/>
          <a:p>
            <a:endParaRPr lang="sv-SE" dirty="0"/>
          </a:p>
        </p:txBody>
      </p:sp>
      <p:sp>
        <p:nvSpPr>
          <p:cNvPr id="6" name="textruta 5"/>
          <p:cNvSpPr txBox="1"/>
          <p:nvPr/>
        </p:nvSpPr>
        <p:spPr>
          <a:xfrm>
            <a:off x="9279055" y="867104"/>
            <a:ext cx="233273" cy="613964"/>
          </a:xfrm>
          <a:prstGeom prst="rect">
            <a:avLst/>
          </a:prstGeom>
          <a:solidFill>
            <a:schemeClr val="bg1"/>
          </a:solidFill>
        </p:spPr>
        <p:txBody>
          <a:bodyPr wrap="square" rtlCol="0">
            <a:spAutoFit/>
          </a:bodyPr>
          <a:lstStyle/>
          <a:p>
            <a:endParaRPr lang="sv-SE" dirty="0"/>
          </a:p>
        </p:txBody>
      </p:sp>
      <p:pic>
        <p:nvPicPr>
          <p:cNvPr id="7" name="Bildobjekt 6"/>
          <p:cNvPicPr>
            <a:picLocks noChangeAspect="1"/>
          </p:cNvPicPr>
          <p:nvPr/>
        </p:nvPicPr>
        <p:blipFill>
          <a:blip r:embed="rId2"/>
          <a:stretch>
            <a:fillRect/>
          </a:stretch>
        </p:blipFill>
        <p:spPr>
          <a:xfrm>
            <a:off x="9514151" y="801362"/>
            <a:ext cx="2406472" cy="647600"/>
          </a:xfrm>
          <a:prstGeom prst="rect">
            <a:avLst/>
          </a:prstGeom>
        </p:spPr>
      </p:pic>
      <p:pic>
        <p:nvPicPr>
          <p:cNvPr id="5" name="Bildobjekt 4"/>
          <p:cNvPicPr>
            <a:picLocks noChangeAspect="1"/>
          </p:cNvPicPr>
          <p:nvPr/>
        </p:nvPicPr>
        <p:blipFill>
          <a:blip r:embed="rId3"/>
          <a:stretch>
            <a:fillRect/>
          </a:stretch>
        </p:blipFill>
        <p:spPr>
          <a:xfrm>
            <a:off x="9279055" y="2647950"/>
            <a:ext cx="2874842" cy="3419019"/>
          </a:xfrm>
          <a:prstGeom prst="rect">
            <a:avLst/>
          </a:prstGeom>
        </p:spPr>
      </p:pic>
    </p:spTree>
    <p:extLst>
      <p:ext uri="{BB962C8B-B14F-4D97-AF65-F5344CB8AC3E}">
        <p14:creationId xmlns:p14="http://schemas.microsoft.com/office/powerpoint/2010/main" val="3428519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77259" y="319613"/>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a:ln>
                  <a:solidFill>
                    <a:schemeClr val="bg1"/>
                  </a:solidFill>
                </a:ln>
                <a:solidFill>
                  <a:schemeClr val="bg1"/>
                </a:solidFill>
              </a:rPr>
              <a:t>Befolkningsförändringar</a:t>
            </a:r>
          </a:p>
          <a:p>
            <a:pPr marL="1028700" lvl="1" indent="-571500">
              <a:buFont typeface="Arial" panose="020B0604020202020204" pitchFamily="34" charset="0"/>
              <a:buChar char="•"/>
            </a:pPr>
            <a:r>
              <a:rPr lang="sv-SE" sz="3200" dirty="0" smtClean="0">
                <a:solidFill>
                  <a:schemeClr val="bg1"/>
                </a:solidFill>
              </a:rPr>
              <a:t>Modell för befolkningsprognoser</a:t>
            </a:r>
          </a:p>
          <a:p>
            <a:pPr marL="1028700" lvl="1" indent="-571500">
              <a:buFont typeface="Arial" panose="020B0604020202020204" pitchFamily="34" charset="0"/>
              <a:buChar char="•"/>
            </a:pPr>
            <a:r>
              <a:rPr lang="sv-SE" sz="3200" dirty="0" smtClean="0">
                <a:solidFill>
                  <a:schemeClr val="bg1"/>
                </a:solidFill>
              </a:rPr>
              <a:t>Befolkningsutveckling</a:t>
            </a:r>
          </a:p>
          <a:p>
            <a:pPr marL="1028700" lvl="1" indent="-571500">
              <a:buFont typeface="Arial" panose="020B0604020202020204" pitchFamily="34" charset="0"/>
              <a:buChar char="•"/>
            </a:pPr>
            <a:r>
              <a:rPr lang="sv-SE" sz="3200" dirty="0" smtClean="0">
                <a:solidFill>
                  <a:schemeClr val="bg1"/>
                </a:solidFill>
              </a:rPr>
              <a:t>Befolkningsstruktur jämfört med riket</a:t>
            </a:r>
          </a:p>
          <a:p>
            <a:pPr marL="1028700" lvl="1" indent="-571500">
              <a:buFont typeface="Arial" panose="020B0604020202020204" pitchFamily="34" charset="0"/>
              <a:buChar char="•"/>
            </a:pPr>
            <a:r>
              <a:rPr lang="sv-SE" sz="3200" dirty="0" smtClean="0">
                <a:solidFill>
                  <a:schemeClr val="bg1"/>
                </a:solidFill>
              </a:rPr>
              <a:t>Befolkningsstruktur 2030 jämfört med 2015</a:t>
            </a:r>
          </a:p>
          <a:p>
            <a:pPr marL="1028700" lvl="1" indent="-571500">
              <a:buFont typeface="Arial" panose="020B0604020202020204" pitchFamily="34" charset="0"/>
              <a:buChar char="•"/>
            </a:pPr>
            <a:r>
              <a:rPr lang="sv-SE" sz="3200" dirty="0" smtClean="0">
                <a:solidFill>
                  <a:schemeClr val="bg1"/>
                </a:solidFill>
              </a:rPr>
              <a:t>Försörjningskvot</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10</a:t>
            </a:fld>
            <a:endParaRPr lang="en-US" dirty="0">
              <a:solidFill>
                <a:schemeClr val="tx1">
                  <a:lumMod val="50000"/>
                  <a:lumOff val="50000"/>
                </a:schemeClr>
              </a:solidFill>
            </a:endParaRPr>
          </a:p>
        </p:txBody>
      </p:sp>
    </p:spTree>
    <p:extLst>
      <p:ext uri="{BB962C8B-B14F-4D97-AF65-F5344CB8AC3E}">
        <p14:creationId xmlns:p14="http://schemas.microsoft.com/office/powerpoint/2010/main" val="817581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Modell för befolkningsprognoser</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11</a:t>
            </a:fld>
            <a:endParaRPr lang="en-US" dirty="0">
              <a:solidFill>
                <a:schemeClr val="tx1">
                  <a:lumMod val="50000"/>
                  <a:lumOff val="50000"/>
                </a:schemeClr>
              </a:solidFill>
            </a:endParaRPr>
          </a:p>
        </p:txBody>
      </p:sp>
      <p:sp>
        <p:nvSpPr>
          <p:cNvPr id="8" name="textruta 7"/>
          <p:cNvSpPr txBox="1"/>
          <p:nvPr/>
        </p:nvSpPr>
        <p:spPr>
          <a:xfrm>
            <a:off x="272180" y="1295400"/>
            <a:ext cx="3702920" cy="4953000"/>
          </a:xfrm>
          <a:prstGeom prst="rect">
            <a:avLst/>
          </a:prstGeom>
          <a:noFill/>
          <a:ln>
            <a:solidFill>
              <a:schemeClr val="bg1"/>
            </a:solidFill>
          </a:ln>
        </p:spPr>
        <p:txBody>
          <a:bodyPr wrap="square" rtlCol="0">
            <a:noAutofit/>
          </a:bodyPr>
          <a:lstStyle/>
          <a:p>
            <a:endParaRPr lang="sv-SE" dirty="0"/>
          </a:p>
        </p:txBody>
      </p:sp>
      <p:sp>
        <p:nvSpPr>
          <p:cNvPr id="9" name="textruta 8"/>
          <p:cNvSpPr txBox="1"/>
          <p:nvPr/>
        </p:nvSpPr>
        <p:spPr>
          <a:xfrm>
            <a:off x="4165600" y="1295400"/>
            <a:ext cx="7721599" cy="4953000"/>
          </a:xfrm>
          <a:prstGeom prst="rect">
            <a:avLst/>
          </a:prstGeom>
          <a:noFill/>
          <a:ln>
            <a:solidFill>
              <a:schemeClr val="bg1"/>
            </a:solidFill>
          </a:ln>
        </p:spPr>
        <p:txBody>
          <a:bodyPr wrap="square" rtlCol="0">
            <a:noAutofit/>
          </a:bodyPr>
          <a:lstStyle/>
          <a:p>
            <a:r>
              <a:rPr lang="sv-SE" b="1" dirty="0" smtClean="0"/>
              <a:t>Datainsamling</a:t>
            </a:r>
            <a:r>
              <a:rPr lang="sv-SE" dirty="0" smtClean="0"/>
              <a:t>: </a:t>
            </a:r>
            <a:r>
              <a:rPr lang="sv-SE" sz="1600" dirty="0" smtClean="0"/>
              <a:t>SCB</a:t>
            </a:r>
          </a:p>
          <a:p>
            <a:r>
              <a:rPr lang="sv-SE" b="1" dirty="0" smtClean="0"/>
              <a:t>Data</a:t>
            </a:r>
            <a:r>
              <a:rPr lang="sv-SE" dirty="0" smtClean="0"/>
              <a:t>: </a:t>
            </a:r>
          </a:p>
          <a:p>
            <a:pPr marL="285750" indent="-285750">
              <a:buFont typeface="Wingdings" panose="05000000000000000000" pitchFamily="2" charset="2"/>
              <a:buChar char="§"/>
            </a:pPr>
            <a:r>
              <a:rPr lang="sv-SE" sz="1600" dirty="0" smtClean="0"/>
              <a:t>Folkmängd efter region, civilstånd, ålder och kön (2000-2015)</a:t>
            </a:r>
          </a:p>
          <a:p>
            <a:pPr marL="285750" indent="-285750">
              <a:buFont typeface="Wingdings" panose="05000000000000000000" pitchFamily="2" charset="2"/>
              <a:buChar char="§"/>
            </a:pPr>
            <a:r>
              <a:rPr lang="sv-SE" sz="1600" dirty="0" smtClean="0"/>
              <a:t>Levande födda efter region, kön och moderns ålder (2000-2015)</a:t>
            </a:r>
          </a:p>
          <a:p>
            <a:pPr marL="285750" indent="-285750">
              <a:buFont typeface="Wingdings" panose="05000000000000000000" pitchFamily="2" charset="2"/>
              <a:buChar char="§"/>
            </a:pPr>
            <a:r>
              <a:rPr lang="sv-SE" sz="1600" dirty="0" smtClean="0"/>
              <a:t>Döda efter region, ålder och kön (2000-2015)</a:t>
            </a:r>
          </a:p>
          <a:p>
            <a:pPr marL="285750" indent="-285750">
              <a:buFont typeface="Wingdings" panose="05000000000000000000" pitchFamily="2" charset="2"/>
              <a:buChar char="§"/>
            </a:pPr>
            <a:r>
              <a:rPr lang="sv-SE" sz="1600" dirty="0" smtClean="0"/>
              <a:t>Flyttningar efter region, ålder och kön (2000-2015)</a:t>
            </a:r>
          </a:p>
          <a:p>
            <a:r>
              <a:rPr lang="sv-SE" b="1" dirty="0" smtClean="0"/>
              <a:t>Prognos</a:t>
            </a:r>
            <a:r>
              <a:rPr lang="sv-SE" dirty="0" smtClean="0"/>
              <a:t>:</a:t>
            </a:r>
          </a:p>
          <a:p>
            <a:pPr marL="285750" indent="-285750">
              <a:buFont typeface="Wingdings" panose="05000000000000000000" pitchFamily="2" charset="2"/>
              <a:buChar char="§"/>
            </a:pPr>
            <a:r>
              <a:rPr lang="sv-SE" sz="1600" dirty="0" smtClean="0"/>
              <a:t>Befolkning: 	</a:t>
            </a:r>
            <a:r>
              <a:rPr lang="sv-SE" sz="1600" dirty="0"/>
              <a:t>	</a:t>
            </a:r>
            <a:r>
              <a:rPr lang="sv-SE" sz="1600" dirty="0" smtClean="0"/>
              <a:t>Befolkning år X-1 + (Födda – Döda) + (Invandring - Utvandring) + 					(Inflyttning – Utflyttning)</a:t>
            </a:r>
          </a:p>
          <a:p>
            <a:pPr marL="285750" indent="-285750">
              <a:buFont typeface="Wingdings" panose="05000000000000000000" pitchFamily="2" charset="2"/>
              <a:buChar char="§"/>
            </a:pPr>
            <a:r>
              <a:rPr lang="sv-SE" sz="1600" dirty="0" smtClean="0"/>
              <a:t>Födda:			Födda barn under senaste treårsperioden/Antal kvinnor i åldern Y 				under senaste treårsperioden. Fruktbarhetsintervall 14 år till 49+ år</a:t>
            </a:r>
          </a:p>
          <a:p>
            <a:pPr marL="285750" indent="-285750">
              <a:buFont typeface="Wingdings" panose="05000000000000000000" pitchFamily="2" charset="2"/>
              <a:buChar char="§"/>
            </a:pPr>
            <a:r>
              <a:rPr lang="sv-SE" sz="1600" dirty="0" smtClean="0"/>
              <a:t>Döda:			Dödsrisk 0- åringar, Antal avlidna 0-åringar under senaste treårs-					perioden*1000 /Antal levande födda barn  under senaste treårs-					perioden </a:t>
            </a:r>
          </a:p>
          <a:p>
            <a:pPr lvl="2"/>
            <a:r>
              <a:rPr lang="sv-SE" sz="1600" dirty="0" smtClean="0"/>
              <a:t>		Dödsrisk övriga, Antal avlidna Y åringar under senaste 					treårsperioden (åren x till x-2)*1000/Antal Y-1 åringar under åren X-1 		till X-3</a:t>
            </a:r>
          </a:p>
          <a:p>
            <a:pPr marL="285750" indent="-285750">
              <a:buFont typeface="Wingdings" panose="05000000000000000000" pitchFamily="2" charset="2"/>
              <a:buChar char="§"/>
            </a:pPr>
            <a:r>
              <a:rPr lang="sv-SE" sz="1600" dirty="0" smtClean="0"/>
              <a:t>Flyttningar: 		Modellen är analog med modellen för dödsrisker, vänlig se ovan. 					Modellen för In-/Utvandring har dock normaliserats till 10 år istället 				för 3 år för att jämna ut extremvärden. </a:t>
            </a:r>
          </a:p>
        </p:txBody>
      </p:sp>
      <p:pic>
        <p:nvPicPr>
          <p:cNvPr id="10" name="Bildobjekt 9"/>
          <p:cNvPicPr>
            <a:picLocks noChangeAspect="1"/>
          </p:cNvPicPr>
          <p:nvPr/>
        </p:nvPicPr>
        <p:blipFill>
          <a:blip r:embed="rId3"/>
          <a:stretch>
            <a:fillRect/>
          </a:stretch>
        </p:blipFill>
        <p:spPr>
          <a:xfrm>
            <a:off x="704592" y="2971900"/>
            <a:ext cx="2838095" cy="1600000"/>
          </a:xfrm>
          <a:prstGeom prst="rect">
            <a:avLst/>
          </a:prstGeom>
        </p:spPr>
      </p:pic>
      <p:sp>
        <p:nvSpPr>
          <p:cNvPr id="11" name="Rektangel 10"/>
          <p:cNvSpPr/>
          <p:nvPr/>
        </p:nvSpPr>
        <p:spPr>
          <a:xfrm>
            <a:off x="704592" y="2927697"/>
            <a:ext cx="2838095" cy="16442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p:cNvPicPr>
            <a:picLocks noChangeAspect="1"/>
          </p:cNvPicPr>
          <p:nvPr/>
        </p:nvPicPr>
        <p:blipFill>
          <a:blip r:embed="rId4"/>
          <a:stretch>
            <a:fillRect/>
          </a:stretch>
        </p:blipFill>
        <p:spPr>
          <a:xfrm>
            <a:off x="1111285" y="1821073"/>
            <a:ext cx="571429" cy="580952"/>
          </a:xfrm>
          <a:prstGeom prst="rect">
            <a:avLst/>
          </a:prstGeom>
        </p:spPr>
      </p:pic>
      <p:cxnSp>
        <p:nvCxnSpPr>
          <p:cNvPr id="15" name="Rak pilkoppling 14"/>
          <p:cNvCxnSpPr/>
          <p:nvPr/>
        </p:nvCxnSpPr>
        <p:spPr>
          <a:xfrm>
            <a:off x="1396999" y="2501900"/>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Bildobjekt 19"/>
          <p:cNvPicPr>
            <a:picLocks noChangeAspect="1"/>
          </p:cNvPicPr>
          <p:nvPr/>
        </p:nvPicPr>
        <p:blipFill>
          <a:blip r:embed="rId5"/>
          <a:stretch>
            <a:fillRect/>
          </a:stretch>
        </p:blipFill>
        <p:spPr>
          <a:xfrm>
            <a:off x="2554445" y="1821073"/>
            <a:ext cx="548923" cy="580952"/>
          </a:xfrm>
          <a:prstGeom prst="rect">
            <a:avLst/>
          </a:prstGeom>
        </p:spPr>
      </p:pic>
      <p:cxnSp>
        <p:nvCxnSpPr>
          <p:cNvPr id="21" name="Rak pilkoppling 20"/>
          <p:cNvCxnSpPr/>
          <p:nvPr/>
        </p:nvCxnSpPr>
        <p:spPr>
          <a:xfrm>
            <a:off x="2828906" y="2501900"/>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Bildobjekt 21"/>
          <p:cNvPicPr>
            <a:picLocks noChangeAspect="1"/>
          </p:cNvPicPr>
          <p:nvPr/>
        </p:nvPicPr>
        <p:blipFill>
          <a:blip r:embed="rId6"/>
          <a:stretch>
            <a:fillRect/>
          </a:stretch>
        </p:blipFill>
        <p:spPr>
          <a:xfrm>
            <a:off x="826645" y="5097572"/>
            <a:ext cx="1140707" cy="677295"/>
          </a:xfrm>
          <a:prstGeom prst="rect">
            <a:avLst/>
          </a:prstGeom>
        </p:spPr>
      </p:pic>
      <p:pic>
        <p:nvPicPr>
          <p:cNvPr id="24" name="Bildobjekt 23"/>
          <p:cNvPicPr>
            <a:picLocks noChangeAspect="1"/>
          </p:cNvPicPr>
          <p:nvPr/>
        </p:nvPicPr>
        <p:blipFill>
          <a:blip r:embed="rId7"/>
          <a:stretch>
            <a:fillRect/>
          </a:stretch>
        </p:blipFill>
        <p:spPr>
          <a:xfrm>
            <a:off x="2399831" y="5097571"/>
            <a:ext cx="1142856" cy="677295"/>
          </a:xfrm>
          <a:prstGeom prst="rect">
            <a:avLst/>
          </a:prstGeom>
        </p:spPr>
      </p:pic>
      <p:cxnSp>
        <p:nvCxnSpPr>
          <p:cNvPr id="25" name="Rak pilkoppling 24"/>
          <p:cNvCxnSpPr/>
          <p:nvPr/>
        </p:nvCxnSpPr>
        <p:spPr>
          <a:xfrm rot="10800000">
            <a:off x="1409084" y="4713927"/>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p:cNvCxnSpPr/>
          <p:nvPr/>
        </p:nvCxnSpPr>
        <p:spPr>
          <a:xfrm rot="10800000">
            <a:off x="2828906" y="4713927"/>
            <a:ext cx="0" cy="330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a:off x="838730" y="1437187"/>
            <a:ext cx="1140707" cy="276999"/>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Födda</a:t>
            </a:r>
            <a:endParaRPr lang="sv-SE" sz="1200" dirty="0">
              <a:latin typeface="Copperplate Gothic Bold" panose="020E0705020206020404" pitchFamily="34" charset="0"/>
              <a:ea typeface="GungsuhChe" panose="02030609000101010101" pitchFamily="49" charset="-127"/>
            </a:endParaRPr>
          </a:p>
        </p:txBody>
      </p:sp>
      <p:sp>
        <p:nvSpPr>
          <p:cNvPr id="28" name="textruta 27"/>
          <p:cNvSpPr txBox="1"/>
          <p:nvPr/>
        </p:nvSpPr>
        <p:spPr>
          <a:xfrm>
            <a:off x="2258551" y="1437187"/>
            <a:ext cx="1140707" cy="276999"/>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Döda</a:t>
            </a:r>
            <a:endParaRPr lang="sv-SE" sz="1200" dirty="0">
              <a:latin typeface="Copperplate Gothic Bold" panose="020E0705020206020404" pitchFamily="34" charset="0"/>
              <a:ea typeface="GungsuhChe" panose="02030609000101010101" pitchFamily="49" charset="-127"/>
            </a:endParaRPr>
          </a:p>
        </p:txBody>
      </p:sp>
      <p:sp>
        <p:nvSpPr>
          <p:cNvPr id="29" name="textruta 28"/>
          <p:cNvSpPr txBox="1"/>
          <p:nvPr/>
        </p:nvSpPr>
        <p:spPr>
          <a:xfrm>
            <a:off x="761648" y="5834533"/>
            <a:ext cx="1294870" cy="461665"/>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Invandring/Utvandring</a:t>
            </a:r>
            <a:endParaRPr lang="sv-SE" sz="1200" dirty="0">
              <a:latin typeface="Copperplate Gothic Bold" panose="020E0705020206020404" pitchFamily="34" charset="0"/>
              <a:ea typeface="GungsuhChe" panose="02030609000101010101" pitchFamily="49" charset="-127"/>
            </a:endParaRPr>
          </a:p>
        </p:txBody>
      </p:sp>
      <p:sp>
        <p:nvSpPr>
          <p:cNvPr id="30" name="textruta 29"/>
          <p:cNvSpPr txBox="1"/>
          <p:nvPr/>
        </p:nvSpPr>
        <p:spPr>
          <a:xfrm>
            <a:off x="2245255" y="5834532"/>
            <a:ext cx="1294870" cy="461665"/>
          </a:xfrm>
          <a:prstGeom prst="rect">
            <a:avLst/>
          </a:prstGeom>
          <a:noFill/>
        </p:spPr>
        <p:txBody>
          <a:bodyPr wrap="square" rtlCol="0">
            <a:spAutoFit/>
          </a:bodyPr>
          <a:lstStyle/>
          <a:p>
            <a:pPr algn="ctr"/>
            <a:r>
              <a:rPr lang="sv-SE" sz="1200" dirty="0" smtClean="0">
                <a:latin typeface="Copperplate Gothic Bold" panose="020E0705020206020404" pitchFamily="34" charset="0"/>
                <a:ea typeface="GungsuhChe" panose="02030609000101010101" pitchFamily="49" charset="-127"/>
              </a:rPr>
              <a:t>Inflyttning/Utflyttning</a:t>
            </a:r>
            <a:endParaRPr lang="sv-SE" sz="1200" dirty="0">
              <a:latin typeface="Copperplate Gothic Bold" panose="020E0705020206020404" pitchFamily="34" charset="0"/>
              <a:ea typeface="GungsuhChe" panose="02030609000101010101" pitchFamily="49" charset="-127"/>
            </a:endParaRPr>
          </a:p>
        </p:txBody>
      </p:sp>
      <p:sp>
        <p:nvSpPr>
          <p:cNvPr id="31" name="textruta 30"/>
          <p:cNvSpPr txBox="1"/>
          <p:nvPr/>
        </p:nvSpPr>
        <p:spPr>
          <a:xfrm>
            <a:off x="1086157" y="3561115"/>
            <a:ext cx="2070100" cy="377366"/>
          </a:xfrm>
          <a:prstGeom prst="rect">
            <a:avLst/>
          </a:prstGeom>
          <a:noFill/>
        </p:spPr>
        <p:txBody>
          <a:bodyPr wrap="square" rtlCol="0">
            <a:spAutoFit/>
          </a:bodyPr>
          <a:lstStyle/>
          <a:p>
            <a:pPr algn="ctr"/>
            <a:r>
              <a:rPr lang="sv-SE" dirty="0" smtClean="0">
                <a:latin typeface="Copperplate Gothic Bold" panose="020E0705020206020404" pitchFamily="34" charset="0"/>
              </a:rPr>
              <a:t>Befolkning</a:t>
            </a:r>
            <a:endParaRPr lang="sv-SE" dirty="0">
              <a:latin typeface="Copperplate Gothic Bold" panose="020E0705020206020404" pitchFamily="34" charset="0"/>
            </a:endParaRPr>
          </a:p>
        </p:txBody>
      </p:sp>
    </p:spTree>
    <p:extLst>
      <p:ext uri="{BB962C8B-B14F-4D97-AF65-F5344CB8AC3E}">
        <p14:creationId xmlns:p14="http://schemas.microsoft.com/office/powerpoint/2010/main" val="2542269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Befolkningsutveckling</a:t>
            </a:r>
          </a:p>
          <a:p>
            <a:r>
              <a:rPr lang="sv-SE" sz="3200" dirty="0">
                <a:solidFill>
                  <a:schemeClr val="bg1"/>
                </a:solidFill>
              </a:rPr>
              <a:t>Statistik från 2000-2015 samt prognos till 2030</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7A27EF1A-4700-4F27-AFAD-98AA1F3E522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12</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1948427577"/>
              </p:ext>
            </p:extLst>
          </p:nvPr>
        </p:nvGraphicFramePr>
        <p:xfrm>
          <a:off x="252000" y="2065619"/>
          <a:ext cx="4751800" cy="3860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203064" y="2065619"/>
            <a:ext cx="6684135" cy="4075233"/>
          </a:xfrm>
          <a:prstGeom prst="rect">
            <a:avLst/>
          </a:prstGeom>
          <a:noFill/>
          <a:ln>
            <a:noFill/>
          </a:ln>
        </p:spPr>
        <p:txBody>
          <a:bodyPr wrap="square" rtlCol="0">
            <a:noAutofit/>
          </a:bodyPr>
          <a:lstStyle/>
          <a:p>
            <a:pPr algn="just"/>
            <a:r>
              <a:rPr lang="sv-SE" dirty="0" smtClean="0"/>
              <a:t>Från 2000 till 2015 har Sundsvalls kommuns befolkning ökat med 4507 personer, en ökning på ungefär 5% (4,62 %). Befolknings-förändringen har varierat mellan 0,00 % och 0,61 % med en genomsnittlig ökning av 0,32 % per år. </a:t>
            </a:r>
          </a:p>
          <a:p>
            <a:pPr algn="just"/>
            <a:endParaRPr lang="sv-SE" dirty="0"/>
          </a:p>
          <a:p>
            <a:pPr algn="just"/>
            <a:r>
              <a:rPr lang="sv-SE" dirty="0" smtClean="0"/>
              <a:t>Prognosen förutspår en fortsatt ökning fram till 2030 då befolkningen i Sundsvalls kommun kommer att uppnå ungefär 101 449 personer, en ökning på ungefär </a:t>
            </a:r>
            <a:r>
              <a:rPr lang="sv-SE" dirty="0"/>
              <a:t>4</a:t>
            </a:r>
            <a:r>
              <a:rPr lang="sv-SE" dirty="0" smtClean="0"/>
              <a:t> % (3,76 %) från 2015. Befolkningen kommer i genomsnitt att öka med 0,26 % per år.</a:t>
            </a:r>
          </a:p>
          <a:p>
            <a:pPr algn="just"/>
            <a:endParaRPr lang="sv-SE" dirty="0"/>
          </a:p>
          <a:p>
            <a:pPr algn="just"/>
            <a:r>
              <a:rPr lang="sv-SE" dirty="0" smtClean="0"/>
              <a:t>Ökningen varierar mellan olika åldersgrupper. Framförallt ökar åldersgrupperna 80+, 7-17, 18-24, och 25-44. </a:t>
            </a:r>
          </a:p>
          <a:p>
            <a:pPr algn="just"/>
            <a:endParaRPr lang="sv-SE" dirty="0"/>
          </a:p>
          <a:p>
            <a:pPr algn="just"/>
            <a:r>
              <a:rPr lang="sv-SE" dirty="0"/>
              <a:t>Fördelningen mellan könen kommer även den att förändras. Från att ha </a:t>
            </a:r>
            <a:r>
              <a:rPr lang="sv-SE" dirty="0" smtClean="0"/>
              <a:t>varit </a:t>
            </a:r>
            <a:r>
              <a:rPr lang="sv-SE" dirty="0"/>
              <a:t>fler kvinnor än män runt </a:t>
            </a:r>
            <a:r>
              <a:rPr lang="sv-SE" dirty="0" smtClean="0"/>
              <a:t>2000 </a:t>
            </a:r>
            <a:r>
              <a:rPr lang="sv-SE" dirty="0"/>
              <a:t>till att </a:t>
            </a:r>
            <a:r>
              <a:rPr lang="sv-SE" dirty="0" smtClean="0"/>
              <a:t>vara </a:t>
            </a:r>
            <a:r>
              <a:rPr lang="sv-SE" dirty="0"/>
              <a:t>fler män än kvinnor 2030.</a:t>
            </a:r>
          </a:p>
        </p:txBody>
      </p:sp>
      <p:cxnSp>
        <p:nvCxnSpPr>
          <p:cNvPr id="9" name="Rak koppling 8"/>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947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Befolkningsstruktur jämfört med riket</a:t>
            </a:r>
          </a:p>
          <a:p>
            <a:r>
              <a:rPr lang="sv-SE" sz="3200" dirty="0">
                <a:solidFill>
                  <a:schemeClr val="bg1"/>
                </a:solidFill>
              </a:rPr>
              <a:t>Statistik för år 2015</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B62FD9CC-86AB-4716-9865-81A3A34CAA98}"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13</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602937068"/>
              </p:ext>
            </p:extLst>
          </p:nvPr>
        </p:nvGraphicFramePr>
        <p:xfrm>
          <a:off x="252000" y="2041975"/>
          <a:ext cx="4751800" cy="39080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210827" y="2041975"/>
            <a:ext cx="6676372" cy="4313310"/>
          </a:xfrm>
          <a:prstGeom prst="rect">
            <a:avLst/>
          </a:prstGeom>
          <a:noFill/>
          <a:ln>
            <a:solidFill>
              <a:schemeClr val="bg1"/>
            </a:solidFill>
          </a:ln>
        </p:spPr>
        <p:txBody>
          <a:bodyPr wrap="square" rtlCol="0">
            <a:noAutofit/>
          </a:bodyPr>
          <a:lstStyle/>
          <a:p>
            <a:pPr algn="just"/>
            <a:r>
              <a:rPr lang="sv-SE" dirty="0" smtClean="0"/>
              <a:t>Sundsvalls kommuns befolkningsstruktur följer i stor utsträckning demografin för riket med några mindre undantag.</a:t>
            </a:r>
          </a:p>
          <a:p>
            <a:pPr algn="just"/>
            <a:endParaRPr lang="sv-SE" dirty="0"/>
          </a:p>
          <a:p>
            <a:pPr marL="742950" lvl="1" indent="-285750" algn="just">
              <a:buFont typeface="Wingdings" panose="05000000000000000000" pitchFamily="2" charset="2"/>
              <a:buChar char="§"/>
            </a:pPr>
            <a:r>
              <a:rPr lang="sv-SE" dirty="0" smtClean="0"/>
              <a:t>Andelen personer i åldern 45-50 år är något högre i Sundsvalls kommun än i riket. Även åldrarna 65-70 år och 75-85 år har en något om marginellt högre andel personer än riket. </a:t>
            </a:r>
          </a:p>
          <a:p>
            <a:pPr lvl="1" algn="just"/>
            <a:endParaRPr lang="sv-SE" dirty="0" smtClean="0"/>
          </a:p>
          <a:p>
            <a:pPr marL="742950" lvl="1" indent="-285750" algn="just">
              <a:buFont typeface="Wingdings" panose="05000000000000000000" pitchFamily="2" charset="2"/>
              <a:buChar char="§"/>
            </a:pPr>
            <a:r>
              <a:rPr lang="sv-SE" dirty="0" smtClean="0"/>
              <a:t>Sundsvall kommun har dock en lägre andel av befolkningen i åldern 25-40 år än riket. Marginella skillnader med lägre andel av befolkningen än riket finns också i åldrarna 0-5 år och 15-20 år.</a:t>
            </a:r>
          </a:p>
          <a:p>
            <a:pPr algn="just"/>
            <a:endParaRPr lang="sv-SE" dirty="0" smtClean="0"/>
          </a:p>
          <a:p>
            <a:pPr algn="just"/>
            <a:endParaRPr lang="sv-SE" dirty="0"/>
          </a:p>
          <a:p>
            <a:pPr algn="just"/>
            <a:r>
              <a:rPr lang="sv-SE" dirty="0" smtClean="0"/>
              <a:t>Skillnader i demografin mot riket kan ha en stor påverkan på kostnadsutjämningen. </a:t>
            </a:r>
            <a:endParaRPr lang="sv-SE" dirty="0"/>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392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a:solidFill>
                  <a:schemeClr val="bg1"/>
                </a:solidFill>
              </a:rPr>
              <a:t>Befolkningsstruktur</a:t>
            </a:r>
          </a:p>
          <a:p>
            <a:r>
              <a:rPr lang="sv-SE" sz="3200" dirty="0">
                <a:solidFill>
                  <a:schemeClr val="bg1"/>
                </a:solidFill>
              </a:rPr>
              <a:t>Statistik för 2015 samt prognos för 2030</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3A226D7-8B92-4F2F-ADEC-386E44969825}"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14</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150602349"/>
              </p:ext>
            </p:extLst>
          </p:nvPr>
        </p:nvGraphicFramePr>
        <p:xfrm>
          <a:off x="252000" y="2025552"/>
          <a:ext cx="4764500" cy="394093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210826" y="2025551"/>
            <a:ext cx="6852063" cy="4329736"/>
          </a:xfrm>
          <a:prstGeom prst="rect">
            <a:avLst/>
          </a:prstGeom>
          <a:noFill/>
          <a:ln>
            <a:solidFill>
              <a:schemeClr val="bg1"/>
            </a:solidFill>
          </a:ln>
        </p:spPr>
        <p:txBody>
          <a:bodyPr wrap="square" rtlCol="0">
            <a:noAutofit/>
          </a:bodyPr>
          <a:lstStyle/>
          <a:p>
            <a:pPr algn="just"/>
            <a:r>
              <a:rPr lang="sv-SE" dirty="0"/>
              <a:t>I en jämförelse mellan åldersstrukturen år 2015 och för prognostiserat år 2030 kan vi se hur demografin kan komma att </a:t>
            </a:r>
            <a:r>
              <a:rPr lang="sv-SE" dirty="0" smtClean="0"/>
              <a:t>förändras.  </a:t>
            </a:r>
            <a:endParaRPr lang="sv-SE" dirty="0"/>
          </a:p>
          <a:p>
            <a:pPr algn="just"/>
            <a:endParaRPr lang="sv-SE" dirty="0"/>
          </a:p>
          <a:p>
            <a:pPr algn="just"/>
            <a:r>
              <a:rPr lang="sv-SE" dirty="0" smtClean="0"/>
              <a:t>Jämfört med 2015 kommer befolkningen att öka i åldersgrupperna:</a:t>
            </a:r>
          </a:p>
          <a:p>
            <a:pPr marL="742950" lvl="1" indent="-285750" algn="just">
              <a:buFont typeface="Wingdings" panose="05000000000000000000" pitchFamily="2" charset="2"/>
              <a:buChar char="§"/>
            </a:pPr>
            <a:r>
              <a:rPr lang="sv-SE" dirty="0" smtClean="0"/>
              <a:t>5-20 år, vilket innebär att antalet förskole-, grundskole-, och gymnasieelever kommer att öka i Sundsvalls kommun i framtiden.</a:t>
            </a:r>
          </a:p>
          <a:p>
            <a:pPr marL="742950" lvl="1" indent="-285750" algn="just">
              <a:buFont typeface="Wingdings" panose="05000000000000000000" pitchFamily="2" charset="2"/>
              <a:buChar char="§"/>
            </a:pPr>
            <a:r>
              <a:rPr lang="sv-SE" dirty="0" smtClean="0"/>
              <a:t>3040 år, vilket innebär att fler personer kommer att vara i arbetsför ålder än tidigare för denna här årsgruppen.</a:t>
            </a:r>
          </a:p>
          <a:p>
            <a:pPr marL="742950" lvl="1" indent="-285750" algn="just">
              <a:buFont typeface="Wingdings" panose="05000000000000000000" pitchFamily="2" charset="2"/>
              <a:buChar char="§"/>
            </a:pPr>
            <a:r>
              <a:rPr lang="sv-SE" dirty="0" smtClean="0"/>
              <a:t>55-67 år, även här är det fler personer än tidigare som är i arbetsför ålder i den här årsgruppen. Dock kan en andel av dessa personer redan gått i pension. </a:t>
            </a:r>
          </a:p>
          <a:p>
            <a:pPr marL="742950" lvl="1" indent="-285750" algn="just">
              <a:buFont typeface="Wingdings" panose="05000000000000000000" pitchFamily="2" charset="2"/>
              <a:buChar char="§"/>
            </a:pPr>
            <a:r>
              <a:rPr lang="sv-SE" dirty="0" smtClean="0"/>
              <a:t>75+ år, personer som har gått i pension kommer att öka. Denna grupp kommer även att ha behov av insatser för äldre, då gruppen är större än tidigare kommer även behovet av dessa insatser att öka.   </a:t>
            </a:r>
          </a:p>
          <a:p>
            <a:pPr algn="just"/>
            <a:endParaRPr lang="sv-SE" dirty="0"/>
          </a:p>
        </p:txBody>
      </p:sp>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95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1384752"/>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Försörjningskvot</a:t>
            </a:r>
          </a:p>
          <a:p>
            <a:r>
              <a:rPr lang="sv-SE" sz="3200" dirty="0">
                <a:solidFill>
                  <a:schemeClr val="bg1"/>
                </a:solidFill>
              </a:rPr>
              <a:t>J</a:t>
            </a:r>
            <a:r>
              <a:rPr lang="sv-SE" sz="3200" dirty="0" smtClean="0">
                <a:solidFill>
                  <a:schemeClr val="bg1"/>
                </a:solidFill>
              </a:rPr>
              <a:t>ämfört med riket 2000-2030</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15</a:t>
            </a:fld>
            <a:endParaRPr lang="en-US" dirty="0">
              <a:solidFill>
                <a:schemeClr val="tx1">
                  <a:lumMod val="50000"/>
                  <a:lumOff val="50000"/>
                </a:schemeClr>
              </a:solidFill>
            </a:endParaRPr>
          </a:p>
        </p:txBody>
      </p:sp>
      <p:sp>
        <p:nvSpPr>
          <p:cNvPr id="7" name="textruta 6"/>
          <p:cNvSpPr txBox="1"/>
          <p:nvPr/>
        </p:nvSpPr>
        <p:spPr>
          <a:xfrm>
            <a:off x="7885447" y="392954"/>
            <a:ext cx="2009104" cy="1088116"/>
          </a:xfrm>
          <a:prstGeom prst="rect">
            <a:avLst/>
          </a:prstGeom>
          <a:solidFill>
            <a:srgbClr val="02788A"/>
          </a:solidFill>
          <a:ln>
            <a:solidFill>
              <a:srgbClr val="02788A"/>
            </a:solidFill>
          </a:ln>
        </p:spPr>
        <p:txBody>
          <a:bodyPr wrap="square" lIns="108000" tIns="144000" rtlCol="0">
            <a:noAutofit/>
          </a:bodyPr>
          <a:lstStyle/>
          <a:p>
            <a:pPr algn="ctr">
              <a:lnSpc>
                <a:spcPct val="200000"/>
              </a:lnSpc>
            </a:pPr>
            <a:r>
              <a:rPr lang="sv-SE" sz="1200" dirty="0" smtClean="0">
                <a:solidFill>
                  <a:schemeClr val="bg1"/>
                </a:solidFill>
              </a:rPr>
              <a:t>Försörjningskvot </a:t>
            </a:r>
          </a:p>
          <a:p>
            <a:pPr algn="ctr"/>
            <a:r>
              <a:rPr lang="sv-SE" sz="1200" u="sng" dirty="0" smtClean="0">
                <a:solidFill>
                  <a:schemeClr val="bg1"/>
                </a:solidFill>
              </a:rPr>
              <a:t>Hela befolkningen</a:t>
            </a:r>
          </a:p>
          <a:p>
            <a:pPr algn="ctr"/>
            <a:r>
              <a:rPr lang="sv-SE" sz="1200" dirty="0" smtClean="0">
                <a:solidFill>
                  <a:schemeClr val="bg1"/>
                </a:solidFill>
              </a:rPr>
              <a:t>Befolkning 20 - 64</a:t>
            </a:r>
            <a:endParaRPr lang="sv-SE" sz="1200" dirty="0">
              <a:solidFill>
                <a:schemeClr val="bg1"/>
              </a:solidFill>
            </a:endParaRPr>
          </a:p>
        </p:txBody>
      </p:sp>
      <p:sp>
        <p:nvSpPr>
          <p:cNvPr id="8" name="textruta 7"/>
          <p:cNvSpPr txBox="1"/>
          <p:nvPr/>
        </p:nvSpPr>
        <p:spPr>
          <a:xfrm>
            <a:off x="5057823" y="2029121"/>
            <a:ext cx="6829376" cy="4326163"/>
          </a:xfrm>
          <a:prstGeom prst="rect">
            <a:avLst/>
          </a:prstGeom>
          <a:noFill/>
          <a:ln>
            <a:solidFill>
              <a:schemeClr val="bg1"/>
            </a:solidFill>
          </a:ln>
        </p:spPr>
        <p:txBody>
          <a:bodyPr wrap="square" rtlCol="0">
            <a:noAutofit/>
          </a:bodyPr>
          <a:lstStyle/>
          <a:p>
            <a:pPr algn="just"/>
            <a:r>
              <a:rPr lang="sv-SE" sz="1400" dirty="0"/>
              <a:t>Idag har Sverige en nivå på försörjningskvoten på drygt </a:t>
            </a:r>
            <a:r>
              <a:rPr lang="sv-SE" sz="1400" dirty="0" smtClean="0"/>
              <a:t>1,74</a:t>
            </a:r>
            <a:r>
              <a:rPr lang="sv-SE" sz="1400" dirty="0"/>
              <a:t>.</a:t>
            </a:r>
            <a:r>
              <a:rPr lang="sv-SE" sz="1400" dirty="0" smtClean="0"/>
              <a:t> </a:t>
            </a:r>
            <a:r>
              <a:rPr lang="sv-SE" sz="1400" dirty="0"/>
              <a:t>D</a:t>
            </a:r>
            <a:r>
              <a:rPr lang="sv-SE" sz="1400" dirty="0" smtClean="0"/>
              <a:t>et </a:t>
            </a:r>
            <a:r>
              <a:rPr lang="sv-SE" sz="1400" dirty="0"/>
              <a:t>innebär att på 100 personer </a:t>
            </a:r>
            <a:r>
              <a:rPr lang="sv-SE" sz="1400" dirty="0" smtClean="0"/>
              <a:t>i de yrkesaktiva åldrarna 20–64 </a:t>
            </a:r>
            <a:r>
              <a:rPr lang="sv-SE" sz="1400" dirty="0"/>
              <a:t>år </a:t>
            </a:r>
            <a:r>
              <a:rPr lang="sv-SE" sz="1400" dirty="0" smtClean="0"/>
              <a:t>så finns </a:t>
            </a:r>
            <a:r>
              <a:rPr lang="sv-SE" sz="1400" dirty="0"/>
              <a:t>det 74 personer som är yngre eller äldre. Denna nivå antas öka till en nivå på 92 personer per 100 i yrkesaktiv ålder år 2060. Försörjningskvoten som härrör från unga antas vara konstant under prognosperioden. Det är försörjningskvoten som härrör från de äldre som ökar och kring år 2045 ”kostar” de äldre mer än de yngre. Det står i stark kontrast till situationen på 1960-talet, då unga ”kostade” avsevärt mer än äldre</a:t>
            </a:r>
            <a:r>
              <a:rPr lang="sv-SE" sz="1400" dirty="0" smtClean="0"/>
              <a:t>. (SCB) </a:t>
            </a:r>
            <a:endParaRPr lang="sv-SE" sz="1400" dirty="0"/>
          </a:p>
          <a:p>
            <a:endParaRPr lang="sv-SE" sz="1400" dirty="0" smtClean="0"/>
          </a:p>
          <a:p>
            <a:pPr algn="just"/>
            <a:r>
              <a:rPr lang="sv-SE" sz="1400" dirty="0"/>
              <a:t>I </a:t>
            </a:r>
            <a:r>
              <a:rPr lang="sv-SE" sz="1400" dirty="0" smtClean="0"/>
              <a:t>Sundsvalls </a:t>
            </a:r>
            <a:r>
              <a:rPr lang="sv-SE" sz="1400" dirty="0"/>
              <a:t>kommun </a:t>
            </a:r>
            <a:r>
              <a:rPr lang="sv-SE" sz="1400" dirty="0" smtClean="0"/>
              <a:t>är försörjningskvoten idag </a:t>
            </a:r>
            <a:r>
              <a:rPr lang="sv-SE" sz="1400" dirty="0"/>
              <a:t>drygt </a:t>
            </a:r>
            <a:r>
              <a:rPr lang="sv-SE" sz="1400" dirty="0" smtClean="0"/>
              <a:t>1,77 </a:t>
            </a:r>
            <a:r>
              <a:rPr lang="sv-SE" sz="1400" dirty="0"/>
              <a:t>vilket är </a:t>
            </a:r>
            <a:r>
              <a:rPr lang="sv-SE" sz="1400" dirty="0" smtClean="0"/>
              <a:t>0,03 </a:t>
            </a:r>
            <a:r>
              <a:rPr lang="sv-SE" sz="1400" dirty="0"/>
              <a:t>högre än försörjningskvoten i Riket (1,74). Det innebär att 100 personer i yrkesaktiv ålder (20-64 år) i </a:t>
            </a:r>
            <a:r>
              <a:rPr lang="sv-SE" sz="1400" dirty="0" smtClean="0"/>
              <a:t>Sundsvalls </a:t>
            </a:r>
            <a:r>
              <a:rPr lang="sv-SE" sz="1400" dirty="0"/>
              <a:t>kommun ska försörja 3</a:t>
            </a:r>
            <a:r>
              <a:rPr lang="sv-SE" sz="1400" dirty="0" smtClean="0"/>
              <a:t> </a:t>
            </a:r>
            <a:r>
              <a:rPr lang="sv-SE" sz="1400" dirty="0"/>
              <a:t>person fler </a:t>
            </a:r>
            <a:r>
              <a:rPr lang="sv-SE" sz="1400" dirty="0" smtClean="0"/>
              <a:t>(77 personer) </a:t>
            </a:r>
            <a:r>
              <a:rPr lang="sv-SE" sz="1400" dirty="0"/>
              <a:t>än riket </a:t>
            </a:r>
            <a:r>
              <a:rPr lang="sv-SE" sz="1400" dirty="0" smtClean="0"/>
              <a:t>(74 personer). År </a:t>
            </a:r>
            <a:r>
              <a:rPr lang="sv-SE" sz="1400" dirty="0"/>
              <a:t>2030 beräknas </a:t>
            </a:r>
            <a:r>
              <a:rPr lang="sv-SE" sz="1400" dirty="0" smtClean="0"/>
              <a:t>Sundsvalls </a:t>
            </a:r>
            <a:r>
              <a:rPr lang="sv-SE" sz="1400" dirty="0"/>
              <a:t>kommun ha en försörjningskvot på drygt </a:t>
            </a:r>
            <a:r>
              <a:rPr lang="sv-SE" sz="1400" dirty="0" smtClean="0"/>
              <a:t>1,79 en ökning på 0,02. </a:t>
            </a:r>
          </a:p>
          <a:p>
            <a:pPr algn="just"/>
            <a:endParaRPr lang="sv-SE" sz="1400" dirty="0"/>
          </a:p>
          <a:p>
            <a:pPr algn="just"/>
            <a:r>
              <a:rPr lang="sv-SE" sz="1400" dirty="0" smtClean="0"/>
              <a:t>Det innebär att andelen unga och/eller gamla ökar samtidigt som andelen i yrkesaktiv ålder minskar/är oförändrad. När andelen </a:t>
            </a:r>
            <a:r>
              <a:rPr lang="sv-SE" sz="1400" dirty="0"/>
              <a:t>unga och gamla ökar stiger kostnaderna, samtidigt som </a:t>
            </a:r>
            <a:r>
              <a:rPr lang="sv-SE" sz="1400" dirty="0" smtClean="0"/>
              <a:t>den minskande </a:t>
            </a:r>
            <a:r>
              <a:rPr lang="sv-SE" sz="1400" dirty="0"/>
              <a:t>andelen i yrkesaktiv ålder innebär att </a:t>
            </a:r>
            <a:r>
              <a:rPr lang="sv-SE" sz="1400" dirty="0" smtClean="0"/>
              <a:t>skatteunderlaget relativt </a:t>
            </a:r>
            <a:r>
              <a:rPr lang="sv-SE" sz="1400" dirty="0"/>
              <a:t>sett krymper</a:t>
            </a:r>
            <a:r>
              <a:rPr lang="sv-SE" sz="1400" dirty="0" smtClean="0"/>
              <a:t>.</a:t>
            </a:r>
          </a:p>
          <a:p>
            <a:endParaRPr lang="sv-SE" sz="1400" dirty="0"/>
          </a:p>
          <a:p>
            <a:pPr algn="just"/>
            <a:r>
              <a:rPr lang="sv-SE" sz="1400" dirty="0"/>
              <a:t>Viktigt att ha i åtanke är dock att försörjningskvoten inte räknar med arbetslöshet. Vilket medför att i kommuner med hög </a:t>
            </a:r>
            <a:r>
              <a:rPr lang="sv-SE" sz="1400" dirty="0" smtClean="0"/>
              <a:t>arbetslöshet </a:t>
            </a:r>
            <a:r>
              <a:rPr lang="sv-SE" sz="1400" dirty="0"/>
              <a:t>måste de som är yrkesaktiva försörja fler personer än kommuner som har låg arbetslöshet. </a:t>
            </a:r>
          </a:p>
          <a:p>
            <a:endParaRPr lang="sv-SE" sz="1400" dirty="0"/>
          </a:p>
        </p:txBody>
      </p:sp>
      <p:graphicFrame>
        <p:nvGraphicFramePr>
          <p:cNvPr id="11" name="Diagram 10"/>
          <p:cNvGraphicFramePr>
            <a:graphicFrameLocks/>
          </p:cNvGraphicFramePr>
          <p:nvPr>
            <p:extLst>
              <p:ext uri="{D42A27DB-BD31-4B8C-83A1-F6EECF244321}">
                <p14:modId xmlns:p14="http://schemas.microsoft.com/office/powerpoint/2010/main" val="1524323863"/>
              </p:ext>
            </p:extLst>
          </p:nvPr>
        </p:nvGraphicFramePr>
        <p:xfrm>
          <a:off x="272180" y="2029120"/>
          <a:ext cx="4737702" cy="432616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Rak koppling 9"/>
          <p:cNvCxnSpPr/>
          <p:nvPr/>
        </p:nvCxnSpPr>
        <p:spPr>
          <a:xfrm>
            <a:off x="5033852" y="1796573"/>
            <a:ext cx="0" cy="4665187"/>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878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Behovsutveckling fram till 2030</a:t>
            </a:r>
          </a:p>
          <a:p>
            <a:pPr marL="1028700" lvl="1" indent="-571500">
              <a:buFont typeface="Arial" panose="020B0604020202020204" pitchFamily="34" charset="0"/>
              <a:buChar char="•"/>
            </a:pPr>
            <a:r>
              <a:rPr lang="sv-SE" sz="3200" dirty="0" smtClean="0">
                <a:solidFill>
                  <a:schemeClr val="bg1"/>
                </a:solidFill>
              </a:rPr>
              <a:t>Förskola</a:t>
            </a:r>
          </a:p>
          <a:p>
            <a:pPr marL="1028700" lvl="1" indent="-571500">
              <a:buFont typeface="Arial" panose="020B0604020202020204" pitchFamily="34" charset="0"/>
              <a:buChar char="•"/>
            </a:pPr>
            <a:r>
              <a:rPr lang="sv-SE" sz="3200" dirty="0" smtClean="0">
                <a:solidFill>
                  <a:schemeClr val="bg1"/>
                </a:solidFill>
              </a:rPr>
              <a:t>Grundskola</a:t>
            </a:r>
          </a:p>
          <a:p>
            <a:pPr marL="1028700" lvl="1" indent="-571500">
              <a:buFont typeface="Arial" panose="020B0604020202020204" pitchFamily="34" charset="0"/>
              <a:buChar char="•"/>
            </a:pPr>
            <a:r>
              <a:rPr lang="sv-SE" sz="3200" dirty="0" smtClean="0">
                <a:solidFill>
                  <a:schemeClr val="bg1"/>
                </a:solidFill>
              </a:rPr>
              <a:t>Gymnasieskola</a:t>
            </a:r>
          </a:p>
          <a:p>
            <a:pPr marL="1028700" lvl="1" indent="-571500">
              <a:buFont typeface="Arial" panose="020B0604020202020204" pitchFamily="34" charset="0"/>
              <a:buChar char="•"/>
            </a:pPr>
            <a:r>
              <a:rPr lang="sv-SE" sz="3200" dirty="0" smtClean="0">
                <a:solidFill>
                  <a:schemeClr val="bg1"/>
                </a:solidFill>
              </a:rPr>
              <a:t>Äldreomsorg	 </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EB3E996C-8E71-4ACA-84E5-E467A1AA54A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16</a:t>
            </a:fld>
            <a:endParaRPr lang="en-US" dirty="0">
              <a:solidFill>
                <a:schemeClr val="tx1">
                  <a:lumMod val="50000"/>
                  <a:lumOff val="50000"/>
                </a:schemeClr>
              </a:solidFill>
            </a:endParaRPr>
          </a:p>
        </p:txBody>
      </p:sp>
    </p:spTree>
    <p:extLst>
      <p:ext uri="{BB962C8B-B14F-4D97-AF65-F5344CB8AC3E}">
        <p14:creationId xmlns:p14="http://schemas.microsoft.com/office/powerpoint/2010/main" val="1565013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Förskola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17</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32354668"/>
              </p:ext>
            </p:extLst>
          </p:nvPr>
        </p:nvGraphicFramePr>
        <p:xfrm>
          <a:off x="272180" y="1552908"/>
          <a:ext cx="5112620"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401733" y="1552909"/>
            <a:ext cx="6485466" cy="4326163"/>
          </a:xfrm>
          <a:prstGeom prst="rect">
            <a:avLst/>
          </a:prstGeom>
          <a:noFill/>
          <a:ln>
            <a:noFill/>
          </a:ln>
        </p:spPr>
        <p:txBody>
          <a:bodyPr wrap="square" rtlCol="0">
            <a:noAutofit/>
          </a:bodyPr>
          <a:lstStyle/>
          <a:p>
            <a:pPr algn="just"/>
            <a:r>
              <a:rPr lang="sv-SE" dirty="0" smtClean="0"/>
              <a:t>Beräkningarna av behovsutvecklingen för förskolan i Sundsvalls kommun utgår från befolkningsprognoserna som tidigare har redovisats, samt redovisas i bilaga 1 och 2. Antaganden som har gjorts är:  </a:t>
            </a:r>
          </a:p>
          <a:p>
            <a:pPr marL="1200150" lvl="2" indent="-285750" algn="just">
              <a:buFont typeface="Arial" panose="020B0604020202020204" pitchFamily="34" charset="0"/>
              <a:buChar char="•"/>
            </a:pPr>
            <a:r>
              <a:rPr lang="sv-SE" sz="1400" dirty="0" smtClean="0"/>
              <a:t>Andelen personer 1-5 år inskrivna i förskola och pedagogisk verksamhet är konstant från 2015 (89 %).</a:t>
            </a:r>
          </a:p>
          <a:p>
            <a:pPr marL="1200150" lvl="2" indent="-285750" algn="just">
              <a:buFont typeface="Arial" panose="020B0604020202020204" pitchFamily="34" charset="0"/>
              <a:buChar char="•"/>
            </a:pPr>
            <a:r>
              <a:rPr lang="sv-SE" sz="1400" dirty="0" smtClean="0"/>
              <a:t>Andelen inskrivna personer 1-5 år i kommunala förskolor och pedagogisk verksamhet är konstant från 2015 (93 %). </a:t>
            </a:r>
          </a:p>
          <a:p>
            <a:pPr marL="1200150" lvl="2" indent="-285750" algn="just">
              <a:buFont typeface="Arial" panose="020B0604020202020204" pitchFamily="34" charset="0"/>
              <a:buChar char="•"/>
            </a:pPr>
            <a:endParaRPr lang="sv-SE" dirty="0" smtClean="0"/>
          </a:p>
          <a:p>
            <a:pPr algn="just"/>
            <a:r>
              <a:rPr lang="sv-SE" dirty="0"/>
              <a:t>Fram till 2030 förväntas antalet </a:t>
            </a:r>
            <a:r>
              <a:rPr lang="sv-SE" dirty="0" smtClean="0"/>
              <a:t>barn </a:t>
            </a:r>
            <a:r>
              <a:rPr lang="sv-SE" dirty="0"/>
              <a:t>i förskolan </a:t>
            </a:r>
            <a:r>
              <a:rPr lang="sv-SE" dirty="0" smtClean="0"/>
              <a:t>minska </a:t>
            </a:r>
            <a:r>
              <a:rPr lang="sv-SE" dirty="0"/>
              <a:t>med ca </a:t>
            </a:r>
            <a:r>
              <a:rPr lang="sv-SE" dirty="0" smtClean="0"/>
              <a:t>-114 barn </a:t>
            </a:r>
            <a:r>
              <a:rPr lang="sv-SE" dirty="0"/>
              <a:t>från 2015, till ca </a:t>
            </a:r>
            <a:r>
              <a:rPr lang="sv-SE" dirty="0" smtClean="0"/>
              <a:t>4633 barn </a:t>
            </a:r>
            <a:r>
              <a:rPr lang="sv-SE" dirty="0"/>
              <a:t>i förskolan år 2030. </a:t>
            </a:r>
            <a:r>
              <a:rPr lang="sv-SE" dirty="0" smtClean="0"/>
              <a:t>Även om andelen personer i åldrarna 20-35 år kommer att vara i stort sett densamma 2030 som 2015 har Sundsvall ett lågt fruktbarhetstal, vilket leder till ett minskat barnafödande. Detta </a:t>
            </a:r>
            <a:r>
              <a:rPr lang="sv-SE" dirty="0"/>
              <a:t>innebär ett </a:t>
            </a:r>
            <a:r>
              <a:rPr lang="sv-SE" dirty="0" smtClean="0"/>
              <a:t>minskat </a:t>
            </a:r>
            <a:r>
              <a:rPr lang="sv-SE" dirty="0"/>
              <a:t>behov av </a:t>
            </a:r>
            <a:r>
              <a:rPr lang="sv-SE" dirty="0" smtClean="0"/>
              <a:t>förskoleplatser 2030 jämfört med 2015. </a:t>
            </a:r>
            <a:r>
              <a:rPr lang="sv-SE" dirty="0"/>
              <a:t>Tidigare trender visar att något fler </a:t>
            </a:r>
            <a:r>
              <a:rPr lang="sv-SE" dirty="0" smtClean="0"/>
              <a:t>föräldrar väljer </a:t>
            </a:r>
            <a:r>
              <a:rPr lang="sv-SE" dirty="0"/>
              <a:t>att ha sina barn i privat förskola år </a:t>
            </a:r>
            <a:r>
              <a:rPr lang="sv-SE" dirty="0" smtClean="0"/>
              <a:t>2015 (7%) </a:t>
            </a:r>
            <a:r>
              <a:rPr lang="sv-SE" dirty="0"/>
              <a:t>än </a:t>
            </a:r>
            <a:r>
              <a:rPr lang="sv-SE" dirty="0" smtClean="0"/>
              <a:t>2000 (</a:t>
            </a:r>
            <a:r>
              <a:rPr lang="sv-SE" dirty="0"/>
              <a:t>3</a:t>
            </a:r>
            <a:r>
              <a:rPr lang="sv-SE" dirty="0" smtClean="0"/>
              <a:t>%). </a:t>
            </a:r>
            <a:endParaRPr lang="sv-SE"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926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Grundskola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18</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3481345467"/>
              </p:ext>
            </p:extLst>
          </p:nvPr>
        </p:nvGraphicFramePr>
        <p:xfrm>
          <a:off x="251999"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401733" y="1552909"/>
            <a:ext cx="6485466" cy="4326163"/>
          </a:xfrm>
          <a:prstGeom prst="rect">
            <a:avLst/>
          </a:prstGeom>
          <a:noFill/>
          <a:ln>
            <a:noFill/>
          </a:ln>
        </p:spPr>
        <p:txBody>
          <a:bodyPr wrap="square" rtlCol="0">
            <a:noAutofit/>
          </a:bodyPr>
          <a:lstStyle/>
          <a:p>
            <a:pPr algn="just"/>
            <a:r>
              <a:rPr lang="sv-SE" dirty="0"/>
              <a:t>Beräkningarna av behovsutvecklingen för g</a:t>
            </a:r>
            <a:r>
              <a:rPr lang="sv-SE" dirty="0" smtClean="0"/>
              <a:t>rundskolan </a:t>
            </a:r>
            <a:r>
              <a:rPr lang="sv-SE" dirty="0"/>
              <a:t>i </a:t>
            </a:r>
            <a:r>
              <a:rPr lang="sv-SE" dirty="0" smtClean="0"/>
              <a:t>Sundsvalls </a:t>
            </a:r>
            <a:r>
              <a:rPr lang="sv-SE" dirty="0"/>
              <a:t>kommun utgår från befolkningsprognoserna som tidigare har redovisats, samt redovisas i bilaga 1 och 2. Antaganden som har </a:t>
            </a:r>
            <a:r>
              <a:rPr lang="sv-SE" dirty="0" smtClean="0"/>
              <a:t>gjorts är att:  </a:t>
            </a:r>
            <a:endParaRPr lang="sv-SE" dirty="0"/>
          </a:p>
          <a:p>
            <a:pPr marL="1200150" lvl="2" indent="-285750" algn="just">
              <a:buFont typeface="Arial" panose="020B0604020202020204" pitchFamily="34" charset="0"/>
              <a:buChar char="•"/>
            </a:pPr>
            <a:r>
              <a:rPr lang="sv-SE" sz="1400" dirty="0" smtClean="0"/>
              <a:t>andelen inskrivna personer 7-15 år i grundskola är konstant från 2015 (101%). </a:t>
            </a:r>
            <a:endParaRPr lang="sv-SE" sz="1400" dirty="0"/>
          </a:p>
          <a:p>
            <a:pPr marL="1200150" lvl="2" indent="-285750" algn="just">
              <a:buFont typeface="Arial" panose="020B0604020202020204" pitchFamily="34" charset="0"/>
              <a:buChar char="•"/>
            </a:pPr>
            <a:r>
              <a:rPr lang="sv-SE" sz="1400" dirty="0"/>
              <a:t>andelen inskrivna personer 7-15 år i </a:t>
            </a:r>
            <a:r>
              <a:rPr lang="sv-SE" sz="1400" dirty="0" smtClean="0"/>
              <a:t> kommunal grundskola </a:t>
            </a:r>
            <a:r>
              <a:rPr lang="sv-SE" sz="1400" dirty="0"/>
              <a:t>är konstant från 2015 </a:t>
            </a:r>
            <a:r>
              <a:rPr lang="sv-SE" sz="1400" dirty="0" smtClean="0"/>
              <a:t>(78 %). </a:t>
            </a:r>
          </a:p>
          <a:p>
            <a:pPr marL="1200150" lvl="2" indent="-285750" algn="just">
              <a:buFont typeface="Arial" panose="020B0604020202020204" pitchFamily="34" charset="0"/>
              <a:buChar char="•"/>
            </a:pPr>
            <a:endParaRPr lang="sv-SE" sz="1400" dirty="0"/>
          </a:p>
          <a:p>
            <a:pPr algn="just"/>
            <a:r>
              <a:rPr lang="sv-SE" dirty="0"/>
              <a:t>Fram till 2030 förväntas antalet elever i grundskolan öka med </a:t>
            </a:r>
            <a:r>
              <a:rPr lang="sv-SE" dirty="0" smtClean="0"/>
              <a:t>ca 413 </a:t>
            </a:r>
            <a:r>
              <a:rPr lang="sv-SE" dirty="0"/>
              <a:t>elever från 2015, till ca </a:t>
            </a:r>
            <a:r>
              <a:rPr lang="sv-SE" dirty="0" smtClean="0"/>
              <a:t>10 596 </a:t>
            </a:r>
            <a:r>
              <a:rPr lang="sv-SE" dirty="0"/>
              <a:t>grundskoleelever år 2030. Ökningen beror till liten del på större kullar i tidigare </a:t>
            </a:r>
            <a:r>
              <a:rPr lang="sv-SE" dirty="0" smtClean="0"/>
              <a:t>årsgrupper. </a:t>
            </a:r>
            <a:r>
              <a:rPr lang="sv-SE" dirty="0"/>
              <a:t>Detta medför att behovet av grundskoleplatser kommer att öka fram till </a:t>
            </a:r>
            <a:r>
              <a:rPr lang="sv-SE" dirty="0" smtClean="0"/>
              <a:t>2030 jämfört med 2015. </a:t>
            </a:r>
            <a:r>
              <a:rPr lang="sv-SE" dirty="0"/>
              <a:t>Tidigare trender visar att fler </a:t>
            </a:r>
            <a:r>
              <a:rPr lang="sv-SE" dirty="0" smtClean="0"/>
              <a:t>elever </a:t>
            </a:r>
            <a:r>
              <a:rPr lang="sv-SE" dirty="0"/>
              <a:t>väljer privat grundskola år 2015 </a:t>
            </a:r>
            <a:r>
              <a:rPr lang="sv-SE" dirty="0" smtClean="0"/>
              <a:t>(22%) </a:t>
            </a:r>
            <a:r>
              <a:rPr lang="sv-SE" dirty="0"/>
              <a:t>jämfört med 2000 </a:t>
            </a:r>
            <a:r>
              <a:rPr lang="sv-SE" dirty="0" smtClean="0"/>
              <a:t>(2%).  </a:t>
            </a:r>
            <a:endParaRPr lang="sv-SE" dirty="0"/>
          </a:p>
          <a:p>
            <a:pPr algn="just"/>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722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Gymnasieskola</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19</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2233592356"/>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5498925" y="1552909"/>
            <a:ext cx="6388273" cy="4326163"/>
          </a:xfrm>
          <a:prstGeom prst="rect">
            <a:avLst/>
          </a:prstGeom>
          <a:noFill/>
          <a:ln>
            <a:noFill/>
          </a:ln>
        </p:spPr>
        <p:txBody>
          <a:bodyPr wrap="square" rtlCol="0">
            <a:noAutofit/>
          </a:bodyPr>
          <a:lstStyle/>
          <a:p>
            <a:pPr algn="just"/>
            <a:r>
              <a:rPr lang="sv-SE" dirty="0"/>
              <a:t>Beräkningarna av behovsutvecklingen för grundskolan i </a:t>
            </a:r>
            <a:r>
              <a:rPr lang="sv-SE" dirty="0" smtClean="0"/>
              <a:t>Sundsvalls </a:t>
            </a:r>
            <a:r>
              <a:rPr lang="sv-SE" dirty="0"/>
              <a:t>kommun utgår 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inskrivna personer </a:t>
            </a:r>
            <a:r>
              <a:rPr lang="sv-SE" sz="1400" dirty="0" smtClean="0"/>
              <a:t>16-18 </a:t>
            </a:r>
            <a:r>
              <a:rPr lang="sv-SE" sz="1400" dirty="0"/>
              <a:t>år i </a:t>
            </a:r>
            <a:r>
              <a:rPr lang="sv-SE" sz="1400" dirty="0" smtClean="0"/>
              <a:t>gymnasieskola </a:t>
            </a:r>
            <a:r>
              <a:rPr lang="sv-SE" sz="1400" dirty="0"/>
              <a:t>är konstant från 2015 </a:t>
            </a:r>
            <a:r>
              <a:rPr lang="sv-SE" sz="1400" dirty="0" smtClean="0"/>
              <a:t>(104%). </a:t>
            </a:r>
            <a:endParaRPr lang="sv-SE" sz="1400" dirty="0"/>
          </a:p>
          <a:p>
            <a:pPr marL="1200150" lvl="2" indent="-285750" algn="just">
              <a:buFont typeface="Arial" panose="020B0604020202020204" pitchFamily="34" charset="0"/>
              <a:buChar char="•"/>
            </a:pPr>
            <a:r>
              <a:rPr lang="sv-SE" sz="1400" dirty="0"/>
              <a:t>andelen inskrivna personer </a:t>
            </a:r>
            <a:r>
              <a:rPr lang="sv-SE" sz="1400" dirty="0" smtClean="0"/>
              <a:t>16-18 </a:t>
            </a:r>
            <a:r>
              <a:rPr lang="sv-SE" sz="1400" dirty="0"/>
              <a:t>år i  kommunal </a:t>
            </a:r>
            <a:r>
              <a:rPr lang="sv-SE" sz="1400" dirty="0" smtClean="0"/>
              <a:t>gymnasieskola </a:t>
            </a:r>
            <a:r>
              <a:rPr lang="sv-SE" sz="1400" dirty="0"/>
              <a:t>är konstant från 2015 </a:t>
            </a:r>
            <a:r>
              <a:rPr lang="sv-SE" sz="1400" dirty="0" smtClean="0"/>
              <a:t>(56 </a:t>
            </a:r>
            <a:r>
              <a:rPr lang="sv-SE" sz="1400" dirty="0"/>
              <a:t>%). </a:t>
            </a:r>
            <a:endParaRPr lang="sv-SE" sz="1400" dirty="0" smtClean="0"/>
          </a:p>
          <a:p>
            <a:pPr marL="1200150" lvl="2" indent="-285750" algn="just">
              <a:buFont typeface="Arial" panose="020B0604020202020204" pitchFamily="34" charset="0"/>
              <a:buChar char="•"/>
            </a:pPr>
            <a:endParaRPr lang="sv-SE" sz="1400" dirty="0"/>
          </a:p>
          <a:p>
            <a:pPr algn="just"/>
            <a:r>
              <a:rPr lang="sv-SE" dirty="0"/>
              <a:t>Fram till 2030 förväntas antalet gymnasieelever öka med ca </a:t>
            </a:r>
            <a:r>
              <a:rPr lang="sv-SE" dirty="0" smtClean="0"/>
              <a:t>624 </a:t>
            </a:r>
            <a:r>
              <a:rPr lang="sv-SE" dirty="0"/>
              <a:t>elever från 2015, till ca </a:t>
            </a:r>
            <a:r>
              <a:rPr lang="sv-SE" dirty="0" smtClean="0"/>
              <a:t>3697 </a:t>
            </a:r>
            <a:r>
              <a:rPr lang="sv-SE" dirty="0"/>
              <a:t>gymnasieelever år 2030. Ökningen förklaras delvis av att det tidigare har varit små kullar i gymnasieålder </a:t>
            </a:r>
            <a:r>
              <a:rPr lang="sv-SE" dirty="0" smtClean="0"/>
              <a:t>men </a:t>
            </a:r>
            <a:r>
              <a:rPr lang="sv-SE" dirty="0"/>
              <a:t>även av ny-inflyttning/invandring. Detta kommer att öka behovet av gymnasieplatser fram till </a:t>
            </a:r>
            <a:r>
              <a:rPr lang="sv-SE" dirty="0" smtClean="0"/>
              <a:t>2030 jämfört med 2015. </a:t>
            </a:r>
            <a:r>
              <a:rPr lang="sv-SE" dirty="0"/>
              <a:t>Tidigare trender visar att </a:t>
            </a:r>
            <a:r>
              <a:rPr lang="sv-SE" dirty="0" smtClean="0"/>
              <a:t>fler </a:t>
            </a:r>
            <a:r>
              <a:rPr lang="sv-SE" dirty="0"/>
              <a:t>elever väljer privat gymnasieskola år </a:t>
            </a:r>
            <a:r>
              <a:rPr lang="sv-SE" dirty="0" smtClean="0"/>
              <a:t>2015 (44 </a:t>
            </a:r>
            <a:r>
              <a:rPr lang="sv-SE" dirty="0"/>
              <a:t>%) jämfört med </a:t>
            </a:r>
            <a:r>
              <a:rPr lang="sv-SE" dirty="0" smtClean="0"/>
              <a:t>2000 (</a:t>
            </a:r>
            <a:r>
              <a:rPr lang="sv-SE" dirty="0"/>
              <a:t>7</a:t>
            </a:r>
            <a:r>
              <a:rPr lang="sv-SE" dirty="0" smtClean="0"/>
              <a:t>%).  </a:t>
            </a:r>
            <a:endParaRPr lang="sv-SE" dirty="0"/>
          </a:p>
          <a:p>
            <a:pPr algn="just"/>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854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 y="787400"/>
            <a:ext cx="12192002" cy="5307588"/>
          </a:xfrm>
          <a:prstGeom prst="rect">
            <a:avLst/>
          </a:prstGeom>
          <a:solidFill>
            <a:srgbClr val="027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36"/>
          <p:cNvSpPr/>
          <p:nvPr/>
        </p:nvSpPr>
        <p:spPr>
          <a:xfrm>
            <a:off x="-2" y="6100011"/>
            <a:ext cx="12192001" cy="78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p:cNvSpPr txBox="1"/>
          <p:nvPr/>
        </p:nvSpPr>
        <p:spPr>
          <a:xfrm>
            <a:off x="-1" y="787400"/>
            <a:ext cx="5811254" cy="584775"/>
          </a:xfrm>
          <a:prstGeom prst="rect">
            <a:avLst/>
          </a:prstGeom>
          <a:noFill/>
        </p:spPr>
        <p:txBody>
          <a:bodyPr wrap="square" rtlCol="0">
            <a:spAutoFit/>
          </a:bodyPr>
          <a:lstStyle/>
          <a:p>
            <a:r>
              <a:rPr lang="sv-SE" sz="3200" dirty="0" smtClean="0">
                <a:latin typeface="Bauhaus 93" panose="04030905020B02020C02" pitchFamily="82" charset="0"/>
              </a:rPr>
              <a:t>TRAINEE</a:t>
            </a:r>
            <a:r>
              <a:rPr lang="sv-SE" sz="3200" dirty="0" smtClean="0"/>
              <a:t> </a:t>
            </a:r>
            <a:r>
              <a:rPr lang="sv-SE" sz="2400" dirty="0" smtClean="0">
                <a:latin typeface="Berlin Sans FB" panose="020E0602020502020306" pitchFamily="34" charset="0"/>
              </a:rPr>
              <a:t>SÖDRA NORRLAND 2015-2016</a:t>
            </a:r>
            <a:endParaRPr lang="sv-SE" sz="2400" dirty="0">
              <a:latin typeface="Berlin Sans FB" panose="020E0602020502020306" pitchFamily="34" charset="0"/>
            </a:endParaRPr>
          </a:p>
        </p:txBody>
      </p:sp>
      <p:sp>
        <p:nvSpPr>
          <p:cNvPr id="8" name="Platshållare för datum 7"/>
          <p:cNvSpPr>
            <a:spLocks noGrp="1"/>
          </p:cNvSpPr>
          <p:nvPr>
            <p:ph type="dt" sz="half" idx="10"/>
          </p:nvPr>
        </p:nvSpPr>
        <p:spPr>
          <a:xfrm>
            <a:off x="8850411" y="6356347"/>
            <a:ext cx="2743200" cy="365125"/>
          </a:xfrm>
        </p:spPr>
        <p:txBody>
          <a:bodyPr/>
          <a:lstStyle/>
          <a:p>
            <a:pPr algn="r"/>
            <a:fld id="{33A077AA-ACFD-41F4-A317-24E460C1D645}" type="datetime6">
              <a:rPr lang="sv-SE" smtClean="0"/>
              <a:t>november 2016</a:t>
            </a:fld>
            <a:endParaRPr lang="en-US" dirty="0"/>
          </a:p>
        </p:txBody>
      </p:sp>
      <p:sp>
        <p:nvSpPr>
          <p:cNvPr id="14" name="Platshållare för sidfot 13"/>
          <p:cNvSpPr>
            <a:spLocks noGrp="1"/>
          </p:cNvSpPr>
          <p:nvPr>
            <p:ph type="ftr" sz="quarter" idx="11"/>
          </p:nvPr>
        </p:nvSpPr>
        <p:spPr>
          <a:xfrm>
            <a:off x="309093" y="6362005"/>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16" name="Platshållare för bildnummer 15"/>
          <p:cNvSpPr>
            <a:spLocks noGrp="1"/>
          </p:cNvSpPr>
          <p:nvPr>
            <p:ph type="sldNum" sz="quarter" idx="12"/>
          </p:nvPr>
        </p:nvSpPr>
        <p:spPr>
          <a:xfrm>
            <a:off x="10469405" y="6351324"/>
            <a:ext cx="1530927" cy="365125"/>
          </a:xfrm>
        </p:spPr>
        <p:txBody>
          <a:bodyPr/>
          <a:lstStyle/>
          <a:p>
            <a:fld id="{4FAB73BC-B049-4115-A692-8D63A059BFB8}" type="slidenum">
              <a:rPr lang="en-US" smtClean="0">
                <a:solidFill>
                  <a:schemeClr val="tx1">
                    <a:lumMod val="50000"/>
                    <a:lumOff val="50000"/>
                  </a:schemeClr>
                </a:solidFill>
              </a:rPr>
              <a:pPr/>
              <a:t>2</a:t>
            </a:fld>
            <a:endParaRPr lang="en-US" dirty="0">
              <a:solidFill>
                <a:schemeClr val="tx1">
                  <a:lumMod val="50000"/>
                  <a:lumOff val="50000"/>
                </a:schemeClr>
              </a:solidFill>
            </a:endParaRPr>
          </a:p>
        </p:txBody>
      </p:sp>
      <p:pic>
        <p:nvPicPr>
          <p:cNvPr id="20" name="Bildobjekt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08" y="1454886"/>
            <a:ext cx="1327201" cy="1327201"/>
          </a:xfrm>
          <a:prstGeom prst="rect">
            <a:avLst/>
          </a:prstGeom>
        </p:spPr>
      </p:pic>
      <p:pic>
        <p:nvPicPr>
          <p:cNvPr id="21" name="Bildobjekt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50" y="1459622"/>
            <a:ext cx="1327201" cy="1327201"/>
          </a:xfrm>
          <a:prstGeom prst="rect">
            <a:avLst/>
          </a:prstGeom>
        </p:spPr>
      </p:pic>
      <p:pic>
        <p:nvPicPr>
          <p:cNvPr id="22" name="Bildobjekt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641" y="1459622"/>
            <a:ext cx="1327201" cy="1327201"/>
          </a:xfrm>
          <a:prstGeom prst="rect">
            <a:avLst/>
          </a:prstGeom>
        </p:spPr>
      </p:pic>
      <p:pic>
        <p:nvPicPr>
          <p:cNvPr id="23" name="Bildobjekt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765" y="1452904"/>
            <a:ext cx="1327201" cy="1327201"/>
          </a:xfrm>
          <a:prstGeom prst="rect">
            <a:avLst/>
          </a:prstGeom>
        </p:spPr>
      </p:pic>
      <p:pic>
        <p:nvPicPr>
          <p:cNvPr id="24" name="Bildobjekt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094" y="3716162"/>
            <a:ext cx="1327200" cy="1327201"/>
          </a:xfrm>
          <a:prstGeom prst="rect">
            <a:avLst/>
          </a:prstGeom>
        </p:spPr>
      </p:pic>
      <p:pic>
        <p:nvPicPr>
          <p:cNvPr id="25" name="Bildobjekt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410" y="3713982"/>
            <a:ext cx="1327201" cy="1320979"/>
          </a:xfrm>
          <a:prstGeom prst="rect">
            <a:avLst/>
          </a:prstGeom>
        </p:spPr>
      </p:pic>
      <p:pic>
        <p:nvPicPr>
          <p:cNvPr id="26" name="Bildobjekt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8179" y="3729923"/>
            <a:ext cx="1327201" cy="1320979"/>
          </a:xfrm>
          <a:prstGeom prst="rect">
            <a:avLst/>
          </a:prstGeom>
        </p:spPr>
      </p:pic>
      <p:pic>
        <p:nvPicPr>
          <p:cNvPr id="27" name="Bildobjekt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6735" y="1452903"/>
            <a:ext cx="1327201" cy="1327201"/>
          </a:xfrm>
          <a:prstGeom prst="rect">
            <a:avLst/>
          </a:prstGeom>
        </p:spPr>
      </p:pic>
      <p:pic>
        <p:nvPicPr>
          <p:cNvPr id="28" name="Bildobjekt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4765" y="3726086"/>
            <a:ext cx="1327201" cy="1327201"/>
          </a:xfrm>
          <a:prstGeom prst="rect">
            <a:avLst/>
          </a:prstGeom>
        </p:spPr>
      </p:pic>
      <p:pic>
        <p:nvPicPr>
          <p:cNvPr id="29" name="Bildobjekt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8179" y="3729923"/>
            <a:ext cx="1324314" cy="1330759"/>
          </a:xfrm>
          <a:prstGeom prst="rect">
            <a:avLst/>
          </a:prstGeom>
        </p:spPr>
      </p:pic>
      <p:sp>
        <p:nvSpPr>
          <p:cNvPr id="33" name="textruta 32"/>
          <p:cNvSpPr txBox="1"/>
          <p:nvPr/>
        </p:nvSpPr>
        <p:spPr>
          <a:xfrm>
            <a:off x="9264316" y="625643"/>
            <a:ext cx="2927684" cy="5469345"/>
          </a:xfrm>
          <a:prstGeom prst="rect">
            <a:avLst/>
          </a:prstGeom>
          <a:solidFill>
            <a:srgbClr val="02788A"/>
          </a:solidFill>
          <a:ln>
            <a:solidFill>
              <a:srgbClr val="02788A"/>
            </a:solidFill>
          </a:ln>
        </p:spPr>
        <p:txBody>
          <a:bodyPr wrap="square" rtlCol="0">
            <a:noAutofit/>
          </a:bodyPr>
          <a:lstStyle/>
          <a:p>
            <a:endParaRPr lang="sv-SE" dirty="0"/>
          </a:p>
        </p:txBody>
      </p:sp>
      <p:pic>
        <p:nvPicPr>
          <p:cNvPr id="34" name="Bildobjekt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4765" y="3727642"/>
            <a:ext cx="1324314" cy="1324088"/>
          </a:xfrm>
          <a:prstGeom prst="rect">
            <a:avLst/>
          </a:prstGeom>
        </p:spPr>
      </p:pic>
      <p:sp>
        <p:nvSpPr>
          <p:cNvPr id="36" name="Rektangel 35"/>
          <p:cNvSpPr/>
          <p:nvPr/>
        </p:nvSpPr>
        <p:spPr>
          <a:xfrm>
            <a:off x="-1" y="0"/>
            <a:ext cx="12192001" cy="78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p:cNvSpPr/>
          <p:nvPr/>
        </p:nvSpPr>
        <p:spPr>
          <a:xfrm>
            <a:off x="8963526" y="6094988"/>
            <a:ext cx="3228474" cy="24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41"/>
          <p:cNvSpPr/>
          <p:nvPr/>
        </p:nvSpPr>
        <p:spPr>
          <a:xfrm>
            <a:off x="284093" y="277192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Elin Axelsson</a:t>
            </a:r>
          </a:p>
          <a:p>
            <a:pPr algn="ctr"/>
            <a:r>
              <a:rPr lang="sv-SE" sz="1200" dirty="0" smtClean="0">
                <a:solidFill>
                  <a:schemeClr val="bg1"/>
                </a:solidFill>
              </a:rPr>
              <a:t>Kommunikatör</a:t>
            </a:r>
          </a:p>
          <a:p>
            <a:pPr algn="ctr"/>
            <a:r>
              <a:rPr lang="sv-SE" sz="1200" dirty="0" smtClean="0">
                <a:solidFill>
                  <a:schemeClr val="bg1"/>
                </a:solidFill>
              </a:rPr>
              <a:t>Gävle kommun</a:t>
            </a:r>
          </a:p>
          <a:p>
            <a:pPr algn="ctr"/>
            <a:endParaRPr lang="sv-SE" sz="1200" dirty="0" smtClean="0">
              <a:solidFill>
                <a:schemeClr val="tx1"/>
              </a:solidFill>
            </a:endParaRPr>
          </a:p>
          <a:p>
            <a:pPr algn="ctr"/>
            <a:endParaRPr lang="sv-SE" sz="1200" dirty="0">
              <a:solidFill>
                <a:schemeClr val="tx1"/>
              </a:solidFill>
            </a:endParaRPr>
          </a:p>
        </p:txBody>
      </p:sp>
      <p:sp>
        <p:nvSpPr>
          <p:cNvPr id="43" name="Rektangel 42"/>
          <p:cNvSpPr/>
          <p:nvPr/>
        </p:nvSpPr>
        <p:spPr>
          <a:xfrm>
            <a:off x="1941664" y="2783941"/>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Elin Berglund</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smtClean="0">
              <a:solidFill>
                <a:schemeClr val="tx1"/>
              </a:solidFill>
            </a:endParaRPr>
          </a:p>
          <a:p>
            <a:pPr algn="ctr"/>
            <a:endParaRPr lang="sv-SE" sz="1200" dirty="0">
              <a:solidFill>
                <a:schemeClr val="tx1"/>
              </a:solidFill>
            </a:endParaRPr>
          </a:p>
        </p:txBody>
      </p:sp>
      <p:sp>
        <p:nvSpPr>
          <p:cNvPr id="44" name="Rektangel 43"/>
          <p:cNvSpPr/>
          <p:nvPr/>
        </p:nvSpPr>
        <p:spPr>
          <a:xfrm>
            <a:off x="3575146" y="277192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Karl Brunn</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smtClean="0">
              <a:solidFill>
                <a:schemeClr val="tx1"/>
              </a:solidFill>
            </a:endParaRPr>
          </a:p>
          <a:p>
            <a:pPr algn="ctr"/>
            <a:endParaRPr lang="sv-SE" sz="1200" dirty="0">
              <a:solidFill>
                <a:schemeClr val="tx1"/>
              </a:solidFill>
            </a:endParaRPr>
          </a:p>
        </p:txBody>
      </p:sp>
      <p:sp>
        <p:nvSpPr>
          <p:cNvPr id="45" name="Rektangel 44"/>
          <p:cNvSpPr/>
          <p:nvPr/>
        </p:nvSpPr>
        <p:spPr>
          <a:xfrm>
            <a:off x="5194764" y="2780104"/>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Ellen Grahn </a:t>
            </a:r>
          </a:p>
          <a:p>
            <a:pPr algn="ctr"/>
            <a:r>
              <a:rPr lang="sv-SE" sz="1200" dirty="0" smtClean="0">
                <a:solidFill>
                  <a:schemeClr val="bg1"/>
                </a:solidFill>
              </a:rPr>
              <a:t>Utredare</a:t>
            </a:r>
          </a:p>
          <a:p>
            <a:pPr algn="ctr"/>
            <a:r>
              <a:rPr lang="sv-SE" sz="1200" dirty="0" smtClean="0">
                <a:solidFill>
                  <a:schemeClr val="bg1"/>
                </a:solidFill>
              </a:rPr>
              <a:t>Sundsvalls </a:t>
            </a:r>
          </a:p>
          <a:p>
            <a:pPr algn="ctr"/>
            <a:r>
              <a:rPr lang="sv-SE" sz="1200" dirty="0" smtClean="0">
                <a:solidFill>
                  <a:schemeClr val="bg1"/>
                </a:solidFill>
              </a:rPr>
              <a:t>kommun</a:t>
            </a:r>
          </a:p>
          <a:p>
            <a:pPr algn="ctr"/>
            <a:endParaRPr lang="sv-SE" sz="1200" dirty="0" smtClean="0">
              <a:solidFill>
                <a:schemeClr val="tx1"/>
              </a:solidFill>
            </a:endParaRPr>
          </a:p>
          <a:p>
            <a:pPr algn="ctr"/>
            <a:endParaRPr lang="sv-SE" sz="1200" dirty="0">
              <a:solidFill>
                <a:schemeClr val="tx1"/>
              </a:solidFill>
            </a:endParaRPr>
          </a:p>
        </p:txBody>
      </p:sp>
      <p:sp>
        <p:nvSpPr>
          <p:cNvPr id="46" name="Rektangel 45"/>
          <p:cNvSpPr/>
          <p:nvPr/>
        </p:nvSpPr>
        <p:spPr>
          <a:xfrm>
            <a:off x="6816734" y="2770180"/>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Ebba Hägg</a:t>
            </a:r>
          </a:p>
          <a:p>
            <a:pPr algn="ctr"/>
            <a:r>
              <a:rPr lang="sv-SE" sz="1200" dirty="0" smtClean="0">
                <a:solidFill>
                  <a:schemeClr val="bg1"/>
                </a:solidFill>
              </a:rPr>
              <a:t>Ekonom</a:t>
            </a:r>
          </a:p>
          <a:p>
            <a:pPr algn="ctr"/>
            <a:r>
              <a:rPr lang="sv-SE" sz="1200" dirty="0" smtClean="0">
                <a:solidFill>
                  <a:schemeClr val="bg1"/>
                </a:solidFill>
              </a:rPr>
              <a:t>Gävle kommun</a:t>
            </a:r>
          </a:p>
          <a:p>
            <a:pPr algn="ctr"/>
            <a:endParaRPr lang="sv-SE" sz="1200" dirty="0" smtClean="0">
              <a:solidFill>
                <a:schemeClr val="tx1"/>
              </a:solidFill>
            </a:endParaRPr>
          </a:p>
          <a:p>
            <a:pPr algn="ctr"/>
            <a:endParaRPr lang="sv-SE" sz="1200" dirty="0">
              <a:solidFill>
                <a:schemeClr val="tx1"/>
              </a:solidFill>
            </a:endParaRPr>
          </a:p>
        </p:txBody>
      </p:sp>
      <p:sp>
        <p:nvSpPr>
          <p:cNvPr id="47" name="Rektangel 46"/>
          <p:cNvSpPr/>
          <p:nvPr/>
        </p:nvSpPr>
        <p:spPr>
          <a:xfrm>
            <a:off x="284092" y="5042245"/>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Emelie Jonsson</a:t>
            </a:r>
          </a:p>
          <a:p>
            <a:pPr algn="ctr"/>
            <a:r>
              <a:rPr lang="sv-SE" sz="1200" dirty="0" smtClean="0">
                <a:solidFill>
                  <a:schemeClr val="bg1"/>
                </a:solidFill>
              </a:rPr>
              <a:t>Jurist</a:t>
            </a:r>
          </a:p>
          <a:p>
            <a:pPr algn="ctr"/>
            <a:r>
              <a:rPr lang="sv-SE" sz="1200" dirty="0" smtClean="0">
                <a:solidFill>
                  <a:schemeClr val="bg1"/>
                </a:solidFill>
              </a:rPr>
              <a:t>Hudiksvalls kommun</a:t>
            </a:r>
          </a:p>
          <a:p>
            <a:pPr algn="ctr"/>
            <a:endParaRPr lang="sv-SE" sz="1200" dirty="0">
              <a:solidFill>
                <a:schemeClr val="tx1"/>
              </a:solidFill>
            </a:endParaRPr>
          </a:p>
        </p:txBody>
      </p:sp>
      <p:sp>
        <p:nvSpPr>
          <p:cNvPr id="48" name="Rektangel 47"/>
          <p:cNvSpPr/>
          <p:nvPr/>
        </p:nvSpPr>
        <p:spPr>
          <a:xfrm>
            <a:off x="1937650" y="5037608"/>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Julia Karlsson</a:t>
            </a:r>
          </a:p>
          <a:p>
            <a:pPr algn="ctr"/>
            <a:r>
              <a:rPr lang="sv-SE" sz="1200" dirty="0" smtClean="0">
                <a:solidFill>
                  <a:schemeClr val="bg1"/>
                </a:solidFill>
              </a:rPr>
              <a:t>HR</a:t>
            </a:r>
          </a:p>
          <a:p>
            <a:pPr algn="ctr"/>
            <a:r>
              <a:rPr lang="sv-SE" sz="1200" dirty="0" smtClean="0">
                <a:solidFill>
                  <a:schemeClr val="bg1"/>
                </a:solidFill>
              </a:rPr>
              <a:t>Sundsvalls kommun</a:t>
            </a:r>
          </a:p>
          <a:p>
            <a:pPr algn="ctr"/>
            <a:endParaRPr lang="sv-SE" sz="1200" dirty="0">
              <a:solidFill>
                <a:schemeClr val="tx1"/>
              </a:solidFill>
            </a:endParaRPr>
          </a:p>
        </p:txBody>
      </p:sp>
      <p:sp>
        <p:nvSpPr>
          <p:cNvPr id="49" name="Rektangel 48"/>
          <p:cNvSpPr/>
          <p:nvPr/>
        </p:nvSpPr>
        <p:spPr>
          <a:xfrm>
            <a:off x="3575146" y="5037608"/>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Therese Kihlander</a:t>
            </a:r>
          </a:p>
          <a:p>
            <a:pPr algn="ctr"/>
            <a:r>
              <a:rPr lang="sv-SE" sz="1200" dirty="0" smtClean="0">
                <a:solidFill>
                  <a:schemeClr val="bg1"/>
                </a:solidFill>
              </a:rPr>
              <a:t>Kommunikatör</a:t>
            </a:r>
          </a:p>
          <a:p>
            <a:pPr algn="ctr"/>
            <a:r>
              <a:rPr lang="sv-SE" sz="1200" dirty="0" smtClean="0">
                <a:solidFill>
                  <a:schemeClr val="bg1"/>
                </a:solidFill>
              </a:rPr>
              <a:t>Ånge kommun</a:t>
            </a:r>
          </a:p>
          <a:p>
            <a:pPr algn="ctr"/>
            <a:endParaRPr lang="sv-SE" sz="1200" dirty="0">
              <a:solidFill>
                <a:schemeClr val="tx1"/>
              </a:solidFill>
            </a:endParaRPr>
          </a:p>
        </p:txBody>
      </p:sp>
      <p:sp>
        <p:nvSpPr>
          <p:cNvPr id="50" name="Rektangel 49"/>
          <p:cNvSpPr/>
          <p:nvPr/>
        </p:nvSpPr>
        <p:spPr>
          <a:xfrm>
            <a:off x="5177651" y="505090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Mattias </a:t>
            </a:r>
            <a:r>
              <a:rPr lang="sv-SE" sz="1200" dirty="0" err="1" smtClean="0">
                <a:solidFill>
                  <a:schemeClr val="bg1"/>
                </a:solidFill>
              </a:rPr>
              <a:t>Lj</a:t>
            </a:r>
            <a:r>
              <a:rPr lang="sv-SE" sz="1200" dirty="0" smtClean="0">
                <a:solidFill>
                  <a:schemeClr val="bg1"/>
                </a:solidFill>
              </a:rPr>
              <a:t> Holm</a:t>
            </a:r>
          </a:p>
          <a:p>
            <a:pPr algn="ctr"/>
            <a:r>
              <a:rPr lang="sv-SE" sz="1200" dirty="0" smtClean="0">
                <a:solidFill>
                  <a:schemeClr val="bg1"/>
                </a:solidFill>
              </a:rPr>
              <a:t>Controller</a:t>
            </a:r>
          </a:p>
          <a:p>
            <a:pPr algn="ctr"/>
            <a:r>
              <a:rPr lang="sv-SE" sz="1200" dirty="0" smtClean="0">
                <a:solidFill>
                  <a:schemeClr val="bg1"/>
                </a:solidFill>
              </a:rPr>
              <a:t>Bollnäs kommun</a:t>
            </a:r>
          </a:p>
          <a:p>
            <a:pPr algn="ctr"/>
            <a:endParaRPr lang="sv-SE" sz="1200" dirty="0">
              <a:solidFill>
                <a:schemeClr val="tx1"/>
              </a:solidFill>
            </a:endParaRPr>
          </a:p>
        </p:txBody>
      </p:sp>
      <p:sp>
        <p:nvSpPr>
          <p:cNvPr id="51" name="Rektangel 50"/>
          <p:cNvSpPr/>
          <p:nvPr/>
        </p:nvSpPr>
        <p:spPr>
          <a:xfrm>
            <a:off x="6777124" y="5060682"/>
            <a:ext cx="1414453"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Jakob Rönnberg</a:t>
            </a:r>
          </a:p>
          <a:p>
            <a:pPr algn="ctr"/>
            <a:r>
              <a:rPr lang="sv-SE" sz="1200" dirty="0" smtClean="0">
                <a:solidFill>
                  <a:schemeClr val="bg1"/>
                </a:solidFill>
              </a:rPr>
              <a:t>Samhällsplanerare</a:t>
            </a:r>
          </a:p>
          <a:p>
            <a:pPr algn="ctr"/>
            <a:r>
              <a:rPr lang="sv-SE" sz="1200" dirty="0" smtClean="0">
                <a:solidFill>
                  <a:schemeClr val="bg1"/>
                </a:solidFill>
              </a:rPr>
              <a:t>Gävle kommun</a:t>
            </a:r>
          </a:p>
          <a:p>
            <a:pPr algn="ctr"/>
            <a:endParaRPr lang="sv-SE" sz="1200" dirty="0">
              <a:solidFill>
                <a:schemeClr val="tx1"/>
              </a:solidFill>
            </a:endParaRPr>
          </a:p>
        </p:txBody>
      </p:sp>
      <p:sp>
        <p:nvSpPr>
          <p:cNvPr id="52" name="Rektangel 51"/>
          <p:cNvSpPr/>
          <p:nvPr/>
        </p:nvSpPr>
        <p:spPr>
          <a:xfrm>
            <a:off x="8417652" y="5050902"/>
            <a:ext cx="1327202" cy="945982"/>
          </a:xfrm>
          <a:prstGeom prst="rect">
            <a:avLst/>
          </a:prstGeom>
          <a:solidFill>
            <a:srgbClr val="02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sz="1200" dirty="0" smtClean="0">
                <a:solidFill>
                  <a:schemeClr val="bg1"/>
                </a:solidFill>
              </a:rPr>
              <a:t>Zhongtao Wang</a:t>
            </a:r>
          </a:p>
          <a:p>
            <a:pPr algn="ctr"/>
            <a:r>
              <a:rPr lang="sv-SE" sz="1200" dirty="0" smtClean="0">
                <a:solidFill>
                  <a:schemeClr val="bg1"/>
                </a:solidFill>
              </a:rPr>
              <a:t>VVS-ingenjör</a:t>
            </a:r>
          </a:p>
          <a:p>
            <a:pPr algn="ctr"/>
            <a:r>
              <a:rPr lang="sv-SE" sz="1200" dirty="0" smtClean="0">
                <a:solidFill>
                  <a:schemeClr val="bg1"/>
                </a:solidFill>
              </a:rPr>
              <a:t>Hudiksvalls kommun</a:t>
            </a:r>
          </a:p>
          <a:p>
            <a:pPr algn="ctr"/>
            <a:endParaRPr lang="sv-SE" sz="1200" dirty="0">
              <a:solidFill>
                <a:schemeClr val="tx1"/>
              </a:solidFill>
            </a:endParaRPr>
          </a:p>
        </p:txBody>
      </p:sp>
      <p:cxnSp>
        <p:nvCxnSpPr>
          <p:cNvPr id="3" name="Rak koppling 2"/>
          <p:cNvCxnSpPr/>
          <p:nvPr/>
        </p:nvCxnSpPr>
        <p:spPr>
          <a:xfrm>
            <a:off x="-2" y="787400"/>
            <a:ext cx="12192001" cy="0"/>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cxnSp>
        <p:nvCxnSpPr>
          <p:cNvPr id="39" name="Rak koppling 38"/>
          <p:cNvCxnSpPr/>
          <p:nvPr/>
        </p:nvCxnSpPr>
        <p:spPr>
          <a:xfrm>
            <a:off x="0" y="6094988"/>
            <a:ext cx="12192001" cy="0"/>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cxnSp>
        <p:nvCxnSpPr>
          <p:cNvPr id="5" name="Rak koppling 4"/>
          <p:cNvCxnSpPr/>
          <p:nvPr/>
        </p:nvCxnSpPr>
        <p:spPr>
          <a:xfrm>
            <a:off x="-2" y="787400"/>
            <a:ext cx="121920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Rak koppling 40"/>
          <p:cNvCxnSpPr/>
          <p:nvPr/>
        </p:nvCxnSpPr>
        <p:spPr>
          <a:xfrm>
            <a:off x="-2" y="6094988"/>
            <a:ext cx="1219200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Bildobjekt 3"/>
          <p:cNvPicPr>
            <a:picLocks noChangeAspect="1"/>
          </p:cNvPicPr>
          <p:nvPr/>
        </p:nvPicPr>
        <p:blipFill>
          <a:blip r:embed="rId13"/>
          <a:stretch>
            <a:fillRect/>
          </a:stretch>
        </p:blipFill>
        <p:spPr>
          <a:xfrm>
            <a:off x="9855200" y="816921"/>
            <a:ext cx="2336800" cy="5266373"/>
          </a:xfrm>
          <a:prstGeom prst="rect">
            <a:avLst/>
          </a:prstGeom>
        </p:spPr>
      </p:pic>
      <p:cxnSp>
        <p:nvCxnSpPr>
          <p:cNvPr id="7" name="Rak koppling 6"/>
          <p:cNvCxnSpPr/>
          <p:nvPr/>
        </p:nvCxnSpPr>
        <p:spPr>
          <a:xfrm>
            <a:off x="9855200" y="787400"/>
            <a:ext cx="0" cy="530758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632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Äldreomsorg</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20</a:t>
            </a:fld>
            <a:endParaRPr lang="en-US" dirty="0">
              <a:solidFill>
                <a:schemeClr val="tx1">
                  <a:lumMod val="50000"/>
                  <a:lumOff val="50000"/>
                </a:schemeClr>
              </a:solidFill>
            </a:endParaRPr>
          </a:p>
        </p:txBody>
      </p:sp>
      <p:graphicFrame>
        <p:nvGraphicFramePr>
          <p:cNvPr id="11" name="Diagram 10"/>
          <p:cNvGraphicFramePr>
            <a:graphicFrameLocks/>
          </p:cNvGraphicFramePr>
          <p:nvPr>
            <p:extLst>
              <p:ext uri="{D42A27DB-BD31-4B8C-83A1-F6EECF244321}">
                <p14:modId xmlns:p14="http://schemas.microsoft.com/office/powerpoint/2010/main" val="2801067091"/>
              </p:ext>
            </p:extLst>
          </p:nvPr>
        </p:nvGraphicFramePr>
        <p:xfrm>
          <a:off x="272179" y="1552909"/>
          <a:ext cx="5129553" cy="432616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401733" y="1552909"/>
            <a:ext cx="6485466" cy="4326163"/>
          </a:xfrm>
          <a:prstGeom prst="rect">
            <a:avLst/>
          </a:prstGeom>
          <a:noFill/>
          <a:ln>
            <a:noFill/>
          </a:ln>
        </p:spPr>
        <p:txBody>
          <a:bodyPr wrap="square" rtlCol="0">
            <a:noAutofit/>
          </a:bodyPr>
          <a:lstStyle/>
          <a:p>
            <a:pPr algn="just"/>
            <a:r>
              <a:rPr lang="sv-SE" dirty="0"/>
              <a:t>Beräkningarna av behovsutvecklingen för </a:t>
            </a:r>
            <a:r>
              <a:rPr lang="sv-SE" dirty="0" smtClean="0"/>
              <a:t>äldreomsorgen </a:t>
            </a:r>
            <a:r>
              <a:rPr lang="sv-SE" dirty="0"/>
              <a:t>(65-79 år)</a:t>
            </a:r>
            <a:r>
              <a:rPr lang="sv-SE" dirty="0" smtClean="0"/>
              <a:t> </a:t>
            </a:r>
            <a:r>
              <a:rPr lang="sv-SE" dirty="0"/>
              <a:t>i </a:t>
            </a:r>
            <a:r>
              <a:rPr lang="sv-SE" dirty="0" smtClean="0"/>
              <a:t>Sundsvalls kommun utgår </a:t>
            </a:r>
            <a:r>
              <a:rPr lang="sv-SE" dirty="0"/>
              <a:t>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a:t>
            </a:r>
            <a:r>
              <a:rPr lang="sv-SE" sz="1400" dirty="0" smtClean="0"/>
              <a:t>personer 65-79 </a:t>
            </a:r>
            <a:r>
              <a:rPr lang="sv-SE" sz="1400" dirty="0"/>
              <a:t>år </a:t>
            </a:r>
            <a:r>
              <a:rPr lang="sv-SE" sz="1400" dirty="0" smtClean="0"/>
              <a:t>som har hemtjänst </a:t>
            </a:r>
            <a:r>
              <a:rPr lang="sv-SE" sz="1400" dirty="0"/>
              <a:t>är konstant från 2015 </a:t>
            </a:r>
            <a:r>
              <a:rPr lang="sv-SE" sz="1400" dirty="0" smtClean="0"/>
              <a:t>(3,01 %). </a:t>
            </a:r>
            <a:endParaRPr lang="sv-SE" sz="1400" dirty="0"/>
          </a:p>
          <a:p>
            <a:pPr marL="1200150" lvl="2" indent="-285750" algn="just">
              <a:buFont typeface="Arial" panose="020B0604020202020204" pitchFamily="34" charset="0"/>
              <a:buChar char="•"/>
            </a:pPr>
            <a:r>
              <a:rPr lang="sv-SE" sz="1400" dirty="0"/>
              <a:t>andelen personer 65-79 år som har </a:t>
            </a:r>
            <a:r>
              <a:rPr lang="sv-SE" sz="1400" dirty="0" smtClean="0"/>
              <a:t>korttidsvård </a:t>
            </a:r>
            <a:r>
              <a:rPr lang="sv-SE" sz="1400" dirty="0"/>
              <a:t>är konstant från 2015 </a:t>
            </a:r>
            <a:r>
              <a:rPr lang="sv-SE" sz="1400" dirty="0" smtClean="0"/>
              <a:t>(0,5 </a:t>
            </a:r>
            <a:r>
              <a:rPr lang="sv-SE" sz="1400" dirty="0"/>
              <a:t>%). </a:t>
            </a:r>
            <a:endParaRPr lang="sv-SE" sz="1400" dirty="0" smtClean="0"/>
          </a:p>
          <a:p>
            <a:pPr marL="1200150" lvl="2" indent="-285750" algn="just">
              <a:buFont typeface="Arial" panose="020B0604020202020204" pitchFamily="34" charset="0"/>
              <a:buChar char="•"/>
            </a:pPr>
            <a:r>
              <a:rPr lang="sv-SE" sz="1400" dirty="0"/>
              <a:t>andelen personer 65-79 år som har s</a:t>
            </a:r>
            <a:r>
              <a:rPr lang="sv-SE" sz="1400" dirty="0" smtClean="0"/>
              <a:t>ärskilt boende </a:t>
            </a:r>
            <a:r>
              <a:rPr lang="sv-SE" sz="1400" dirty="0"/>
              <a:t>är konstant från </a:t>
            </a:r>
            <a:r>
              <a:rPr lang="sv-SE" sz="1400" dirty="0" smtClean="0"/>
              <a:t>2015  (1,3 </a:t>
            </a:r>
            <a:r>
              <a:rPr lang="sv-SE" sz="1400" dirty="0"/>
              <a:t>%). </a:t>
            </a:r>
          </a:p>
          <a:p>
            <a:pPr marL="1200150" lvl="2" indent="-285750" algn="just">
              <a:buFont typeface="Arial" panose="020B0604020202020204" pitchFamily="34" charset="0"/>
              <a:buChar char="•"/>
            </a:pPr>
            <a:r>
              <a:rPr lang="sv-SE" sz="1400" dirty="0"/>
              <a:t>andelen personer 65-79 år som har d</a:t>
            </a:r>
            <a:r>
              <a:rPr lang="sv-SE" sz="1400" dirty="0" smtClean="0"/>
              <a:t>agverksamhet </a:t>
            </a:r>
            <a:r>
              <a:rPr lang="sv-SE" sz="1400" dirty="0"/>
              <a:t>är konstant från 2015 </a:t>
            </a:r>
            <a:r>
              <a:rPr lang="sv-SE" sz="1400" dirty="0" smtClean="0"/>
              <a:t>(0,7 </a:t>
            </a:r>
            <a:r>
              <a:rPr lang="sv-SE" sz="1400" dirty="0"/>
              <a:t>%). </a:t>
            </a:r>
          </a:p>
          <a:p>
            <a:pPr marL="1200150" lvl="2" indent="-285750" algn="just">
              <a:buFont typeface="Arial" panose="020B0604020202020204" pitchFamily="34" charset="0"/>
              <a:buChar char="•"/>
            </a:pPr>
            <a:endParaRPr lang="sv-SE" sz="1400" dirty="0"/>
          </a:p>
          <a:p>
            <a:pPr algn="just"/>
            <a:r>
              <a:rPr lang="sv-SE" dirty="0"/>
              <a:t>Fram till 2030 förväntas antalet brukare av äldreomsorg i åldrarna 65-79 år minska något. Framförallt är det antal brukare av hemtjänst som minskar med ca </a:t>
            </a:r>
            <a:r>
              <a:rPr lang="sv-SE" dirty="0" smtClean="0"/>
              <a:t>-20 </a:t>
            </a:r>
            <a:r>
              <a:rPr lang="sv-SE" dirty="0"/>
              <a:t>personer fram till 2030 jämfört med 2015. </a:t>
            </a:r>
          </a:p>
          <a:p>
            <a:endParaRPr lang="sv-SE" sz="1400" dirty="0"/>
          </a:p>
        </p:txBody>
      </p:sp>
      <p:cxnSp>
        <p:nvCxnSpPr>
          <p:cNvPr id="9" name="Rak koppling 8"/>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849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Äldreomsorg</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2620354-B7AA-4A62-834E-2D8CB9A62BEF}"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a:t>
            </a:r>
            <a:r>
              <a:rPr lang="sv-SE" dirty="0" smtClean="0"/>
              <a:t>undsvalls </a:t>
            </a:r>
            <a:r>
              <a:rPr lang="sv-SE" dirty="0" smtClean="0"/>
              <a:t>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21</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3036509098"/>
              </p:ext>
            </p:extLst>
          </p:nvPr>
        </p:nvGraphicFramePr>
        <p:xfrm>
          <a:off x="272180" y="1552910"/>
          <a:ext cx="5129553" cy="43261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p:cNvSpPr txBox="1"/>
          <p:nvPr/>
        </p:nvSpPr>
        <p:spPr>
          <a:xfrm>
            <a:off x="5401733" y="1552909"/>
            <a:ext cx="6485466" cy="4326163"/>
          </a:xfrm>
          <a:prstGeom prst="rect">
            <a:avLst/>
          </a:prstGeom>
          <a:noFill/>
          <a:ln>
            <a:noFill/>
          </a:ln>
        </p:spPr>
        <p:txBody>
          <a:bodyPr wrap="square" rtlCol="0">
            <a:noAutofit/>
          </a:bodyPr>
          <a:lstStyle/>
          <a:p>
            <a:pPr algn="just"/>
            <a:r>
              <a:rPr lang="sv-SE" dirty="0"/>
              <a:t>Beräkningarna av behovsutvecklingen för äldreomsorgen </a:t>
            </a:r>
            <a:r>
              <a:rPr lang="sv-SE" dirty="0" smtClean="0"/>
              <a:t>(80+ </a:t>
            </a:r>
            <a:r>
              <a:rPr lang="sv-SE" dirty="0"/>
              <a:t>år) i </a:t>
            </a:r>
            <a:r>
              <a:rPr lang="sv-SE" dirty="0" smtClean="0"/>
              <a:t>Sundsvalls </a:t>
            </a:r>
            <a:r>
              <a:rPr lang="sv-SE" dirty="0"/>
              <a:t>kommun utgår från befolkningsprognoserna som tidigare har redovisats, samt redovisas i bilaga 1 och 2. Antaganden som har </a:t>
            </a:r>
            <a:r>
              <a:rPr lang="sv-SE" dirty="0" smtClean="0"/>
              <a:t>gjorts </a:t>
            </a:r>
            <a:r>
              <a:rPr lang="sv-SE" dirty="0"/>
              <a:t>är att: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hemtjänst är konstant från 2015 </a:t>
            </a:r>
            <a:r>
              <a:rPr lang="sv-SE" sz="1400" dirty="0" smtClean="0"/>
              <a:t>(20,34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korttidsvård är konstant från 2015 </a:t>
            </a:r>
            <a:r>
              <a:rPr lang="sv-SE" sz="1400" dirty="0" smtClean="0"/>
              <a:t>(0,5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särskilt boende är konstant från 2015  </a:t>
            </a:r>
            <a:r>
              <a:rPr lang="sv-SE" sz="1400" dirty="0" smtClean="0"/>
              <a:t>(14,3 </a:t>
            </a:r>
            <a:r>
              <a:rPr lang="sv-SE" sz="1400" dirty="0"/>
              <a:t>%). </a:t>
            </a:r>
          </a:p>
          <a:p>
            <a:pPr marL="1200150" lvl="2" indent="-285750" algn="just">
              <a:buFont typeface="Arial" panose="020B0604020202020204" pitchFamily="34" charset="0"/>
              <a:buChar char="•"/>
            </a:pPr>
            <a:r>
              <a:rPr lang="sv-SE" sz="1400" dirty="0"/>
              <a:t>andelen personer </a:t>
            </a:r>
            <a:r>
              <a:rPr lang="sv-SE" sz="1400" dirty="0" smtClean="0"/>
              <a:t>80+ </a:t>
            </a:r>
            <a:r>
              <a:rPr lang="sv-SE" sz="1400" dirty="0"/>
              <a:t>år som har dagverksamhet är konstant från 2015 </a:t>
            </a:r>
            <a:r>
              <a:rPr lang="sv-SE" sz="1400" dirty="0" smtClean="0"/>
              <a:t>(0,7 </a:t>
            </a:r>
            <a:r>
              <a:rPr lang="sv-SE" sz="1400" dirty="0"/>
              <a:t>%). </a:t>
            </a:r>
          </a:p>
          <a:p>
            <a:pPr algn="just"/>
            <a:r>
              <a:rPr lang="sv-SE" dirty="0"/>
              <a:t>Fram till 2030 kommer behovet av äldreomsorg för åldrarna 80+ att öka, framförallt inom hemtjänst och särskilt boende. Behovet av hemtjänst förväntas att öka med ca </a:t>
            </a:r>
            <a:r>
              <a:rPr lang="sv-SE" dirty="0" smtClean="0"/>
              <a:t>452 </a:t>
            </a:r>
            <a:r>
              <a:rPr lang="sv-SE" dirty="0"/>
              <a:t>brukare och behovet av särskilt boende förväntas öka med ca </a:t>
            </a:r>
            <a:r>
              <a:rPr lang="sv-SE" dirty="0" smtClean="0"/>
              <a:t>318 </a:t>
            </a:r>
            <a:r>
              <a:rPr lang="sv-SE" dirty="0"/>
              <a:t>brukare fram till år 2030 från år 2015. Detta motsvarar ökningar på </a:t>
            </a:r>
            <a:r>
              <a:rPr lang="sv-SE" dirty="0" smtClean="0"/>
              <a:t>30 </a:t>
            </a:r>
            <a:r>
              <a:rPr lang="sv-SE" dirty="0"/>
              <a:t>% för respektive hemtjänst och särskilt boende </a:t>
            </a:r>
            <a:r>
              <a:rPr lang="sv-SE" dirty="0" smtClean="0"/>
              <a:t>Detta </a:t>
            </a:r>
            <a:r>
              <a:rPr lang="sv-SE" dirty="0"/>
              <a:t>beror på stora kullar i övre pensionsåldern och leder till ett stort ökat behov av äldreomsorg för personer i åldrarna 80+ år 2030 jämfört med 2015</a:t>
            </a:r>
            <a:r>
              <a:rPr lang="sv-SE" sz="1400" dirty="0"/>
              <a:t>. </a:t>
            </a:r>
          </a:p>
          <a:p>
            <a:endParaRPr lang="sv-SE" sz="1400" dirty="0"/>
          </a:p>
        </p:txBody>
      </p:sp>
      <p:cxnSp>
        <p:nvCxnSpPr>
          <p:cNvPr id="10" name="Rak koppling 9"/>
          <p:cNvCxnSpPr/>
          <p:nvPr/>
        </p:nvCxnSpPr>
        <p:spPr>
          <a:xfrm>
            <a:off x="5396653" y="1296352"/>
            <a:ext cx="0" cy="4901248"/>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417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Kostnadsutveckling</a:t>
            </a:r>
            <a:endParaRPr lang="sv-SE" sz="4000" dirty="0">
              <a:ln>
                <a:solidFill>
                  <a:schemeClr val="bg1"/>
                </a:solidFill>
              </a:ln>
              <a:solidFill>
                <a:schemeClr val="bg1"/>
              </a:solidFill>
            </a:endParaRPr>
          </a:p>
          <a:p>
            <a:pPr marL="1028700" lvl="1" indent="-571500">
              <a:buFont typeface="Arial" panose="020B0604020202020204" pitchFamily="34" charset="0"/>
              <a:buChar char="•"/>
            </a:pPr>
            <a:r>
              <a:rPr lang="sv-SE" sz="3200" dirty="0" smtClean="0">
                <a:solidFill>
                  <a:schemeClr val="bg1"/>
                </a:solidFill>
              </a:rPr>
              <a:t>För-, Grund, och Gymnasieskola</a:t>
            </a:r>
          </a:p>
          <a:p>
            <a:pPr marL="1028700" lvl="1" indent="-571500">
              <a:buFont typeface="Arial" panose="020B0604020202020204" pitchFamily="34" charset="0"/>
              <a:buChar char="•"/>
            </a:pPr>
            <a:r>
              <a:rPr lang="sv-SE" sz="3200" dirty="0" smtClean="0">
                <a:solidFill>
                  <a:schemeClr val="bg1"/>
                </a:solidFill>
              </a:rPr>
              <a:t>Äldreomsorg</a:t>
            </a:r>
          </a:p>
          <a:p>
            <a:pPr marL="1028700" lvl="1" indent="-571500">
              <a:buFont typeface="Arial" panose="020B0604020202020204" pitchFamily="34" charset="0"/>
              <a:buChar char="•"/>
            </a:pPr>
            <a:r>
              <a:rPr lang="sv-SE" sz="3200" dirty="0" smtClean="0">
                <a:solidFill>
                  <a:schemeClr val="bg1"/>
                </a:solidFill>
              </a:rPr>
              <a:t>Sammanfattning</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22</a:t>
            </a:fld>
            <a:endParaRPr lang="en-US" dirty="0">
              <a:solidFill>
                <a:schemeClr val="tx1">
                  <a:lumMod val="50000"/>
                  <a:lumOff val="50000"/>
                </a:schemeClr>
              </a:solidFill>
            </a:endParaRPr>
          </a:p>
        </p:txBody>
      </p:sp>
    </p:spTree>
    <p:extLst>
      <p:ext uri="{BB962C8B-B14F-4D97-AF65-F5344CB8AC3E}">
        <p14:creationId xmlns:p14="http://schemas.microsoft.com/office/powerpoint/2010/main" val="1534176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23</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1089815439"/>
              </p:ext>
            </p:extLst>
          </p:nvPr>
        </p:nvGraphicFramePr>
        <p:xfrm>
          <a:off x="272180" y="1552909"/>
          <a:ext cx="5149733" cy="432616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a:solidFill>
                  <a:schemeClr val="bg1"/>
                </a:solidFill>
              </a:rPr>
              <a:t>Förskola, Grundskola och Gymnasieskola </a:t>
            </a:r>
            <a:r>
              <a:rPr lang="sv-SE" dirty="0" smtClean="0">
                <a:solidFill>
                  <a:schemeClr val="bg1"/>
                </a:solidFill>
              </a:rPr>
              <a:t>(demografialternativet)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Demografialternativet</a:t>
            </a:r>
            <a:r>
              <a:rPr lang="sv-SE" sz="1400" i="1" dirty="0"/>
              <a:t>: Kommunsektorns kostnader bestäms av demografin och dagens prislapp per åldersgrupp. </a:t>
            </a:r>
            <a:endParaRPr lang="sv-SE" sz="1400" b="1" i="1" dirty="0"/>
          </a:p>
          <a:p>
            <a:pPr algn="just"/>
            <a:endParaRPr lang="sv-SE" sz="1400" dirty="0" smtClean="0"/>
          </a:p>
          <a:p>
            <a:pPr algn="just"/>
            <a:r>
              <a:rPr lang="sv-SE" sz="1400" dirty="0" smtClean="0"/>
              <a:t>Kostnadsutvecklingen gällande för-, grund- och gymnasieskola baseras på tidigare redovisade befolkningsprognoser och behovsutveckling med </a:t>
            </a:r>
            <a:r>
              <a:rPr lang="sv-SE" sz="1400" dirty="0"/>
              <a:t>kostnadsnivåer från 2015. </a:t>
            </a:r>
            <a:endParaRPr lang="sv-SE" sz="1400" dirty="0" smtClean="0"/>
          </a:p>
          <a:p>
            <a:pPr algn="just"/>
            <a:endParaRPr lang="sv-SE" sz="1400" dirty="0"/>
          </a:p>
          <a:p>
            <a:pPr algn="just"/>
            <a:r>
              <a:rPr lang="sv-SE" sz="1400" dirty="0" smtClean="0"/>
              <a:t>Kostnaden för förskolan förväntas stiga fram till 2020 (1%) för att sedan plana ut och börja avta vid 2025 (1%) för att sedan uppgå till 98% av indexåret 2015.</a:t>
            </a:r>
          </a:p>
          <a:p>
            <a:pPr algn="just"/>
            <a:endParaRPr lang="sv-SE" sz="1400" dirty="0"/>
          </a:p>
          <a:p>
            <a:pPr algn="just"/>
            <a:r>
              <a:rPr lang="sv-SE" sz="1400" dirty="0" smtClean="0"/>
              <a:t>För grundskolan förväntas kostnaden att stiga fram till 2019 (5%) för att sedan plana ut och minska, kostnaden för grundskolan 2030 förväntas vara 106% av indexåret 2015.</a:t>
            </a:r>
          </a:p>
          <a:p>
            <a:pPr algn="just"/>
            <a:endParaRPr lang="sv-SE" sz="1400" dirty="0"/>
          </a:p>
          <a:p>
            <a:pPr algn="just"/>
            <a:r>
              <a:rPr lang="sv-SE" sz="1400" dirty="0" smtClean="0"/>
              <a:t>Gymnasieskolan förväntas även de ha stigande kostnader. Efter en kostnadsminskning fram till 2016 (-1%) förväntas kostnaderna trappas upp och 2030 förväntas kostnaderna uppgå till 120% av indexåret 2015. </a:t>
            </a:r>
          </a:p>
          <a:p>
            <a:pPr algn="just"/>
            <a:endParaRPr lang="sv-SE" sz="1400" dirty="0"/>
          </a:p>
          <a:p>
            <a:pPr algn="just"/>
            <a:r>
              <a:rPr lang="sv-SE" sz="1400" dirty="0" smtClean="0"/>
              <a:t>Sammanlagt förväntas skolan ha en kostnadsökning på 5 % jämfört med indexåret 2015. </a:t>
            </a:r>
            <a:endParaRPr lang="sv-SE" sz="1400" dirty="0"/>
          </a:p>
          <a:p>
            <a:pPr algn="just"/>
            <a:endParaRPr lang="sv-SE" dirty="0" smtClean="0"/>
          </a:p>
        </p:txBody>
      </p:sp>
      <p:cxnSp>
        <p:nvCxnSpPr>
          <p:cNvPr id="11" name="Rak koppling 10"/>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107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24</a:t>
            </a:fld>
            <a:endParaRPr lang="en-US" dirty="0">
              <a:solidFill>
                <a:schemeClr val="tx1">
                  <a:lumMod val="50000"/>
                  <a:lumOff val="50000"/>
                </a:schemeClr>
              </a:solidFill>
            </a:endParaRPr>
          </a:p>
        </p:txBody>
      </p:sp>
      <p:graphicFrame>
        <p:nvGraphicFramePr>
          <p:cNvPr id="11" name="Diagram 10"/>
          <p:cNvGraphicFramePr>
            <a:graphicFrameLocks/>
          </p:cNvGraphicFramePr>
          <p:nvPr>
            <p:extLst>
              <p:ext uri="{D42A27DB-BD31-4B8C-83A1-F6EECF244321}">
                <p14:modId xmlns:p14="http://schemas.microsoft.com/office/powerpoint/2010/main" val="1706085779"/>
              </p:ext>
            </p:extLst>
          </p:nvPr>
        </p:nvGraphicFramePr>
        <p:xfrm>
          <a:off x="252000" y="1552909"/>
          <a:ext cx="5149733" cy="432616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Förskola</a:t>
            </a:r>
            <a:r>
              <a:rPr lang="sv-SE" sz="3200" dirty="0">
                <a:solidFill>
                  <a:schemeClr val="bg1"/>
                </a:solidFill>
              </a:rPr>
              <a:t>, </a:t>
            </a:r>
            <a:r>
              <a:rPr lang="sv-SE" sz="3200" dirty="0" smtClean="0">
                <a:solidFill>
                  <a:schemeClr val="bg1"/>
                </a:solidFill>
              </a:rPr>
              <a:t>Grundskola </a:t>
            </a:r>
            <a:r>
              <a:rPr lang="sv-SE" sz="3200" dirty="0">
                <a:solidFill>
                  <a:schemeClr val="bg1"/>
                </a:solidFill>
              </a:rPr>
              <a:t>och </a:t>
            </a:r>
            <a:r>
              <a:rPr lang="sv-SE" sz="3200" dirty="0" smtClean="0">
                <a:solidFill>
                  <a:schemeClr val="bg1"/>
                </a:solidFill>
              </a:rPr>
              <a:t>Gymnasieskola </a:t>
            </a:r>
            <a:r>
              <a:rPr lang="sv-SE" dirty="0" smtClean="0">
                <a:solidFill>
                  <a:schemeClr val="bg1"/>
                </a:solidFill>
              </a:rPr>
              <a:t>(Plus1alternativet)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Plus1alternativet: </a:t>
            </a:r>
            <a:r>
              <a:rPr lang="sv-SE" sz="1400" i="1" dirty="0"/>
              <a:t>Baserat på den historiska utvecklingen antas verksamhetens omfattning och därmed kostnaderna växa med 1% mer än vad demografin kräver. </a:t>
            </a:r>
          </a:p>
          <a:p>
            <a:pPr algn="just"/>
            <a:endParaRPr lang="sv-SE" sz="1400" dirty="0" smtClean="0"/>
          </a:p>
          <a:p>
            <a:pPr algn="just"/>
            <a:r>
              <a:rPr lang="sv-SE" sz="1400" dirty="0" smtClean="0"/>
              <a:t>Kostnadsutvecklingen gällande för-, grund- och gymnasieskola baseras på tidigare redovisade befolkningsprognoser och behovsutveckling med </a:t>
            </a:r>
            <a:r>
              <a:rPr lang="sv-SE" sz="1400" dirty="0"/>
              <a:t>kostnadsnivåer från 2015. </a:t>
            </a:r>
            <a:endParaRPr lang="sv-SE" sz="1400" dirty="0" smtClean="0"/>
          </a:p>
          <a:p>
            <a:pPr algn="just"/>
            <a:endParaRPr lang="sv-SE" sz="1400" dirty="0"/>
          </a:p>
          <a:p>
            <a:pPr algn="just"/>
            <a:r>
              <a:rPr lang="sv-SE" sz="1400" dirty="0"/>
              <a:t>För grundskolan förväntas kostnaden att stiga under hela perioden mellan indexåret 2015 och 2030, kostnaden för grundskolan 2030 förväntas vara </a:t>
            </a:r>
            <a:r>
              <a:rPr lang="sv-SE" sz="1400" dirty="0" smtClean="0"/>
              <a:t>113% </a:t>
            </a:r>
            <a:r>
              <a:rPr lang="sv-SE" sz="1400" dirty="0"/>
              <a:t>av indexåret 2015.</a:t>
            </a:r>
          </a:p>
          <a:p>
            <a:pPr algn="just"/>
            <a:endParaRPr lang="sv-SE" sz="1400" dirty="0"/>
          </a:p>
          <a:p>
            <a:pPr algn="just"/>
            <a:r>
              <a:rPr lang="sv-SE" sz="1400" dirty="0" smtClean="0"/>
              <a:t>För grundskolan förväntas kostnaden att stiga under hela perioden mellan indexåret 2015 och 2030, kostnaden för grundskolan 2030 förväntas vara 123% av indexåret 2015.</a:t>
            </a:r>
          </a:p>
          <a:p>
            <a:pPr algn="just"/>
            <a:endParaRPr lang="sv-SE" sz="1400" dirty="0"/>
          </a:p>
          <a:p>
            <a:pPr algn="just"/>
            <a:r>
              <a:rPr lang="sv-SE" sz="1400" dirty="0" smtClean="0"/>
              <a:t>Gymnasieskolan förväntas även de ha ökade kostnader. Efter en kostnadsminskning fram till 2016 (-1%) förväntas kostnaderna trappas upp och 2030 förväntas kostnaderna uppgå till 140% av indexåret 2015. </a:t>
            </a:r>
          </a:p>
          <a:p>
            <a:pPr algn="just"/>
            <a:endParaRPr lang="sv-SE" sz="1400" dirty="0"/>
          </a:p>
          <a:p>
            <a:pPr algn="just"/>
            <a:r>
              <a:rPr lang="sv-SE" sz="1400" dirty="0" smtClean="0"/>
              <a:t>Sammanlagt förväntas skolan ha en kostnadsökning på 21 % jämfört med indexåret 2015. </a:t>
            </a:r>
            <a:endParaRPr lang="sv-SE" sz="1400" dirty="0"/>
          </a:p>
          <a:p>
            <a:pPr algn="just"/>
            <a:endParaRPr lang="sv-SE" dirty="0" smtClean="0"/>
          </a:p>
        </p:txBody>
      </p:sp>
      <p:cxnSp>
        <p:nvCxnSpPr>
          <p:cNvPr id="9" name="Rak koppling 8"/>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676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25</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3304799260"/>
              </p:ext>
            </p:extLst>
          </p:nvPr>
        </p:nvGraphicFramePr>
        <p:xfrm>
          <a:off x="252000" y="1518364"/>
          <a:ext cx="5602309" cy="44628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p:cNvGraphicFramePr>
            <a:graphicFrameLocks/>
          </p:cNvGraphicFramePr>
          <p:nvPr>
            <p:extLst>
              <p:ext uri="{D42A27DB-BD31-4B8C-83A1-F6EECF244321}">
                <p14:modId xmlns:p14="http://schemas.microsoft.com/office/powerpoint/2010/main" val="1205849832"/>
              </p:ext>
            </p:extLst>
          </p:nvPr>
        </p:nvGraphicFramePr>
        <p:xfrm>
          <a:off x="6485467" y="1518364"/>
          <a:ext cx="5401732" cy="446286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Förskola</a:t>
            </a:r>
            <a:r>
              <a:rPr lang="sv-SE" sz="3200" dirty="0">
                <a:solidFill>
                  <a:schemeClr val="bg1"/>
                </a:solidFill>
              </a:rPr>
              <a:t>, </a:t>
            </a:r>
            <a:r>
              <a:rPr lang="sv-SE" sz="3200" dirty="0" smtClean="0">
                <a:solidFill>
                  <a:schemeClr val="bg1"/>
                </a:solidFill>
              </a:rPr>
              <a:t>Grundskola </a:t>
            </a:r>
            <a:r>
              <a:rPr lang="sv-SE" sz="3200" dirty="0">
                <a:solidFill>
                  <a:schemeClr val="bg1"/>
                </a:solidFill>
              </a:rPr>
              <a:t>och </a:t>
            </a:r>
            <a:r>
              <a:rPr lang="sv-SE" sz="3200" dirty="0" smtClean="0">
                <a:solidFill>
                  <a:schemeClr val="bg1"/>
                </a:solidFill>
              </a:rPr>
              <a:t>Gymnasieskola </a:t>
            </a:r>
            <a:endParaRPr lang="sv-SE" sz="3200" dirty="0">
              <a:solidFill>
                <a:schemeClr val="bg1"/>
              </a:solidFill>
            </a:endParaRPr>
          </a:p>
        </p:txBody>
      </p:sp>
      <p:cxnSp>
        <p:nvCxnSpPr>
          <p:cNvPr id="12" name="Rak koppling 11"/>
          <p:cNvCxnSpPr/>
          <p:nvPr/>
        </p:nvCxnSpPr>
        <p:spPr>
          <a:xfrm>
            <a:off x="6116319" y="1286192"/>
            <a:ext cx="0" cy="506909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385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26</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3035242881"/>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(demografialternativet)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Demografialternativet</a:t>
            </a:r>
            <a:r>
              <a:rPr lang="sv-SE" sz="1400" i="1" dirty="0"/>
              <a:t>: Kommunsektorns kostnader bestäms av demografin och dagens prislapp per åldersgrupp. </a:t>
            </a:r>
            <a:endParaRPr lang="sv-SE" sz="1400" b="1" i="1" dirty="0"/>
          </a:p>
          <a:p>
            <a:pPr algn="just"/>
            <a:endParaRPr lang="sv-SE" sz="1400" dirty="0"/>
          </a:p>
          <a:p>
            <a:pPr algn="just"/>
            <a:r>
              <a:rPr lang="sv-SE" sz="1400" dirty="0"/>
              <a:t>Kostnadsutvecklingen för </a:t>
            </a:r>
            <a:r>
              <a:rPr lang="sv-SE" sz="1400" dirty="0" smtClean="0"/>
              <a:t>äldreomsorgen baseras </a:t>
            </a:r>
            <a:r>
              <a:rPr lang="sv-SE" sz="1400" dirty="0"/>
              <a:t>på tidigare redovisade befolkningsprognoser och </a:t>
            </a:r>
            <a:r>
              <a:rPr lang="sv-SE" sz="1400" dirty="0" smtClean="0"/>
              <a:t>behovsutveckling </a:t>
            </a:r>
            <a:r>
              <a:rPr lang="sv-SE" sz="1400" dirty="0"/>
              <a:t>med </a:t>
            </a:r>
            <a:r>
              <a:rPr lang="sv-SE" sz="1400" dirty="0" smtClean="0"/>
              <a:t>kostnadsnivåer från 2015. </a:t>
            </a:r>
            <a:endParaRPr lang="sv-SE" sz="1400" dirty="0"/>
          </a:p>
          <a:p>
            <a:pPr algn="just"/>
            <a:endParaRPr lang="sv-SE" sz="1400" dirty="0" smtClean="0"/>
          </a:p>
          <a:p>
            <a:pPr algn="just"/>
            <a:r>
              <a:rPr lang="sv-SE" sz="1400" dirty="0" smtClean="0"/>
              <a:t>Kostnaden för äldreomsorgen (65-79 år) förväntas stiga fram till 2018 (3%) för att sedan avta och år 2030 förväntas kostnaderna att uppgå till 96% av indexåret 2015.</a:t>
            </a:r>
          </a:p>
          <a:p>
            <a:pPr algn="just"/>
            <a:endParaRPr lang="sv-SE" sz="1400" dirty="0"/>
          </a:p>
          <a:p>
            <a:pPr algn="just"/>
            <a:r>
              <a:rPr lang="sv-SE" sz="1400" dirty="0" smtClean="0"/>
              <a:t>För äldreomsorgen (80+ år) förväntas kostnaden att stiga något fram till 2018 (3%) för att sedan trappas upp och år 2030 förväntas kostnaden uppgå till 143% av indexåret 2030.</a:t>
            </a:r>
          </a:p>
          <a:p>
            <a:pPr algn="just"/>
            <a:endParaRPr lang="sv-SE" sz="1400" dirty="0"/>
          </a:p>
          <a:p>
            <a:pPr algn="just"/>
            <a:r>
              <a:rPr lang="sv-SE" sz="1400" dirty="0" smtClean="0"/>
              <a:t>Sammanlagt förväntas kostnaderna fram till år 2030 stiga och uppgå till 123% av indexåret 2015. Det är framförallt år 2020 som stora förändringar i kostnaderna för äldreomsorgen börjar synas. Detta beror på att stora årskullar lämnar åldrarna 65-79 år och går in i övre pensionsåldern 80+ år. </a:t>
            </a:r>
          </a:p>
        </p:txBody>
      </p:sp>
      <p:cxnSp>
        <p:nvCxnSpPr>
          <p:cNvPr id="11" name="Rak koppling 10"/>
          <p:cNvCxnSpPr/>
          <p:nvPr/>
        </p:nvCxnSpPr>
        <p:spPr>
          <a:xfrm>
            <a:off x="5401733" y="1306512"/>
            <a:ext cx="0" cy="498115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694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27</a:t>
            </a:fld>
            <a:endParaRPr lang="en-US" dirty="0">
              <a:solidFill>
                <a:schemeClr val="tx1">
                  <a:lumMod val="50000"/>
                  <a:lumOff val="50000"/>
                </a:schemeClr>
              </a:solidFill>
            </a:endParaRPr>
          </a:p>
        </p:txBody>
      </p:sp>
      <p:graphicFrame>
        <p:nvGraphicFramePr>
          <p:cNvPr id="11" name="Diagram 10"/>
          <p:cNvGraphicFramePr>
            <a:graphicFrameLocks/>
          </p:cNvGraphicFramePr>
          <p:nvPr>
            <p:extLst>
              <p:ext uri="{D42A27DB-BD31-4B8C-83A1-F6EECF244321}">
                <p14:modId xmlns:p14="http://schemas.microsoft.com/office/powerpoint/2010/main" val="2249230298"/>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(Plus1alternativet)</a:t>
            </a:r>
            <a:endParaRPr lang="sv-SE" dirty="0">
              <a:solidFill>
                <a:schemeClr val="bg1"/>
              </a:solidFill>
            </a:endParaRPr>
          </a:p>
        </p:txBody>
      </p:sp>
      <p:sp>
        <p:nvSpPr>
          <p:cNvPr id="12" name="textruta 11"/>
          <p:cNvSpPr txBox="1"/>
          <p:nvPr/>
        </p:nvSpPr>
        <p:spPr>
          <a:xfrm>
            <a:off x="5401733" y="1552909"/>
            <a:ext cx="6485466" cy="4326163"/>
          </a:xfrm>
          <a:prstGeom prst="rect">
            <a:avLst/>
          </a:prstGeom>
          <a:noFill/>
          <a:ln>
            <a:noFill/>
          </a:ln>
        </p:spPr>
        <p:txBody>
          <a:bodyPr wrap="square" rtlCol="0">
            <a:noAutofit/>
          </a:bodyPr>
          <a:lstStyle/>
          <a:p>
            <a:pPr algn="just"/>
            <a:r>
              <a:rPr lang="sv-SE" sz="1400" b="1" i="1" dirty="0"/>
              <a:t>Plus1alternativet: </a:t>
            </a:r>
            <a:r>
              <a:rPr lang="sv-SE" sz="1400" i="1" dirty="0"/>
              <a:t>Baserat på den historiska utvecklingen antas verksamhetens omfattning och därmed kostnaderna växa med 1% mer än vad demografin kräver. </a:t>
            </a:r>
          </a:p>
          <a:p>
            <a:pPr algn="just"/>
            <a:endParaRPr lang="sv-SE" sz="1400" dirty="0"/>
          </a:p>
          <a:p>
            <a:pPr algn="just"/>
            <a:r>
              <a:rPr lang="sv-SE" sz="1400" dirty="0"/>
              <a:t>Kostnadsutvecklingen för </a:t>
            </a:r>
            <a:r>
              <a:rPr lang="sv-SE" sz="1400" dirty="0" smtClean="0"/>
              <a:t>äldreomsorgen baseras </a:t>
            </a:r>
            <a:r>
              <a:rPr lang="sv-SE" sz="1400" dirty="0"/>
              <a:t>på tidigare redovisade befolkningsprognoser och </a:t>
            </a:r>
            <a:r>
              <a:rPr lang="sv-SE" sz="1400" dirty="0" smtClean="0"/>
              <a:t>behovsutveckling </a:t>
            </a:r>
            <a:r>
              <a:rPr lang="sv-SE" sz="1400" dirty="0"/>
              <a:t>med </a:t>
            </a:r>
            <a:r>
              <a:rPr lang="sv-SE" sz="1400" dirty="0" smtClean="0"/>
              <a:t>kostnadsnivåer från 2015. </a:t>
            </a:r>
            <a:endParaRPr lang="sv-SE" sz="1400" dirty="0"/>
          </a:p>
          <a:p>
            <a:pPr algn="just"/>
            <a:endParaRPr lang="sv-SE" sz="1400" dirty="0" smtClean="0"/>
          </a:p>
          <a:p>
            <a:pPr algn="just"/>
            <a:r>
              <a:rPr lang="sv-SE" sz="1400" dirty="0" smtClean="0"/>
              <a:t>Kostnaden för äldreomsorgen (65-79 år) förväntas stiga fram till 2018 (6%) för att sedan plana ut under några år för att sedan år 2030 uppgå till 111% av indexåret 2015.</a:t>
            </a:r>
          </a:p>
          <a:p>
            <a:pPr algn="just"/>
            <a:endParaRPr lang="sv-SE" sz="1400" dirty="0"/>
          </a:p>
          <a:p>
            <a:pPr algn="just"/>
            <a:r>
              <a:rPr lang="sv-SE" sz="1400" dirty="0" smtClean="0"/>
              <a:t>För äldreomsorgen (80+ år) förväntas kostnaden att stiga något fram till 2018 (6%) för att sedan trappas upp och år 2030 förväntas kostnaden uppgå till 166% av indexåret 2030.</a:t>
            </a:r>
          </a:p>
          <a:p>
            <a:pPr algn="just"/>
            <a:endParaRPr lang="sv-SE" sz="1400" dirty="0"/>
          </a:p>
          <a:p>
            <a:pPr algn="just"/>
            <a:r>
              <a:rPr lang="sv-SE" sz="1400" dirty="0" smtClean="0"/>
              <a:t>Sammanlagt förväntas kostnaderna fram till år 2030 stiga och uppgå till 142% av indexåret 2015. Det är framförallt år 2020 som stora förändringar i kostnaderna för äldreomsorgen börjar synas. Detta beror på att stora årskullar lämnar åldrarna 65-79 år och går in i övre pensionsåldern 80+ år. </a:t>
            </a:r>
          </a:p>
        </p:txBody>
      </p:sp>
      <p:cxnSp>
        <p:nvCxnSpPr>
          <p:cNvPr id="10" name="Rak koppling 9"/>
          <p:cNvCxnSpPr/>
          <p:nvPr/>
        </p:nvCxnSpPr>
        <p:spPr>
          <a:xfrm>
            <a:off x="5401733" y="1306512"/>
            <a:ext cx="0" cy="498115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826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28</a:t>
            </a:fld>
            <a:endParaRPr lang="en-US" dirty="0">
              <a:solidFill>
                <a:schemeClr val="tx1">
                  <a:lumMod val="50000"/>
                  <a:lumOff val="50000"/>
                </a:schemeClr>
              </a:solidFill>
            </a:endParaRPr>
          </a:p>
        </p:txBody>
      </p:sp>
      <p:graphicFrame>
        <p:nvGraphicFramePr>
          <p:cNvPr id="10" name="Diagram 9"/>
          <p:cNvGraphicFramePr>
            <a:graphicFrameLocks/>
          </p:cNvGraphicFramePr>
          <p:nvPr>
            <p:extLst>
              <p:ext uri="{D42A27DB-BD31-4B8C-83A1-F6EECF244321}">
                <p14:modId xmlns:p14="http://schemas.microsoft.com/office/powerpoint/2010/main" val="3778385305"/>
              </p:ext>
            </p:extLst>
          </p:nvPr>
        </p:nvGraphicFramePr>
        <p:xfrm>
          <a:off x="252000" y="1497665"/>
          <a:ext cx="5418666" cy="44459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p:cNvGraphicFramePr>
            <a:graphicFrameLocks/>
          </p:cNvGraphicFramePr>
          <p:nvPr>
            <p:extLst>
              <p:ext uri="{D42A27DB-BD31-4B8C-83A1-F6EECF244321}">
                <p14:modId xmlns:p14="http://schemas.microsoft.com/office/powerpoint/2010/main" val="2869378676"/>
              </p:ext>
            </p:extLst>
          </p:nvPr>
        </p:nvGraphicFramePr>
        <p:xfrm>
          <a:off x="6485467" y="1497665"/>
          <a:ext cx="5401732" cy="444593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ruta 8"/>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Äldreomsorg </a:t>
            </a:r>
            <a:r>
              <a:rPr lang="sv-SE" dirty="0" smtClean="0">
                <a:solidFill>
                  <a:schemeClr val="bg1"/>
                </a:solidFill>
              </a:rPr>
              <a:t>(Demografiskt- och Plus1alternativet)</a:t>
            </a:r>
            <a:endParaRPr lang="sv-SE" dirty="0">
              <a:solidFill>
                <a:schemeClr val="bg1"/>
              </a:solidFill>
            </a:endParaRPr>
          </a:p>
        </p:txBody>
      </p:sp>
      <p:cxnSp>
        <p:nvCxnSpPr>
          <p:cNvPr id="12" name="Rak koppling 11"/>
          <p:cNvCxnSpPr/>
          <p:nvPr/>
        </p:nvCxnSpPr>
        <p:spPr>
          <a:xfrm>
            <a:off x="6107853" y="1316672"/>
            <a:ext cx="0" cy="503861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990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29</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3019688928"/>
              </p:ext>
            </p:extLst>
          </p:nvPr>
        </p:nvGraphicFramePr>
        <p:xfrm>
          <a:off x="272180" y="1552909"/>
          <a:ext cx="5129554"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(demografialternativet)</a:t>
            </a:r>
            <a:endParaRPr lang="sv-SE" dirty="0">
              <a:solidFill>
                <a:schemeClr val="bg1"/>
              </a:solidFill>
            </a:endParaRP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b="1" i="1" dirty="0"/>
              <a:t>Demografialternativet</a:t>
            </a:r>
            <a:r>
              <a:rPr lang="sv-SE" i="1" dirty="0"/>
              <a:t>: Kommunsektorns kostnader bestäms av demografin och dagens prislapp per åldersgrupp. </a:t>
            </a:r>
            <a:endParaRPr lang="sv-SE" b="1" i="1" dirty="0"/>
          </a:p>
          <a:p>
            <a:pPr algn="just"/>
            <a:endParaRPr lang="sv-SE" dirty="0"/>
          </a:p>
          <a:p>
            <a:pPr algn="just"/>
            <a:r>
              <a:rPr lang="sv-SE" dirty="0" smtClean="0"/>
              <a:t>Sammanlagt </a:t>
            </a:r>
            <a:r>
              <a:rPr lang="sv-SE" dirty="0"/>
              <a:t>förväntas skolan att ha en kostnadsökning på 6</a:t>
            </a:r>
            <a:r>
              <a:rPr lang="sv-SE" dirty="0" smtClean="0"/>
              <a:t> </a:t>
            </a:r>
            <a:r>
              <a:rPr lang="sv-SE" dirty="0"/>
              <a:t>% jämfört med indexåret 2015. </a:t>
            </a:r>
          </a:p>
          <a:p>
            <a:pPr algn="just"/>
            <a:endParaRPr lang="sv-SE" dirty="0"/>
          </a:p>
          <a:p>
            <a:pPr algn="just"/>
            <a:r>
              <a:rPr lang="sv-SE" dirty="0" smtClean="0"/>
              <a:t>För äldreomsorgen förväntas </a:t>
            </a:r>
            <a:r>
              <a:rPr lang="sv-SE" dirty="0"/>
              <a:t>kostnaderna att fram till 2030 stiga och uppgå till </a:t>
            </a:r>
            <a:r>
              <a:rPr lang="sv-SE" dirty="0" smtClean="0"/>
              <a:t>123% </a:t>
            </a:r>
            <a:r>
              <a:rPr lang="sv-SE" dirty="0"/>
              <a:t>av indexåret 2015. Det är framförallt år </a:t>
            </a:r>
            <a:r>
              <a:rPr lang="sv-SE" dirty="0" smtClean="0"/>
              <a:t>2020 </a:t>
            </a:r>
            <a:r>
              <a:rPr lang="sv-SE" dirty="0"/>
              <a:t>som stora förändringar i kostnaderna för äldreomsorgen börjar synas. Detta beror på att stora årskullar lämnar åldrarna 65-79 år och går in i övre pensionsåldern 80+ år. </a:t>
            </a:r>
          </a:p>
          <a:p>
            <a:pPr algn="just"/>
            <a:endParaRPr lang="sv-SE" dirty="0"/>
          </a:p>
          <a:p>
            <a:pPr algn="just"/>
            <a:r>
              <a:rPr lang="sv-SE" dirty="0" smtClean="0"/>
              <a:t>Skola och äldreomsorg förväntas ha en sammanlagd kostnadsökning som uppgår till 115% av indexåret 2015.  </a:t>
            </a:r>
          </a:p>
          <a:p>
            <a:pPr algn="just"/>
            <a:endParaRPr lang="sv-SE" dirty="0" smtClean="0"/>
          </a:p>
        </p:txBody>
      </p:sp>
      <p:cxnSp>
        <p:nvCxnSpPr>
          <p:cNvPr id="12" name="Rak koppling 11"/>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283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Sammanfattning</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7" name="textruta 6"/>
          <p:cNvSpPr txBox="1"/>
          <p:nvPr/>
        </p:nvSpPr>
        <p:spPr>
          <a:xfrm>
            <a:off x="251999" y="1964266"/>
            <a:ext cx="3676533" cy="4391021"/>
          </a:xfrm>
          <a:prstGeom prst="rect">
            <a:avLst/>
          </a:prstGeom>
          <a:noFill/>
          <a:ln>
            <a:solidFill>
              <a:srgbClr val="02788A"/>
            </a:solidFill>
            <a:prstDash val="lgDashDot"/>
          </a:ln>
        </p:spPr>
        <p:txBody>
          <a:bodyPr wrap="square" rtlCol="0">
            <a:noAutofit/>
          </a:bodyPr>
          <a:lstStyle/>
          <a:p>
            <a:pPr algn="just"/>
            <a:r>
              <a:rPr lang="sv-SE" sz="1500" i="1" dirty="0" smtClean="0"/>
              <a:t>Sundsvall kommuns befolkning förväntas år 2030 att uppgå till 101 449 invånare, detta är en ökning med ca 4% från 2015 då antalet invånare var 97 633.  </a:t>
            </a:r>
          </a:p>
          <a:p>
            <a:pPr algn="just"/>
            <a:endParaRPr lang="sv-SE" sz="1500" i="1" dirty="0" smtClean="0"/>
          </a:p>
          <a:p>
            <a:pPr algn="just"/>
            <a:r>
              <a:rPr lang="sv-SE" sz="1500" i="1" dirty="0" smtClean="0"/>
              <a:t>Sundsvall kommuns befolkningsstruktur jämfört med riket visar endast små skillnader. Sundsvalls kommun har en något större andel personer i åldrarna 45-50 år än riket. </a:t>
            </a:r>
          </a:p>
          <a:p>
            <a:pPr algn="just"/>
            <a:endParaRPr lang="sv-SE" sz="1500" i="1" dirty="0" smtClean="0"/>
          </a:p>
          <a:p>
            <a:pPr algn="just"/>
            <a:r>
              <a:rPr lang="sv-SE" sz="1500" i="1" dirty="0" smtClean="0"/>
              <a:t>Demografin kommer att förändras och år 2030 kommer kommunen att ha en större andel invånare i åldrarna 75-90 år. </a:t>
            </a:r>
          </a:p>
          <a:p>
            <a:pPr algn="just"/>
            <a:endParaRPr lang="sv-SE" sz="1500" i="1" dirty="0" smtClean="0"/>
          </a:p>
          <a:p>
            <a:pPr algn="just"/>
            <a:r>
              <a:rPr lang="sv-SE" sz="1500" i="1" dirty="0" smtClean="0"/>
              <a:t>Försörjningskvoten kommer öka från 1,77 år 2015 till 1,79 år 2030. Försörjningskvoten kommer att öka mindre i Sundsvalls kommun än i riket. </a:t>
            </a:r>
          </a:p>
          <a:p>
            <a:pPr marL="285750" indent="-285750" algn="just">
              <a:buFont typeface="Arial" panose="020B0604020202020204" pitchFamily="34" charset="0"/>
              <a:buChar char="•"/>
            </a:pPr>
            <a:endParaRPr lang="sv-SE" i="1" dirty="0"/>
          </a:p>
        </p:txBody>
      </p:sp>
      <p:sp>
        <p:nvSpPr>
          <p:cNvPr id="8" name="textruta 7"/>
          <p:cNvSpPr txBox="1"/>
          <p:nvPr/>
        </p:nvSpPr>
        <p:spPr>
          <a:xfrm>
            <a:off x="4227600" y="1964267"/>
            <a:ext cx="3676533" cy="4391020"/>
          </a:xfrm>
          <a:prstGeom prst="rect">
            <a:avLst/>
          </a:prstGeom>
          <a:noFill/>
          <a:ln>
            <a:solidFill>
              <a:srgbClr val="02788A"/>
            </a:solidFill>
            <a:prstDash val="lgDashDot"/>
          </a:ln>
        </p:spPr>
        <p:txBody>
          <a:bodyPr wrap="square" rtlCol="0">
            <a:noAutofit/>
          </a:bodyPr>
          <a:lstStyle/>
          <a:p>
            <a:pPr algn="just"/>
            <a:r>
              <a:rPr lang="sv-SE" sz="1500" i="1" dirty="0" smtClean="0"/>
              <a:t>Antalet barn i förskolan förväntas minska till 4 633 barn 2030, en minskning med ca -114. </a:t>
            </a:r>
          </a:p>
          <a:p>
            <a:pPr algn="just"/>
            <a:endParaRPr lang="sv-SE" sz="1500" i="1" dirty="0" smtClean="0"/>
          </a:p>
          <a:p>
            <a:pPr algn="just"/>
            <a:r>
              <a:rPr lang="sv-SE" sz="1500" i="1" dirty="0" smtClean="0"/>
              <a:t>Fram till år 2030 förväntas antalet grundskoleelever öka med ca 413 elever från år 2015, till ca 10 596 elever 2030.  </a:t>
            </a:r>
          </a:p>
          <a:p>
            <a:pPr algn="just"/>
            <a:endParaRPr lang="sv-SE" sz="1500" i="1" dirty="0" smtClean="0"/>
          </a:p>
          <a:p>
            <a:pPr algn="just"/>
            <a:r>
              <a:rPr lang="sv-SE" sz="1500" i="1" dirty="0" smtClean="0"/>
              <a:t>År 2030 förväntas antalet gymnasieelever uppgå till ca 3 697 elever, detta är en ökning på ca 624 elever jämfört med 2015. </a:t>
            </a:r>
          </a:p>
          <a:p>
            <a:pPr algn="just"/>
            <a:endParaRPr lang="sv-SE" sz="1500" i="1" dirty="0" smtClean="0"/>
          </a:p>
          <a:p>
            <a:pPr algn="just"/>
            <a:r>
              <a:rPr lang="sv-SE" sz="1500" i="1" dirty="0" smtClean="0"/>
              <a:t>Äldreomsorgen (65-79 år) kommer uppleva mindre förändringar, framförallt är det antalet brukare av hemtjänst och särskilt boende som minskar något. </a:t>
            </a:r>
          </a:p>
          <a:p>
            <a:pPr algn="just"/>
            <a:endParaRPr lang="sv-SE" sz="1500" i="1" dirty="0" smtClean="0"/>
          </a:p>
          <a:p>
            <a:pPr algn="just"/>
            <a:r>
              <a:rPr lang="sv-SE" sz="1500" i="1" dirty="0" smtClean="0"/>
              <a:t>Ökningar kommer dock ske för brukare av hemtjänst och särskilt boende för åldrarna 80+ år fram till 2030.</a:t>
            </a:r>
          </a:p>
          <a:p>
            <a:pPr marL="285750" indent="-285750">
              <a:buFont typeface="Arial" panose="020B0604020202020204" pitchFamily="34" charset="0"/>
              <a:buChar char="•"/>
            </a:pPr>
            <a:endParaRPr lang="sv-SE" sz="1600" i="1" dirty="0"/>
          </a:p>
        </p:txBody>
      </p:sp>
      <p:sp>
        <p:nvSpPr>
          <p:cNvPr id="9" name="textruta 8"/>
          <p:cNvSpPr txBox="1"/>
          <p:nvPr/>
        </p:nvSpPr>
        <p:spPr>
          <a:xfrm>
            <a:off x="8203200" y="1964266"/>
            <a:ext cx="3676533" cy="4391019"/>
          </a:xfrm>
          <a:prstGeom prst="rect">
            <a:avLst/>
          </a:prstGeom>
          <a:noFill/>
          <a:ln>
            <a:solidFill>
              <a:srgbClr val="02788A"/>
            </a:solidFill>
            <a:prstDash val="lgDashDot"/>
          </a:ln>
        </p:spPr>
        <p:txBody>
          <a:bodyPr wrap="square" rtlCol="0">
            <a:noAutofit/>
          </a:bodyPr>
          <a:lstStyle/>
          <a:p>
            <a:pPr algn="just"/>
            <a:r>
              <a:rPr lang="sv-SE" sz="1500" i="1" dirty="0" smtClean="0"/>
              <a:t>Kostnaderna gällande för-, grund- och gymnasieskola (demografialternativet) förväntas öka med sammanlagt 5% jämfört med 2015. </a:t>
            </a:r>
          </a:p>
          <a:p>
            <a:pPr algn="just"/>
            <a:endParaRPr lang="sv-SE" sz="1500" i="1" dirty="0"/>
          </a:p>
          <a:p>
            <a:pPr algn="just"/>
            <a:r>
              <a:rPr lang="sv-SE" sz="1500" i="1" dirty="0" smtClean="0"/>
              <a:t>För plus1alternativet (för-, grund- och gymnasieskola) förväntas kostnaderna öka med sammanlagt 21% jämfört med 2015. </a:t>
            </a:r>
          </a:p>
          <a:p>
            <a:pPr algn="just"/>
            <a:endParaRPr lang="sv-SE" sz="1500" i="1" dirty="0"/>
          </a:p>
          <a:p>
            <a:pPr algn="just"/>
            <a:r>
              <a:rPr lang="sv-SE" sz="1500" i="1" dirty="0" smtClean="0"/>
              <a:t>Äldreomsorgen (demografialternativet) förväntas ha en kostnadsökning på sammanlagt 23 % jämfört med 2015. Det är då framförallt kostnader för åldrarna 80+ som ökar pga. stora årskullar. </a:t>
            </a:r>
          </a:p>
          <a:p>
            <a:pPr algn="just"/>
            <a:endParaRPr lang="sv-SE" sz="1500" i="1" dirty="0"/>
          </a:p>
          <a:p>
            <a:pPr algn="just"/>
            <a:r>
              <a:rPr lang="sv-SE" sz="1500" i="1" dirty="0" smtClean="0"/>
              <a:t>För äldreomsorgen (Plus1alternativet) förväntas kostnaderna att sammanlagt öka med 42% jämför med indexåret 2015. </a:t>
            </a:r>
          </a:p>
          <a:p>
            <a:pPr algn="just"/>
            <a:endParaRPr lang="sv-SE" sz="1500" i="1" dirty="0"/>
          </a:p>
          <a:p>
            <a:pPr algn="just"/>
            <a:endParaRPr lang="sv-SE" sz="1500" i="1" dirty="0"/>
          </a:p>
        </p:txBody>
      </p:sp>
      <p:sp>
        <p:nvSpPr>
          <p:cNvPr id="13" name="textruta 12"/>
          <p:cNvSpPr txBox="1"/>
          <p:nvPr/>
        </p:nvSpPr>
        <p:spPr>
          <a:xfrm>
            <a:off x="272180" y="1321208"/>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Befolkning</a:t>
            </a:r>
            <a:endParaRPr lang="sv-SE" b="1" dirty="0">
              <a:solidFill>
                <a:schemeClr val="bg1"/>
              </a:solidFill>
            </a:endParaRPr>
          </a:p>
        </p:txBody>
      </p:sp>
      <p:sp>
        <p:nvSpPr>
          <p:cNvPr id="16" name="textruta 15"/>
          <p:cNvSpPr txBox="1"/>
          <p:nvPr/>
        </p:nvSpPr>
        <p:spPr>
          <a:xfrm>
            <a:off x="42276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Behovsutveckling</a:t>
            </a:r>
            <a:endParaRPr lang="sv-SE" b="1" dirty="0">
              <a:solidFill>
                <a:schemeClr val="bg1"/>
              </a:solidFill>
            </a:endParaRPr>
          </a:p>
        </p:txBody>
      </p:sp>
      <p:sp>
        <p:nvSpPr>
          <p:cNvPr id="17" name="textruta 16"/>
          <p:cNvSpPr txBox="1"/>
          <p:nvPr/>
        </p:nvSpPr>
        <p:spPr>
          <a:xfrm>
            <a:off x="8203199"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Kostnadsutveckling</a:t>
            </a:r>
            <a:endParaRPr lang="sv-SE" b="1" dirty="0">
              <a:solidFill>
                <a:schemeClr val="bg1"/>
              </a:solidFill>
            </a:endParaRPr>
          </a:p>
        </p:txBody>
      </p:sp>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a:t>
            </a:fld>
            <a:endParaRPr lang="en-US" dirty="0">
              <a:solidFill>
                <a:schemeClr val="tx1">
                  <a:lumMod val="50000"/>
                  <a:lumOff val="50000"/>
                </a:schemeClr>
              </a:solidFill>
            </a:endParaRPr>
          </a:p>
        </p:txBody>
      </p:sp>
    </p:spTree>
    <p:extLst>
      <p:ext uri="{BB962C8B-B14F-4D97-AF65-F5344CB8AC3E}">
        <p14:creationId xmlns:p14="http://schemas.microsoft.com/office/powerpoint/2010/main" val="2932652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30</a:t>
            </a:fld>
            <a:endParaRPr lang="en-US" dirty="0">
              <a:solidFill>
                <a:schemeClr val="tx1">
                  <a:lumMod val="50000"/>
                  <a:lumOff val="50000"/>
                </a:schemeClr>
              </a:solidFill>
            </a:endParaRPr>
          </a:p>
        </p:txBody>
      </p:sp>
      <p:graphicFrame>
        <p:nvGraphicFramePr>
          <p:cNvPr id="12" name="Diagram 11"/>
          <p:cNvGraphicFramePr>
            <a:graphicFrameLocks/>
          </p:cNvGraphicFramePr>
          <p:nvPr>
            <p:extLst>
              <p:ext uri="{D42A27DB-BD31-4B8C-83A1-F6EECF244321}">
                <p14:modId xmlns:p14="http://schemas.microsoft.com/office/powerpoint/2010/main" val="3076230375"/>
              </p:ext>
            </p:extLst>
          </p:nvPr>
        </p:nvGraphicFramePr>
        <p:xfrm>
          <a:off x="252000" y="1552909"/>
          <a:ext cx="5149733" cy="4326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(Plus1alternativet)</a:t>
            </a:r>
            <a:endParaRPr lang="sv-SE" dirty="0">
              <a:solidFill>
                <a:schemeClr val="bg1"/>
              </a:solidFill>
            </a:endParaRPr>
          </a:p>
        </p:txBody>
      </p:sp>
      <p:sp>
        <p:nvSpPr>
          <p:cNvPr id="11" name="textruta 10"/>
          <p:cNvSpPr txBox="1"/>
          <p:nvPr/>
        </p:nvSpPr>
        <p:spPr>
          <a:xfrm>
            <a:off x="5401733" y="1552909"/>
            <a:ext cx="6485466" cy="4326163"/>
          </a:xfrm>
          <a:prstGeom prst="rect">
            <a:avLst/>
          </a:prstGeom>
          <a:noFill/>
          <a:ln>
            <a:noFill/>
          </a:ln>
        </p:spPr>
        <p:txBody>
          <a:bodyPr wrap="square" rtlCol="0">
            <a:noAutofit/>
          </a:bodyPr>
          <a:lstStyle/>
          <a:p>
            <a:pPr algn="just"/>
            <a:r>
              <a:rPr lang="sv-SE" b="1" i="1" dirty="0"/>
              <a:t>Plus1alternativet: </a:t>
            </a:r>
            <a:r>
              <a:rPr lang="sv-SE" i="1" dirty="0"/>
              <a:t>Baserat på den historiska utvecklingen antas verksamhetens omfattning och därmed kostnaderna växa med 1% mer än vad demografin kräver. </a:t>
            </a:r>
          </a:p>
          <a:p>
            <a:pPr algn="just"/>
            <a:endParaRPr lang="sv-SE" dirty="0"/>
          </a:p>
          <a:p>
            <a:pPr algn="just"/>
            <a:r>
              <a:rPr lang="sv-SE" dirty="0" smtClean="0"/>
              <a:t>Sammanlagt </a:t>
            </a:r>
            <a:r>
              <a:rPr lang="sv-SE" dirty="0"/>
              <a:t>förväntas skolan att ha en kostnadsökning på </a:t>
            </a:r>
            <a:r>
              <a:rPr lang="sv-SE" dirty="0" smtClean="0"/>
              <a:t>23 </a:t>
            </a:r>
            <a:r>
              <a:rPr lang="sv-SE" dirty="0"/>
              <a:t>% jämfört med indexåret 2015. </a:t>
            </a:r>
          </a:p>
          <a:p>
            <a:pPr algn="just"/>
            <a:endParaRPr lang="sv-SE" dirty="0"/>
          </a:p>
          <a:p>
            <a:pPr algn="just"/>
            <a:r>
              <a:rPr lang="sv-SE" dirty="0" smtClean="0"/>
              <a:t>För äldreomsorgen förväntas </a:t>
            </a:r>
            <a:r>
              <a:rPr lang="sv-SE" dirty="0"/>
              <a:t>kostnaderna att fram till 2030 stiga och uppgå till </a:t>
            </a:r>
            <a:r>
              <a:rPr lang="sv-SE" dirty="0" smtClean="0"/>
              <a:t>142% </a:t>
            </a:r>
            <a:r>
              <a:rPr lang="sv-SE" dirty="0"/>
              <a:t>av indexåret 2015. Det är framförallt år </a:t>
            </a:r>
            <a:r>
              <a:rPr lang="sv-SE" dirty="0" smtClean="0"/>
              <a:t>2020 </a:t>
            </a:r>
            <a:r>
              <a:rPr lang="sv-SE" dirty="0"/>
              <a:t>som stora förändringar i kostnaderna för äldreomsorgen börjar synas. Detta beror på att stora årskullar lämnar åldrarna 65-79 år och går in i övre pensionsåldern 80+ år. </a:t>
            </a:r>
          </a:p>
          <a:p>
            <a:pPr algn="just"/>
            <a:endParaRPr lang="sv-SE" dirty="0"/>
          </a:p>
          <a:p>
            <a:pPr algn="just"/>
            <a:r>
              <a:rPr lang="sv-SE" dirty="0" smtClean="0"/>
              <a:t>Skola och äldreomsorg förväntas ha en sammanlagd kostnadsökning som uppgår till 133% av indexåret 2015.  </a:t>
            </a:r>
          </a:p>
          <a:p>
            <a:pPr algn="just"/>
            <a:endParaRPr lang="sv-SE" dirty="0" smtClean="0"/>
          </a:p>
        </p:txBody>
      </p:sp>
      <p:cxnSp>
        <p:nvCxnSpPr>
          <p:cNvPr id="9" name="Rak koppling 8"/>
          <p:cNvCxnSpPr/>
          <p:nvPr/>
        </p:nvCxnSpPr>
        <p:spPr>
          <a:xfrm>
            <a:off x="5401733" y="1296352"/>
            <a:ext cx="0" cy="4991319"/>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725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31</a:t>
            </a:fld>
            <a:endParaRPr lang="en-US" dirty="0">
              <a:solidFill>
                <a:schemeClr val="tx1">
                  <a:lumMod val="50000"/>
                  <a:lumOff val="50000"/>
                </a:schemeClr>
              </a:solidFill>
            </a:endParaRPr>
          </a:p>
        </p:txBody>
      </p:sp>
      <p:graphicFrame>
        <p:nvGraphicFramePr>
          <p:cNvPr id="9" name="Diagram 8"/>
          <p:cNvGraphicFramePr>
            <a:graphicFrameLocks/>
          </p:cNvGraphicFramePr>
          <p:nvPr>
            <p:extLst>
              <p:ext uri="{D42A27DB-BD31-4B8C-83A1-F6EECF244321}">
                <p14:modId xmlns:p14="http://schemas.microsoft.com/office/powerpoint/2010/main" val="3549877893"/>
              </p:ext>
            </p:extLst>
          </p:nvPr>
        </p:nvGraphicFramePr>
        <p:xfrm>
          <a:off x="272179" y="1625600"/>
          <a:ext cx="5485153" cy="431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Diagram 11"/>
          <p:cNvGraphicFramePr>
            <a:graphicFrameLocks/>
          </p:cNvGraphicFramePr>
          <p:nvPr>
            <p:extLst>
              <p:ext uri="{D42A27DB-BD31-4B8C-83A1-F6EECF244321}">
                <p14:modId xmlns:p14="http://schemas.microsoft.com/office/powerpoint/2010/main" val="2034380473"/>
              </p:ext>
            </p:extLst>
          </p:nvPr>
        </p:nvGraphicFramePr>
        <p:xfrm>
          <a:off x="6485467" y="1625600"/>
          <a:ext cx="5401732" cy="4318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ruta 9"/>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dirty="0" smtClean="0">
                <a:solidFill>
                  <a:schemeClr val="bg1"/>
                </a:solidFill>
              </a:rPr>
              <a:t>Kostnad </a:t>
            </a:r>
            <a:r>
              <a:rPr lang="sv-SE" sz="3200" dirty="0">
                <a:solidFill>
                  <a:schemeClr val="bg1"/>
                </a:solidFill>
              </a:rPr>
              <a:t>skola och </a:t>
            </a:r>
            <a:r>
              <a:rPr lang="sv-SE" sz="3200" dirty="0" smtClean="0">
                <a:solidFill>
                  <a:schemeClr val="bg1"/>
                </a:solidFill>
              </a:rPr>
              <a:t>äldreomsorg </a:t>
            </a:r>
            <a:r>
              <a:rPr lang="sv-SE" dirty="0" smtClean="0">
                <a:solidFill>
                  <a:schemeClr val="bg1"/>
                </a:solidFill>
              </a:rPr>
              <a:t>(Demografiskt- och Plus1alternativet)</a:t>
            </a:r>
            <a:endParaRPr lang="sv-SE" dirty="0">
              <a:solidFill>
                <a:schemeClr val="bg1"/>
              </a:solidFill>
            </a:endParaRPr>
          </a:p>
        </p:txBody>
      </p:sp>
      <p:cxnSp>
        <p:nvCxnSpPr>
          <p:cNvPr id="11" name="Rak koppling 10"/>
          <p:cNvCxnSpPr/>
          <p:nvPr/>
        </p:nvCxnSpPr>
        <p:spPr>
          <a:xfrm>
            <a:off x="6107853" y="1265872"/>
            <a:ext cx="0" cy="5089415"/>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800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72180" y="319613"/>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a:ln>
                  <a:solidFill>
                    <a:schemeClr val="bg1"/>
                  </a:solidFill>
                </a:ln>
                <a:solidFill>
                  <a:schemeClr val="bg1"/>
                </a:solidFill>
              </a:rPr>
              <a:t>Bilagor</a:t>
            </a:r>
          </a:p>
          <a:p>
            <a:pPr marL="1028700" lvl="1" indent="-571500">
              <a:buFont typeface="Arial" panose="020B0604020202020204" pitchFamily="34" charset="0"/>
              <a:buChar char="•"/>
            </a:pPr>
            <a:r>
              <a:rPr lang="sv-SE" sz="3200" dirty="0">
                <a:solidFill>
                  <a:schemeClr val="bg1"/>
                </a:solidFill>
              </a:rPr>
              <a:t>Bilaga 1 – Befolkning 2000-2015, grunddata</a:t>
            </a:r>
          </a:p>
          <a:p>
            <a:pPr marL="1028700" lvl="1" indent="-571500">
              <a:buFont typeface="Arial" panose="020B0604020202020204" pitchFamily="34" charset="0"/>
              <a:buChar char="•"/>
            </a:pPr>
            <a:r>
              <a:rPr lang="sv-SE" sz="3200" dirty="0">
                <a:solidFill>
                  <a:schemeClr val="bg1"/>
                </a:solidFill>
              </a:rPr>
              <a:t>Bilaga 2 – Befolkning 2015-2030, prognos</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32</a:t>
            </a:fld>
            <a:endParaRPr lang="en-US" dirty="0">
              <a:solidFill>
                <a:schemeClr val="tx1">
                  <a:lumMod val="50000"/>
                  <a:lumOff val="50000"/>
                </a:schemeClr>
              </a:solidFill>
            </a:endParaRPr>
          </a:p>
        </p:txBody>
      </p:sp>
    </p:spTree>
    <p:extLst>
      <p:ext uri="{BB962C8B-B14F-4D97-AF65-F5344CB8AC3E}">
        <p14:creationId xmlns:p14="http://schemas.microsoft.com/office/powerpoint/2010/main" val="1572843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rgbClr val="F0A22E"/>
          </a:solidFill>
          <a:ln>
            <a:solidFill>
              <a:srgbClr val="02788A"/>
            </a:solidFill>
          </a:ln>
        </p:spPr>
        <p:txBody>
          <a:bodyPr wrap="square" tIns="180000" bIns="216000" rtlCol="0" anchor="t" anchorCtr="0">
            <a:spAutoFit/>
          </a:bodyPr>
          <a:lstStyle/>
          <a:p>
            <a:r>
              <a:rPr lang="sv-SE" sz="3200" b="1" dirty="0" smtClean="0">
                <a:solidFill>
                  <a:schemeClr val="bg1"/>
                </a:solidFill>
              </a:rPr>
              <a:t>Bilaga 1 – Befolkning 2000-2015, grunddata</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3D44EA5E-D262-4C36-BB49-C3F63754B21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33</a:t>
            </a:fld>
            <a:endParaRPr lang="en-US" dirty="0">
              <a:solidFill>
                <a:schemeClr val="tx1">
                  <a:lumMod val="50000"/>
                  <a:lumOff val="50000"/>
                </a:schemeClr>
              </a:solidFill>
            </a:endParaRPr>
          </a:p>
        </p:txBody>
      </p:sp>
      <p:graphicFrame>
        <p:nvGraphicFramePr>
          <p:cNvPr id="11" name="Tabell 10"/>
          <p:cNvGraphicFramePr>
            <a:graphicFrameLocks noGrp="1"/>
          </p:cNvGraphicFramePr>
          <p:nvPr>
            <p:extLst>
              <p:ext uri="{D42A27DB-BD31-4B8C-83A1-F6EECF244321}">
                <p14:modId xmlns:p14="http://schemas.microsoft.com/office/powerpoint/2010/main" val="2653071627"/>
              </p:ext>
            </p:extLst>
          </p:nvPr>
        </p:nvGraphicFramePr>
        <p:xfrm>
          <a:off x="272181" y="1422409"/>
          <a:ext cx="11615013" cy="4690513"/>
        </p:xfrm>
        <a:graphic>
          <a:graphicData uri="http://schemas.openxmlformats.org/drawingml/2006/table">
            <a:tbl>
              <a:tblPr>
                <a:tableStyleId>{5C22544A-7EE6-4342-B048-85BDC9FD1C3A}</a:tableStyleId>
              </a:tblPr>
              <a:tblGrid>
                <a:gridCol w="618615">
                  <a:extLst>
                    <a:ext uri="{9D8B030D-6E8A-4147-A177-3AD203B41FA5}">
                      <a16:colId xmlns:a16="http://schemas.microsoft.com/office/drawing/2014/main" val="4220855275"/>
                    </a:ext>
                  </a:extLst>
                </a:gridCol>
                <a:gridCol w="618615">
                  <a:extLst>
                    <a:ext uri="{9D8B030D-6E8A-4147-A177-3AD203B41FA5}">
                      <a16:colId xmlns:a16="http://schemas.microsoft.com/office/drawing/2014/main" val="2170994509"/>
                    </a:ext>
                  </a:extLst>
                </a:gridCol>
                <a:gridCol w="618615">
                  <a:extLst>
                    <a:ext uri="{9D8B030D-6E8A-4147-A177-3AD203B41FA5}">
                      <a16:colId xmlns:a16="http://schemas.microsoft.com/office/drawing/2014/main" val="4252406188"/>
                    </a:ext>
                  </a:extLst>
                </a:gridCol>
                <a:gridCol w="618615">
                  <a:extLst>
                    <a:ext uri="{9D8B030D-6E8A-4147-A177-3AD203B41FA5}">
                      <a16:colId xmlns:a16="http://schemas.microsoft.com/office/drawing/2014/main" val="3537473452"/>
                    </a:ext>
                  </a:extLst>
                </a:gridCol>
                <a:gridCol w="618615">
                  <a:extLst>
                    <a:ext uri="{9D8B030D-6E8A-4147-A177-3AD203B41FA5}">
                      <a16:colId xmlns:a16="http://schemas.microsoft.com/office/drawing/2014/main" val="812691360"/>
                    </a:ext>
                  </a:extLst>
                </a:gridCol>
                <a:gridCol w="618615">
                  <a:extLst>
                    <a:ext uri="{9D8B030D-6E8A-4147-A177-3AD203B41FA5}">
                      <a16:colId xmlns:a16="http://schemas.microsoft.com/office/drawing/2014/main" val="2070048267"/>
                    </a:ext>
                  </a:extLst>
                </a:gridCol>
                <a:gridCol w="618615">
                  <a:extLst>
                    <a:ext uri="{9D8B030D-6E8A-4147-A177-3AD203B41FA5}">
                      <a16:colId xmlns:a16="http://schemas.microsoft.com/office/drawing/2014/main" val="4099036909"/>
                    </a:ext>
                  </a:extLst>
                </a:gridCol>
                <a:gridCol w="618615">
                  <a:extLst>
                    <a:ext uri="{9D8B030D-6E8A-4147-A177-3AD203B41FA5}">
                      <a16:colId xmlns:a16="http://schemas.microsoft.com/office/drawing/2014/main" val="3821300596"/>
                    </a:ext>
                  </a:extLst>
                </a:gridCol>
                <a:gridCol w="618615">
                  <a:extLst>
                    <a:ext uri="{9D8B030D-6E8A-4147-A177-3AD203B41FA5}">
                      <a16:colId xmlns:a16="http://schemas.microsoft.com/office/drawing/2014/main" val="992956608"/>
                    </a:ext>
                  </a:extLst>
                </a:gridCol>
                <a:gridCol w="671942">
                  <a:extLst>
                    <a:ext uri="{9D8B030D-6E8A-4147-A177-3AD203B41FA5}">
                      <a16:colId xmlns:a16="http://schemas.microsoft.com/office/drawing/2014/main" val="1989095782"/>
                    </a:ext>
                  </a:extLst>
                </a:gridCol>
                <a:gridCol w="671942">
                  <a:extLst>
                    <a:ext uri="{9D8B030D-6E8A-4147-A177-3AD203B41FA5}">
                      <a16:colId xmlns:a16="http://schemas.microsoft.com/office/drawing/2014/main" val="3931266295"/>
                    </a:ext>
                  </a:extLst>
                </a:gridCol>
                <a:gridCol w="671942">
                  <a:extLst>
                    <a:ext uri="{9D8B030D-6E8A-4147-A177-3AD203B41FA5}">
                      <a16:colId xmlns:a16="http://schemas.microsoft.com/office/drawing/2014/main" val="296985198"/>
                    </a:ext>
                  </a:extLst>
                </a:gridCol>
                <a:gridCol w="671942">
                  <a:extLst>
                    <a:ext uri="{9D8B030D-6E8A-4147-A177-3AD203B41FA5}">
                      <a16:colId xmlns:a16="http://schemas.microsoft.com/office/drawing/2014/main" val="359104871"/>
                    </a:ext>
                  </a:extLst>
                </a:gridCol>
                <a:gridCol w="671942">
                  <a:extLst>
                    <a:ext uri="{9D8B030D-6E8A-4147-A177-3AD203B41FA5}">
                      <a16:colId xmlns:a16="http://schemas.microsoft.com/office/drawing/2014/main" val="3370664473"/>
                    </a:ext>
                  </a:extLst>
                </a:gridCol>
                <a:gridCol w="671942">
                  <a:extLst>
                    <a:ext uri="{9D8B030D-6E8A-4147-A177-3AD203B41FA5}">
                      <a16:colId xmlns:a16="http://schemas.microsoft.com/office/drawing/2014/main" val="1744611609"/>
                    </a:ext>
                  </a:extLst>
                </a:gridCol>
                <a:gridCol w="671942">
                  <a:extLst>
                    <a:ext uri="{9D8B030D-6E8A-4147-A177-3AD203B41FA5}">
                      <a16:colId xmlns:a16="http://schemas.microsoft.com/office/drawing/2014/main" val="491398519"/>
                    </a:ext>
                  </a:extLst>
                </a:gridCol>
                <a:gridCol w="671942">
                  <a:extLst>
                    <a:ext uri="{9D8B030D-6E8A-4147-A177-3AD203B41FA5}">
                      <a16:colId xmlns:a16="http://schemas.microsoft.com/office/drawing/2014/main" val="3450580094"/>
                    </a:ext>
                  </a:extLst>
                </a:gridCol>
                <a:gridCol w="671942">
                  <a:extLst>
                    <a:ext uri="{9D8B030D-6E8A-4147-A177-3AD203B41FA5}">
                      <a16:colId xmlns:a16="http://schemas.microsoft.com/office/drawing/2014/main" val="3036038050"/>
                    </a:ext>
                  </a:extLst>
                </a:gridCol>
              </a:tblGrid>
              <a:tr h="186873">
                <a:tc>
                  <a:txBody>
                    <a:bodyPr/>
                    <a:lstStyle/>
                    <a:p>
                      <a:pPr algn="ctr" fontAlgn="b"/>
                      <a:r>
                        <a:rPr lang="sv-SE" sz="1000" b="1" u="none" strike="noStrike" dirty="0">
                          <a:effectLst/>
                        </a:rPr>
                        <a:t>Ålder/År</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2000</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2001</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2002</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2003</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2004</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2005</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2006</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2007</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2008</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2009</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2010</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2011</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2012</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2013</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2014</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u="none" strike="noStrike" dirty="0">
                          <a:effectLst/>
                        </a:rPr>
                        <a:t>2015</a:t>
                      </a:r>
                      <a:endParaRPr lang="sv-SE" sz="1000" b="1"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629385"/>
                  </a:ext>
                </a:extLst>
              </a:tr>
              <a:tr h="186873">
                <a:tc rowSpan="3">
                  <a:txBody>
                    <a:bodyPr/>
                    <a:lstStyle/>
                    <a:p>
                      <a:pPr algn="ctr" fontAlgn="b"/>
                      <a:r>
                        <a:rPr lang="sv-SE" sz="1000" b="1" u="none" strike="noStrike" dirty="0">
                          <a:effectLst/>
                        </a:rPr>
                        <a:t>Totalt</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dirty="0">
                          <a:solidFill>
                            <a:srgbClr val="000000"/>
                          </a:solidFill>
                          <a:effectLst/>
                          <a:latin typeface="+mn-lt"/>
                        </a:rPr>
                        <a:t>46421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46433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46457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46416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46588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46782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46948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46948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47045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47408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47503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47787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48161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48306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48533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48788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50524558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46705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46692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46795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46891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47119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47262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47568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47627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47910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48125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48229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48326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48526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48672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48805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48845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8130681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93126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93125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93252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93307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93707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94044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94516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94575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94955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95533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95732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a:solidFill>
                            <a:srgbClr val="000000"/>
                          </a:solidFill>
                          <a:effectLst/>
                          <a:latin typeface="+mn-lt"/>
                        </a:rPr>
                        <a:t>96113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96687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96978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97338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ctr" fontAlgn="b"/>
                      <a:r>
                        <a:rPr lang="sv-SE" sz="1000" b="0" i="0" u="none" strike="noStrike" dirty="0">
                          <a:solidFill>
                            <a:srgbClr val="000000"/>
                          </a:solidFill>
                          <a:effectLst/>
                          <a:latin typeface="+mn-lt"/>
                        </a:rPr>
                        <a:t>97633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extLst>
                  <a:ext uri="{0D108BD9-81ED-4DB2-BD59-A6C34878D82A}">
                    <a16:rowId xmlns:a16="http://schemas.microsoft.com/office/drawing/2014/main" val="3953101364"/>
                  </a:ext>
                </a:extLst>
              </a:tr>
              <a:tr h="186873">
                <a:tc rowSpan="3">
                  <a:txBody>
                    <a:bodyPr/>
                    <a:lstStyle/>
                    <a:p>
                      <a:pPr algn="ctr" fontAlgn="b"/>
                      <a:r>
                        <a:rPr lang="sv-SE" sz="1000" b="1" u="none" strike="noStrike" dirty="0">
                          <a:effectLst/>
                        </a:rPr>
                        <a:t>0-6</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dirty="0">
                          <a:solidFill>
                            <a:srgbClr val="000000"/>
                          </a:solidFill>
                          <a:effectLst/>
                          <a:latin typeface="+mn-lt"/>
                        </a:rPr>
                        <a:t>3258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3226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dirty="0">
                          <a:solidFill>
                            <a:srgbClr val="000000"/>
                          </a:solidFill>
                          <a:effectLst/>
                          <a:latin typeface="+mn-lt"/>
                        </a:rPr>
                        <a:t>3251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dirty="0">
                          <a:solidFill>
                            <a:srgbClr val="000000"/>
                          </a:solidFill>
                          <a:effectLst/>
                          <a:latin typeface="+mn-lt"/>
                        </a:rPr>
                        <a:t>3380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3478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dirty="0">
                          <a:solidFill>
                            <a:srgbClr val="000000"/>
                          </a:solidFill>
                          <a:effectLst/>
                          <a:latin typeface="+mn-lt"/>
                        </a:rPr>
                        <a:t>3566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dirty="0">
                          <a:solidFill>
                            <a:srgbClr val="000000"/>
                          </a:solidFill>
                          <a:effectLst/>
                          <a:latin typeface="+mn-lt"/>
                        </a:rPr>
                        <a:t>3665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3743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3853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3961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3928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dirty="0">
                          <a:solidFill>
                            <a:srgbClr val="000000"/>
                          </a:solidFill>
                          <a:effectLst/>
                          <a:latin typeface="+mn-lt"/>
                        </a:rPr>
                        <a:t>3983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dirty="0">
                          <a:solidFill>
                            <a:srgbClr val="000000"/>
                          </a:solidFill>
                          <a:effectLst/>
                          <a:latin typeface="+mn-lt"/>
                        </a:rPr>
                        <a:t>3958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3944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3903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3917</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08509523"/>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3177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3070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3060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3139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3234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3375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3522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3658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3738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3784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3815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3789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3789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3754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3701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3706</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51015"/>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6435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6296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6311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6519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6712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6941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7187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7401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7591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7745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7747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7698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7604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7623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511185"/>
                  </a:ext>
                </a:extLst>
              </a:tr>
              <a:tr h="186873">
                <a:tc rowSpan="3">
                  <a:txBody>
                    <a:bodyPr/>
                    <a:lstStyle/>
                    <a:p>
                      <a:pPr algn="ctr" fontAlgn="b"/>
                      <a:r>
                        <a:rPr lang="sv-SE" sz="1000" b="1" u="none" strike="noStrike" dirty="0">
                          <a:effectLst/>
                        </a:rPr>
                        <a:t>7-17</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6343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6387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6434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6376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6373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6315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6177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6011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5893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5798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5727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5749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5833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5894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6029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6167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19449813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5826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6024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6149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6120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6104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5990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5898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5748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5601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5572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5482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5472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5469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5607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5687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5824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408588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12169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12411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12583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12496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12477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12305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12075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11759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11494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11370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11209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11221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11501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11991</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04619984"/>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4074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4002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3870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3766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3779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3833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3923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4030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4179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4377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4493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4574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4634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4514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4418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4365</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9795901"/>
                  </a:ext>
                </a:extLst>
              </a:tr>
              <a:tr h="186873">
                <a:tc>
                  <a:txBody>
                    <a:bodyPr/>
                    <a:lstStyle/>
                    <a:p>
                      <a:pPr algn="ctr" fontAlgn="b"/>
                      <a:r>
                        <a:rPr lang="sv-SE" sz="1000" b="1" u="none" strike="noStrike" dirty="0">
                          <a:effectLst/>
                        </a:rPr>
                        <a:t>18-24</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3779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3620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3503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3494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3521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3578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3707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3798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4042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4225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4375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4389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4389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4298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4243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4030</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470713"/>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lnR w="12700" cap="flat" cmpd="sng" algn="ctr">
                      <a:solidFill>
                        <a:schemeClr val="tx1"/>
                      </a:solidFill>
                      <a:prstDash val="solid"/>
                      <a:round/>
                      <a:headEnd type="none" w="med" len="med"/>
                      <a:tailEnd type="none" w="med" len="med"/>
                    </a:lnR>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7853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7622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7373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7260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7300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7411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7630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7828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8221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8602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8868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8963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9023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8812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8661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8395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028148"/>
                  </a:ext>
                </a:extLst>
              </a:tr>
              <a:tr h="186873">
                <a:tc rowSpan="3">
                  <a:txBody>
                    <a:bodyPr/>
                    <a:lstStyle/>
                    <a:p>
                      <a:pPr algn="ctr" fontAlgn="b"/>
                      <a:r>
                        <a:rPr lang="sv-SE" sz="1000" b="1" u="none" strike="noStrike" dirty="0">
                          <a:effectLst/>
                        </a:rPr>
                        <a:t>25-44</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12949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12858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12837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12726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12722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12691</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12726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12623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12489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12394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12319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12230</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12164</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12202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12305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12269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3969043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12180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12184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12178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12210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12211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12133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12168</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12045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12029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11917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11823</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11717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11702</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11677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11794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11797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2462272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25129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25042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25015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24936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24933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24824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24894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24668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24518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24311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24142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23947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23866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23879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24099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24066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7639802"/>
                  </a:ext>
                </a:extLst>
              </a:tr>
              <a:tr h="186873">
                <a:tc rowSpan="3">
                  <a:txBody>
                    <a:bodyPr/>
                    <a:lstStyle/>
                    <a:p>
                      <a:pPr algn="ctr" fontAlgn="b"/>
                      <a:r>
                        <a:rPr lang="sv-SE" sz="1000" b="1" u="none" strike="noStrike" dirty="0">
                          <a:effectLst/>
                        </a:rPr>
                        <a:t>45-65</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13012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13186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13256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13247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13271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13262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13287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13257</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13193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13255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13188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13152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13196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13181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13129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13137</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24547304"/>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12774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12860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12963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12996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13059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13081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13076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13140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13124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13058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13048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13051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13082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13014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12913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12931</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90615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25786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26046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26219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26243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26330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26343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26363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26397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26317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26313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26236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26203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26278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26195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26042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26068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898704"/>
                  </a:ext>
                </a:extLst>
              </a:tr>
              <a:tr h="186873">
                <a:tc rowSpan="3">
                  <a:txBody>
                    <a:bodyPr/>
                    <a:lstStyle/>
                    <a:p>
                      <a:pPr algn="ctr" fontAlgn="b"/>
                      <a:r>
                        <a:rPr lang="sv-SE" sz="1000" b="1" u="none" strike="noStrike" dirty="0">
                          <a:effectLst/>
                        </a:rPr>
                        <a:t>66-79</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5176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5098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5103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5162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5195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5302</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5346</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5473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5573</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5758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5949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6167</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6405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6575</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6728</a:t>
                      </a:r>
                    </a:p>
                  </a:txBody>
                  <a:tcPr marL="0" marR="0" marT="0"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ctr" fontAlgn="b"/>
                      <a:r>
                        <a:rPr lang="sv-SE" sz="1000" b="0" i="0" u="none" strike="noStrike">
                          <a:solidFill>
                            <a:srgbClr val="000000"/>
                          </a:solidFill>
                          <a:effectLst/>
                          <a:latin typeface="+mn-lt"/>
                        </a:rPr>
                        <a:t>6899</a:t>
                      </a:r>
                    </a:p>
                  </a:txBody>
                  <a:tcPr marL="0" marR="0" marT="0" marB="0"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28945764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6121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6011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5981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5970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5967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6030</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6087</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6141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6269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6491</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6569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6745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6939</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7145</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7296</a:t>
                      </a:r>
                    </a:p>
                  </a:txBody>
                  <a:tcPr marL="0" marR="0" marT="0" marB="0" anchor="ctr">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7404</a:t>
                      </a:r>
                    </a:p>
                  </a:txBody>
                  <a:tcPr marL="0" marR="0" marT="0" marB="0" anchor="ct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0940859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11297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11109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11084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11162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11332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11433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11614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11842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12249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12518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12912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13344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13720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14024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sv-SE" sz="1000" b="0" i="0" u="none" strike="noStrike">
                          <a:solidFill>
                            <a:srgbClr val="000000"/>
                          </a:solidFill>
                          <a:effectLst/>
                          <a:latin typeface="+mn-lt"/>
                        </a:rPr>
                        <a:t>14303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8339735"/>
                  </a:ext>
                </a:extLst>
              </a:tr>
              <a:tr h="186873">
                <a:tc rowSpan="3">
                  <a:txBody>
                    <a:bodyPr/>
                    <a:lstStyle/>
                    <a:p>
                      <a:pPr algn="ctr" fontAlgn="b"/>
                      <a:r>
                        <a:rPr lang="sv-SE" sz="1000" b="1" u="none" strike="noStrike" dirty="0">
                          <a:effectLst/>
                        </a:rPr>
                        <a:t>80+</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1609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1676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1706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1759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1770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1813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1824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1811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1865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1865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1899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1932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1971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1996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2021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r>
                        <a:rPr lang="sv-SE" sz="1000" b="0" i="0" u="none" strike="noStrike">
                          <a:solidFill>
                            <a:srgbClr val="000000"/>
                          </a:solidFill>
                          <a:effectLst/>
                          <a:latin typeface="+mn-lt"/>
                        </a:rPr>
                        <a:t>2034</a:t>
                      </a: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12677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2848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2923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2961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2962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3023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3075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3110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3097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3107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3078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3117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3163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3156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3177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3171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3153</a:t>
                      </a: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386651"/>
                  </a:ext>
                </a:extLst>
              </a:tr>
              <a:tr h="186873">
                <a:tc vMerge="1">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4457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4599</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4667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4721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4793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4888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4934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4908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4972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4943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5016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5095</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5127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5173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a:solidFill>
                            <a:srgbClr val="000000"/>
                          </a:solidFill>
                          <a:effectLst/>
                          <a:latin typeface="+mn-lt"/>
                        </a:rPr>
                        <a:t>5192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i="0" u="none" strike="noStrike" dirty="0">
                          <a:solidFill>
                            <a:srgbClr val="000000"/>
                          </a:solidFill>
                          <a:effectLst/>
                          <a:latin typeface="+mn-lt"/>
                        </a:rPr>
                        <a:t>5187</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11866"/>
                  </a:ext>
                </a:extLst>
              </a:tr>
            </a:tbl>
          </a:graphicData>
        </a:graphic>
      </p:graphicFrame>
    </p:spTree>
    <p:extLst>
      <p:ext uri="{BB962C8B-B14F-4D97-AF65-F5344CB8AC3E}">
        <p14:creationId xmlns:p14="http://schemas.microsoft.com/office/powerpoint/2010/main" val="3588254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rgbClr val="F0A22E"/>
          </a:solidFill>
          <a:ln>
            <a:solidFill>
              <a:srgbClr val="02788A"/>
            </a:solidFill>
          </a:ln>
        </p:spPr>
        <p:txBody>
          <a:bodyPr wrap="square" tIns="180000" bIns="216000" rtlCol="0" anchor="t" anchorCtr="0">
            <a:spAutoFit/>
          </a:bodyPr>
          <a:lstStyle/>
          <a:p>
            <a:r>
              <a:rPr lang="sv-SE" sz="3200" b="1" dirty="0" smtClean="0">
                <a:solidFill>
                  <a:schemeClr val="bg1"/>
                </a:solidFill>
              </a:rPr>
              <a:t>Bilaga 1 – Befolkning 2015-2030, prognos</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3D44EA5E-D262-4C36-BB49-C3F63754B213}"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34</a:t>
            </a:fld>
            <a:endParaRPr lang="en-US" dirty="0">
              <a:solidFill>
                <a:schemeClr val="tx1">
                  <a:lumMod val="50000"/>
                  <a:lumOff val="50000"/>
                </a:schemeClr>
              </a:solidFill>
            </a:endParaRPr>
          </a:p>
        </p:txBody>
      </p:sp>
      <p:graphicFrame>
        <p:nvGraphicFramePr>
          <p:cNvPr id="11" name="Tabell 10"/>
          <p:cNvGraphicFramePr>
            <a:graphicFrameLocks noGrp="1"/>
          </p:cNvGraphicFramePr>
          <p:nvPr>
            <p:extLst>
              <p:ext uri="{D42A27DB-BD31-4B8C-83A1-F6EECF244321}">
                <p14:modId xmlns:p14="http://schemas.microsoft.com/office/powerpoint/2010/main" val="2730515481"/>
              </p:ext>
            </p:extLst>
          </p:nvPr>
        </p:nvGraphicFramePr>
        <p:xfrm>
          <a:off x="272181" y="1422409"/>
          <a:ext cx="11615013" cy="4690513"/>
        </p:xfrm>
        <a:graphic>
          <a:graphicData uri="http://schemas.openxmlformats.org/drawingml/2006/table">
            <a:tbl>
              <a:tblPr>
                <a:tableStyleId>{5C22544A-7EE6-4342-B048-85BDC9FD1C3A}</a:tableStyleId>
              </a:tblPr>
              <a:tblGrid>
                <a:gridCol w="618615">
                  <a:extLst>
                    <a:ext uri="{9D8B030D-6E8A-4147-A177-3AD203B41FA5}">
                      <a16:colId xmlns:a16="http://schemas.microsoft.com/office/drawing/2014/main" val="4220855275"/>
                    </a:ext>
                  </a:extLst>
                </a:gridCol>
                <a:gridCol w="618615">
                  <a:extLst>
                    <a:ext uri="{9D8B030D-6E8A-4147-A177-3AD203B41FA5}">
                      <a16:colId xmlns:a16="http://schemas.microsoft.com/office/drawing/2014/main" val="2170994509"/>
                    </a:ext>
                  </a:extLst>
                </a:gridCol>
                <a:gridCol w="618615">
                  <a:extLst>
                    <a:ext uri="{9D8B030D-6E8A-4147-A177-3AD203B41FA5}">
                      <a16:colId xmlns:a16="http://schemas.microsoft.com/office/drawing/2014/main" val="4252406188"/>
                    </a:ext>
                  </a:extLst>
                </a:gridCol>
                <a:gridCol w="618615">
                  <a:extLst>
                    <a:ext uri="{9D8B030D-6E8A-4147-A177-3AD203B41FA5}">
                      <a16:colId xmlns:a16="http://schemas.microsoft.com/office/drawing/2014/main" val="3537473452"/>
                    </a:ext>
                  </a:extLst>
                </a:gridCol>
                <a:gridCol w="618615">
                  <a:extLst>
                    <a:ext uri="{9D8B030D-6E8A-4147-A177-3AD203B41FA5}">
                      <a16:colId xmlns:a16="http://schemas.microsoft.com/office/drawing/2014/main" val="812691360"/>
                    </a:ext>
                  </a:extLst>
                </a:gridCol>
                <a:gridCol w="618615">
                  <a:extLst>
                    <a:ext uri="{9D8B030D-6E8A-4147-A177-3AD203B41FA5}">
                      <a16:colId xmlns:a16="http://schemas.microsoft.com/office/drawing/2014/main" val="2070048267"/>
                    </a:ext>
                  </a:extLst>
                </a:gridCol>
                <a:gridCol w="618615">
                  <a:extLst>
                    <a:ext uri="{9D8B030D-6E8A-4147-A177-3AD203B41FA5}">
                      <a16:colId xmlns:a16="http://schemas.microsoft.com/office/drawing/2014/main" val="4099036909"/>
                    </a:ext>
                  </a:extLst>
                </a:gridCol>
                <a:gridCol w="618615">
                  <a:extLst>
                    <a:ext uri="{9D8B030D-6E8A-4147-A177-3AD203B41FA5}">
                      <a16:colId xmlns:a16="http://schemas.microsoft.com/office/drawing/2014/main" val="3821300596"/>
                    </a:ext>
                  </a:extLst>
                </a:gridCol>
                <a:gridCol w="618615">
                  <a:extLst>
                    <a:ext uri="{9D8B030D-6E8A-4147-A177-3AD203B41FA5}">
                      <a16:colId xmlns:a16="http://schemas.microsoft.com/office/drawing/2014/main" val="992956608"/>
                    </a:ext>
                  </a:extLst>
                </a:gridCol>
                <a:gridCol w="671942">
                  <a:extLst>
                    <a:ext uri="{9D8B030D-6E8A-4147-A177-3AD203B41FA5}">
                      <a16:colId xmlns:a16="http://schemas.microsoft.com/office/drawing/2014/main" val="1989095782"/>
                    </a:ext>
                  </a:extLst>
                </a:gridCol>
                <a:gridCol w="671942">
                  <a:extLst>
                    <a:ext uri="{9D8B030D-6E8A-4147-A177-3AD203B41FA5}">
                      <a16:colId xmlns:a16="http://schemas.microsoft.com/office/drawing/2014/main" val="3931266295"/>
                    </a:ext>
                  </a:extLst>
                </a:gridCol>
                <a:gridCol w="671942">
                  <a:extLst>
                    <a:ext uri="{9D8B030D-6E8A-4147-A177-3AD203B41FA5}">
                      <a16:colId xmlns:a16="http://schemas.microsoft.com/office/drawing/2014/main" val="296985198"/>
                    </a:ext>
                  </a:extLst>
                </a:gridCol>
                <a:gridCol w="671942">
                  <a:extLst>
                    <a:ext uri="{9D8B030D-6E8A-4147-A177-3AD203B41FA5}">
                      <a16:colId xmlns:a16="http://schemas.microsoft.com/office/drawing/2014/main" val="359104871"/>
                    </a:ext>
                  </a:extLst>
                </a:gridCol>
                <a:gridCol w="671942">
                  <a:extLst>
                    <a:ext uri="{9D8B030D-6E8A-4147-A177-3AD203B41FA5}">
                      <a16:colId xmlns:a16="http://schemas.microsoft.com/office/drawing/2014/main" val="3370664473"/>
                    </a:ext>
                  </a:extLst>
                </a:gridCol>
                <a:gridCol w="671942">
                  <a:extLst>
                    <a:ext uri="{9D8B030D-6E8A-4147-A177-3AD203B41FA5}">
                      <a16:colId xmlns:a16="http://schemas.microsoft.com/office/drawing/2014/main" val="1744611609"/>
                    </a:ext>
                  </a:extLst>
                </a:gridCol>
                <a:gridCol w="671942">
                  <a:extLst>
                    <a:ext uri="{9D8B030D-6E8A-4147-A177-3AD203B41FA5}">
                      <a16:colId xmlns:a16="http://schemas.microsoft.com/office/drawing/2014/main" val="491398519"/>
                    </a:ext>
                  </a:extLst>
                </a:gridCol>
                <a:gridCol w="671942">
                  <a:extLst>
                    <a:ext uri="{9D8B030D-6E8A-4147-A177-3AD203B41FA5}">
                      <a16:colId xmlns:a16="http://schemas.microsoft.com/office/drawing/2014/main" val="3450580094"/>
                    </a:ext>
                  </a:extLst>
                </a:gridCol>
                <a:gridCol w="671942">
                  <a:extLst>
                    <a:ext uri="{9D8B030D-6E8A-4147-A177-3AD203B41FA5}">
                      <a16:colId xmlns:a16="http://schemas.microsoft.com/office/drawing/2014/main" val="3036038050"/>
                    </a:ext>
                  </a:extLst>
                </a:gridCol>
              </a:tblGrid>
              <a:tr h="186873">
                <a:tc>
                  <a:txBody>
                    <a:bodyPr/>
                    <a:lstStyle/>
                    <a:p>
                      <a:pPr algn="ctr" fontAlgn="b"/>
                      <a:r>
                        <a:rPr lang="sv-SE" sz="1000" b="1" u="none" strike="noStrike" dirty="0">
                          <a:effectLst/>
                        </a:rPr>
                        <a:t>Ålder/År</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2016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2018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2019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2020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2021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a:solidFill>
                            <a:srgbClr val="000000"/>
                          </a:solidFill>
                          <a:effectLst/>
                          <a:latin typeface="+mj-lt"/>
                        </a:rPr>
                        <a:t>2029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1" i="0" u="none" strike="noStrike" dirty="0">
                          <a:solidFill>
                            <a:srgbClr val="000000"/>
                          </a:solidFill>
                          <a:effectLst/>
                          <a:latin typeface="+mj-lt"/>
                        </a:rPr>
                        <a:t>2030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629385"/>
                  </a:ext>
                </a:extLst>
              </a:tr>
              <a:tr h="186873">
                <a:tc rowSpan="3">
                  <a:txBody>
                    <a:bodyPr/>
                    <a:lstStyle/>
                    <a:p>
                      <a:pPr algn="ctr" fontAlgn="b"/>
                      <a:r>
                        <a:rPr lang="sv-SE" sz="1000" b="1" u="none" strike="noStrike" dirty="0">
                          <a:effectLst/>
                        </a:rPr>
                        <a:t>Totalt</a:t>
                      </a:r>
                      <a:endParaRPr lang="sv-SE" sz="1000" b="1" i="0" u="none" strike="noStrike" dirty="0">
                        <a:solidFill>
                          <a:srgbClr val="000000"/>
                        </a:solidFill>
                        <a:effectLst/>
                        <a:latin typeface="Calibri" panose="020F0502020204030204" pitchFamily="34" charset="0"/>
                      </a:endParaRPr>
                    </a:p>
                  </a:txBody>
                  <a:tcPr marL="5038" marR="5038" marT="5038" marB="0" anchor="ctr">
                    <a:lnT w="12700" cap="flat" cmpd="sng" algn="ctr">
                      <a:solidFill>
                        <a:schemeClr val="tx1"/>
                      </a:solidFill>
                      <a:prstDash val="solid"/>
                      <a:round/>
                      <a:headEnd type="none" w="med" len="med"/>
                      <a:tailEnd type="none" w="med" len="med"/>
                    </a:lnT>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dirty="0">
                          <a:solidFill>
                            <a:srgbClr val="000000"/>
                          </a:solidFill>
                          <a:effectLst/>
                          <a:latin typeface="+mn-lt"/>
                        </a:rPr>
                        <a:t>48788</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49011</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49228</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49457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49696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49913</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50124</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50318</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50493</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50657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50802</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50936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51060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51175</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51280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51375</a:t>
                      </a:r>
                    </a:p>
                  </a:txBody>
                  <a:tcPr marL="0" marR="0" marT="0" marB="0" anchor="b">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50524558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48845</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48963</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49083</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49221</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49343</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49454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49574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49687</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49779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49858</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49922</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49979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50020</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50049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50065</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50075</a:t>
                      </a:r>
                    </a:p>
                  </a:txBody>
                  <a:tcPr marL="0" marR="0" marT="0" marB="0" anchor="b">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81306810"/>
                  </a:ext>
                </a:extLst>
              </a:tr>
              <a:tr h="196217">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97633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97974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98311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98679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99039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99367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99697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100006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100271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100515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100725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100915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a:solidFill>
                            <a:srgbClr val="000000"/>
                          </a:solidFill>
                          <a:effectLst/>
                          <a:latin typeface="+mn-lt"/>
                        </a:rPr>
                        <a:t>101080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101224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101345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tc>
                  <a:txBody>
                    <a:bodyPr/>
                    <a:lstStyle/>
                    <a:p>
                      <a:pPr algn="r" fontAlgn="b"/>
                      <a:r>
                        <a:rPr lang="sv-SE" sz="1000" b="0" i="0" u="none" strike="noStrike" dirty="0">
                          <a:solidFill>
                            <a:srgbClr val="000000"/>
                          </a:solidFill>
                          <a:effectLst/>
                          <a:latin typeface="+mn-lt"/>
                        </a:rPr>
                        <a:t>101449</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788A"/>
                    </a:solidFill>
                  </a:tcPr>
                </a:tc>
                <a:extLst>
                  <a:ext uri="{0D108BD9-81ED-4DB2-BD59-A6C34878D82A}">
                    <a16:rowId xmlns:a16="http://schemas.microsoft.com/office/drawing/2014/main" val="3953101364"/>
                  </a:ext>
                </a:extLst>
              </a:tr>
              <a:tr h="186873">
                <a:tc rowSpan="3">
                  <a:txBody>
                    <a:bodyPr/>
                    <a:lstStyle/>
                    <a:p>
                      <a:pPr algn="ctr" fontAlgn="b"/>
                      <a:r>
                        <a:rPr lang="sv-SE" sz="1000" b="1" u="none" strike="noStrike" dirty="0">
                          <a:effectLst/>
                        </a:rPr>
                        <a:t>0-6</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3917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3882</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3874</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3882</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3910</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3977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4018</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dirty="0">
                          <a:solidFill>
                            <a:srgbClr val="000000"/>
                          </a:solidFill>
                          <a:effectLst/>
                          <a:latin typeface="+mn-lt"/>
                        </a:rPr>
                        <a:t>3973</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3973</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dirty="0">
                          <a:solidFill>
                            <a:srgbClr val="000000"/>
                          </a:solidFill>
                          <a:effectLst/>
                          <a:latin typeface="+mn-lt"/>
                        </a:rPr>
                        <a:t>3970</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3966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dirty="0">
                          <a:solidFill>
                            <a:srgbClr val="000000"/>
                          </a:solidFill>
                          <a:effectLst/>
                          <a:latin typeface="+mn-lt"/>
                        </a:rPr>
                        <a:t>3947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dirty="0">
                          <a:solidFill>
                            <a:srgbClr val="000000"/>
                          </a:solidFill>
                          <a:effectLst/>
                          <a:latin typeface="+mn-lt"/>
                        </a:rPr>
                        <a:t>3916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3895</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3873</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3854</a:t>
                      </a: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08509523"/>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3706</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3669</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3588</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3569</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3593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3577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3607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3627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3625</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3623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3612</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3595</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3568</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3541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3515</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3492</a:t>
                      </a: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51015"/>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7623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7551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7463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7451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7503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7554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7625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7600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7598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7593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7578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7542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7485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7436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7388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7346</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511185"/>
                  </a:ext>
                </a:extLst>
              </a:tr>
              <a:tr h="186873">
                <a:tc rowSpan="3">
                  <a:txBody>
                    <a:bodyPr/>
                    <a:lstStyle/>
                    <a:p>
                      <a:pPr algn="ctr" fontAlgn="b"/>
                      <a:r>
                        <a:rPr lang="sv-SE" sz="1000" b="1" u="none" strike="noStrike" dirty="0">
                          <a:effectLst/>
                        </a:rPr>
                        <a:t>7-17</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6167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6324</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6479</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6606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6670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6671</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6644</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6702</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6688</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6722</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6729</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6692</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6670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6666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6676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6697</a:t>
                      </a:r>
                    </a:p>
                  </a:txBody>
                  <a:tcPr marL="0" marR="0" marT="0" marB="0" anchor="b">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19449813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5824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6001</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6185</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6318</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6363</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6390</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6368</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6336</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6321</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6279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6259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6242</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6208</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6129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6108</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6135</a:t>
                      </a:r>
                    </a:p>
                  </a:txBody>
                  <a:tcPr marL="0" marR="0" marT="0" marB="0" anchor="b">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408588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11991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12324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12663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12924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13033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13061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13011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13038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13009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13001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12988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12934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12878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12794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12784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12832</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04619984"/>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4365</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4201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4029</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3934</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3876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3881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4008</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4111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4271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4413</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4558</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4691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4785</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4792</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4788</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4748</a:t>
                      </a: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9795901"/>
                  </a:ext>
                </a:extLst>
              </a:tr>
              <a:tr h="186873">
                <a:tc>
                  <a:txBody>
                    <a:bodyPr/>
                    <a:lstStyle/>
                    <a:p>
                      <a:pPr algn="ctr" fontAlgn="b"/>
                      <a:r>
                        <a:rPr lang="sv-SE" sz="1000" b="1" u="none" strike="noStrike" dirty="0">
                          <a:effectLst/>
                        </a:rPr>
                        <a:t>18-24</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4030</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3826</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3682</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3571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3487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3522</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3607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3738</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3905</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4059</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4197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4287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4337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4421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4421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4370</a:t>
                      </a: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470713"/>
                  </a:ext>
                </a:extLst>
              </a:tr>
              <a:tr h="186873">
                <a:tc>
                  <a:txBody>
                    <a:bodyPr/>
                    <a:lstStyle/>
                    <a:p>
                      <a:pPr algn="ctr" fontAlgn="b"/>
                      <a:endParaRPr lang="sv-SE" sz="1000" b="1" i="0" u="none" strike="noStrike" dirty="0">
                        <a:solidFill>
                          <a:srgbClr val="000000"/>
                        </a:solidFill>
                        <a:effectLst/>
                        <a:latin typeface="Calibri" panose="020F0502020204030204" pitchFamily="34" charset="0"/>
                      </a:endParaRPr>
                    </a:p>
                  </a:txBody>
                  <a:tcPr marL="5038" marR="5038" marT="5038" marB="0" anchor="ctr">
                    <a:lnR w="12700" cap="flat" cmpd="sng" algn="ctr">
                      <a:solidFill>
                        <a:schemeClr val="tx1"/>
                      </a:solidFill>
                      <a:prstDash val="solid"/>
                      <a:round/>
                      <a:headEnd type="none" w="med" len="med"/>
                      <a:tailEnd type="none" w="med" len="med"/>
                    </a:lnR>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8395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8027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7711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7505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7363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7403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7615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7849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8176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8472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8755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8978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9123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9213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9209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9117</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028148"/>
                  </a:ext>
                </a:extLst>
              </a:tr>
              <a:tr h="186873">
                <a:tc rowSpan="3">
                  <a:txBody>
                    <a:bodyPr/>
                    <a:lstStyle/>
                    <a:p>
                      <a:pPr algn="ctr" fontAlgn="b"/>
                      <a:r>
                        <a:rPr lang="sv-SE" sz="1000" b="1" u="none" strike="noStrike" dirty="0">
                          <a:effectLst/>
                        </a:rPr>
                        <a:t>25-44</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12269</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12343</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12443</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12502</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12571</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12600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12638</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12676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12691</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12687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12630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12695</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12775</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12920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13067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13215</a:t>
                      </a:r>
                    </a:p>
                  </a:txBody>
                  <a:tcPr marL="0" marR="0" marT="0" marB="0" anchor="b">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3969043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11797</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11857</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11874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11882</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11881</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11893</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11864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11816</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11776</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11748</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11675</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11719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11787</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11896</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12060</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12136</a:t>
                      </a:r>
                    </a:p>
                  </a:txBody>
                  <a:tcPr marL="0" marR="0" marT="0" marB="0" anchor="b">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2462272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24066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24200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24317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24384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24453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24493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24502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24493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24466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24435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24305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24414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24562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24816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25127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25351</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7639802"/>
                  </a:ext>
                </a:extLst>
              </a:tr>
              <a:tr h="186873">
                <a:tc rowSpan="3">
                  <a:txBody>
                    <a:bodyPr/>
                    <a:lstStyle/>
                    <a:p>
                      <a:pPr algn="ctr" fontAlgn="b"/>
                      <a:r>
                        <a:rPr lang="sv-SE" sz="1000" b="1" u="none" strike="noStrike" dirty="0">
                          <a:effectLst/>
                        </a:rPr>
                        <a:t>45-65</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13137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13153</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13197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13182</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13196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13237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13174</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13116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13037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13000</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13037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13012</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13059</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13046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13006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12916</a:t>
                      </a: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24547304"/>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12931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12952</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13043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13065</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13162</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13178</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13207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13216</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13153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13126</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13117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13048</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13060</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13029</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12931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12899</a:t>
                      </a: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7906152"/>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26068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26105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26239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26247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26358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26415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26381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26332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26190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26126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26154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26060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26119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26075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25937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25814</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898704"/>
                  </a:ext>
                </a:extLst>
              </a:tr>
              <a:tr h="186873">
                <a:tc rowSpan="3">
                  <a:txBody>
                    <a:bodyPr/>
                    <a:lstStyle/>
                    <a:p>
                      <a:pPr algn="ctr" fontAlgn="b"/>
                      <a:r>
                        <a:rPr lang="sv-SE" sz="1000" b="1" u="none" strike="noStrike" dirty="0">
                          <a:effectLst/>
                        </a:rPr>
                        <a:t>66-79</a:t>
                      </a:r>
                      <a:endParaRPr lang="sv-SE" sz="1000" b="1" i="0" u="none" strike="noStrike" dirty="0">
                        <a:solidFill>
                          <a:srgbClr val="000000"/>
                        </a:solidFill>
                        <a:effectLst/>
                        <a:latin typeface="Calibri" panose="020F0502020204030204" pitchFamily="34" charset="0"/>
                      </a:endParaRPr>
                    </a:p>
                  </a:txBody>
                  <a:tcPr marL="5038" marR="5038" marT="5038" marB="0" anchor="ctr">
                    <a:solidFill>
                      <a:schemeClr val="accent1"/>
                    </a:solidFill>
                  </a:tcPr>
                </a:tc>
                <a:tc>
                  <a:txBody>
                    <a:bodyPr/>
                    <a:lstStyle/>
                    <a:p>
                      <a:pPr algn="l" fontAlgn="b"/>
                      <a:r>
                        <a:rPr lang="sv-SE" sz="1000" u="none" strike="noStrike" dirty="0">
                          <a:effectLst/>
                        </a:rPr>
                        <a:t>Män</a:t>
                      </a:r>
                      <a:endParaRPr lang="sv-SE" sz="1000" b="0" i="0" u="none" strike="noStrike" dirty="0">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6899</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7039</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7057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7140</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7157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7176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7213</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7207</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7192</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7085</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6966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6873</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6758</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6696</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6651</a:t>
                      </a:r>
                    </a:p>
                  </a:txBody>
                  <a:tcPr marL="0" marR="0" marT="0" marB="0" anchor="b">
                    <a:lnT w="12700" cap="flat" cmpd="sng" algn="ctr">
                      <a:solidFill>
                        <a:schemeClr val="tx1"/>
                      </a:solidFill>
                      <a:prstDash val="solid"/>
                      <a:round/>
                      <a:headEnd type="none" w="med" len="med"/>
                      <a:tailEnd type="none" w="med" len="med"/>
                    </a:lnT>
                    <a:solidFill>
                      <a:schemeClr val="accent1"/>
                    </a:solidFill>
                  </a:tcPr>
                </a:tc>
                <a:tc>
                  <a:txBody>
                    <a:bodyPr/>
                    <a:lstStyle/>
                    <a:p>
                      <a:pPr algn="r" fontAlgn="b"/>
                      <a:r>
                        <a:rPr lang="sv-SE" sz="1000" b="0" i="0" u="none" strike="noStrike">
                          <a:solidFill>
                            <a:srgbClr val="000000"/>
                          </a:solidFill>
                          <a:effectLst/>
                          <a:latin typeface="+mn-lt"/>
                        </a:rPr>
                        <a:t>6700</a:t>
                      </a:r>
                    </a:p>
                  </a:txBody>
                  <a:tcPr marL="0" marR="0" marT="0" marB="0" anchor="b">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4289457647"/>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a:effectLst/>
                        </a:rPr>
                        <a:t>Kvinnor </a:t>
                      </a:r>
                      <a:endParaRPr lang="sv-SE" sz="1000" b="0" i="0" u="none" strike="noStrike">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7404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7540</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7567</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7639</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7595</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7571</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7572</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7530</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7422</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7371</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7252</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7154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7016</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6914</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6886</a:t>
                      </a:r>
                    </a:p>
                  </a:txBody>
                  <a:tcPr marL="0" marR="0" marT="0" marB="0" anchor="b">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6878</a:t>
                      </a:r>
                    </a:p>
                  </a:txBody>
                  <a:tcPr marL="0" marR="0" marT="0" marB="0" anchor="b">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09408599"/>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solidFill>
                      <a:schemeClr val="accent1"/>
                    </a:solid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14303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14578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14624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14778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14752</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14747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14785</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14737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14614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14456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14218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14027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13774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13610</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13537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sv-SE" sz="1000" b="0" i="0" u="none" strike="noStrike">
                          <a:solidFill>
                            <a:srgbClr val="000000"/>
                          </a:solidFill>
                          <a:effectLst/>
                          <a:latin typeface="+mn-lt"/>
                        </a:rPr>
                        <a:t>13578</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8339735"/>
                  </a:ext>
                </a:extLst>
              </a:tr>
              <a:tr h="186873">
                <a:tc rowSpan="3">
                  <a:txBody>
                    <a:bodyPr/>
                    <a:lstStyle/>
                    <a:p>
                      <a:pPr algn="ctr" fontAlgn="b"/>
                      <a:r>
                        <a:rPr lang="sv-SE" sz="1000" b="1" u="none" strike="noStrike" dirty="0">
                          <a:effectLst/>
                        </a:rPr>
                        <a:t>80+</a:t>
                      </a:r>
                      <a:endParaRPr lang="sv-SE" sz="1000" b="1" i="0" u="none" strike="noStrike" dirty="0">
                        <a:solidFill>
                          <a:srgbClr val="000000"/>
                        </a:solidFill>
                        <a:effectLst/>
                        <a:latin typeface="Calibri" panose="020F0502020204030204" pitchFamily="34" charset="0"/>
                      </a:endParaRPr>
                    </a:p>
                  </a:txBody>
                  <a:tcPr marL="5038" marR="5038" marT="5038" marB="0" anchor="ctr">
                    <a:noFill/>
                  </a:tcPr>
                </a:tc>
                <a:tc>
                  <a:txBody>
                    <a:bodyPr/>
                    <a:lstStyle/>
                    <a:p>
                      <a:pPr algn="l" fontAlgn="b"/>
                      <a:r>
                        <a:rPr lang="sv-SE" sz="1000" u="none" strike="noStrike">
                          <a:effectLst/>
                        </a:rPr>
                        <a:t>Män</a:t>
                      </a:r>
                      <a:endParaRPr lang="sv-SE" sz="1000" b="0" i="0" u="none" strike="noStrike">
                        <a:solidFill>
                          <a:srgbClr val="000000"/>
                        </a:solidFill>
                        <a:effectLst/>
                        <a:latin typeface="Calibri" panose="020F0502020204030204" pitchFamily="34" charset="0"/>
                      </a:endParaRPr>
                    </a:p>
                  </a:txBody>
                  <a:tcPr marL="5038" marR="5038" marT="5038"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2034</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2069</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2150</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2211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2317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2370</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2429</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2534</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2641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2781</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2917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3027</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3096</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3159</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3219</a:t>
                      </a: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sv-SE" sz="1000" b="0" i="0" u="none" strike="noStrike">
                          <a:solidFill>
                            <a:srgbClr val="000000"/>
                          </a:solidFill>
                          <a:effectLst/>
                          <a:latin typeface="+mn-lt"/>
                        </a:rPr>
                        <a:t>3245</a:t>
                      </a: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9126770"/>
                  </a:ext>
                </a:extLst>
              </a:tr>
              <a:tr h="186873">
                <a:tc vMerge="1">
                  <a:txBody>
                    <a:bodyPr/>
                    <a:lstStyle/>
                    <a:p>
                      <a:pPr algn="l" fontAlgn="b"/>
                      <a:endParaRPr lang="sv-SE" sz="1000" b="1"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Kvinnor </a:t>
                      </a:r>
                      <a:endParaRPr lang="sv-SE" sz="1000" b="0" i="0" u="none" strike="noStrike" dirty="0">
                        <a:solidFill>
                          <a:srgbClr val="000000"/>
                        </a:solidFill>
                        <a:effectLst/>
                        <a:latin typeface="Calibri" panose="020F0502020204030204" pitchFamily="34" charset="0"/>
                      </a:endParaRPr>
                    </a:p>
                  </a:txBody>
                  <a:tcPr marL="5038" marR="5038" marT="5038"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3153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3119</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3144</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3178</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3261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3323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3349</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3424</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3577</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3651</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3809</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3933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4043</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4120</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4144</a:t>
                      </a: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4164</a:t>
                      </a: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386651"/>
                  </a:ext>
                </a:extLst>
              </a:tr>
              <a:tr h="186873">
                <a:tc vMerge="1">
                  <a:txBody>
                    <a:bodyPr/>
                    <a:lstStyle/>
                    <a:p>
                      <a:pPr algn="l" fontAlgn="b"/>
                      <a:endParaRPr lang="sv-SE" sz="1000" b="0" i="0" u="none" strike="noStrike" dirty="0">
                        <a:solidFill>
                          <a:srgbClr val="000000"/>
                        </a:solidFill>
                        <a:effectLst/>
                        <a:latin typeface="Calibri" panose="020F0502020204030204" pitchFamily="34" charset="0"/>
                      </a:endParaRPr>
                    </a:p>
                  </a:txBody>
                  <a:tcPr marL="5038" marR="5038" marT="5038" marB="0" anchor="b">
                    <a:noFill/>
                  </a:tcPr>
                </a:tc>
                <a:tc>
                  <a:txBody>
                    <a:bodyPr/>
                    <a:lstStyle/>
                    <a:p>
                      <a:pPr algn="l" fontAlgn="b"/>
                      <a:r>
                        <a:rPr lang="sv-SE" sz="1000" u="none" strike="noStrike" dirty="0">
                          <a:effectLst/>
                        </a:rPr>
                        <a:t>Totalt</a:t>
                      </a:r>
                      <a:endParaRPr lang="sv-SE" sz="1000" b="0" i="0" u="none" strike="noStrike" dirty="0">
                        <a:solidFill>
                          <a:srgbClr val="000000"/>
                        </a:solidFill>
                        <a:effectLst/>
                        <a:latin typeface="Calibri" panose="020F0502020204030204" pitchFamily="34" charset="0"/>
                      </a:endParaRPr>
                    </a:p>
                  </a:txBody>
                  <a:tcPr marL="5038" marR="5038" marT="503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5187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5188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5294</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5388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5578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5693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5778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5957</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6218</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6433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6726</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6961</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7139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7279</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a:solidFill>
                            <a:srgbClr val="000000"/>
                          </a:solidFill>
                          <a:effectLst/>
                          <a:latin typeface="+mn-lt"/>
                        </a:rPr>
                        <a:t>7363</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sv-SE" sz="1000" b="0" i="0" u="none" strike="noStrike" dirty="0">
                          <a:solidFill>
                            <a:srgbClr val="000000"/>
                          </a:solidFill>
                          <a:effectLst/>
                          <a:latin typeface="+mn-lt"/>
                        </a:rPr>
                        <a:t>7409</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11866"/>
                  </a:ext>
                </a:extLst>
              </a:tr>
            </a:tbl>
          </a:graphicData>
        </a:graphic>
      </p:graphicFrame>
    </p:spTree>
    <p:extLst>
      <p:ext uri="{BB962C8B-B14F-4D97-AF65-F5344CB8AC3E}">
        <p14:creationId xmlns:p14="http://schemas.microsoft.com/office/powerpoint/2010/main" val="523502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Innehåll</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18632547-326C-44B5-A571-E2B46EC80367}"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a:t>
            </a:r>
            <a:r>
              <a:rPr lang="sv-SE" dirty="0"/>
              <a:t>k</a:t>
            </a:r>
            <a:r>
              <a:rPr lang="sv-SE" dirty="0" smtClean="0"/>
              <a:t>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4</a:t>
            </a:fld>
            <a:endParaRPr lang="en-US" dirty="0">
              <a:solidFill>
                <a:schemeClr val="tx1">
                  <a:lumMod val="50000"/>
                  <a:lumOff val="50000"/>
                </a:schemeClr>
              </a:solidFill>
            </a:endParaRPr>
          </a:p>
        </p:txBody>
      </p:sp>
      <p:sp>
        <p:nvSpPr>
          <p:cNvPr id="7" name="textruta 6"/>
          <p:cNvSpPr txBox="1"/>
          <p:nvPr/>
        </p:nvSpPr>
        <p:spPr>
          <a:xfrm>
            <a:off x="252000" y="1342448"/>
            <a:ext cx="5767800" cy="4814701"/>
          </a:xfrm>
          <a:prstGeom prst="rect">
            <a:avLst/>
          </a:prstGeom>
          <a:solidFill>
            <a:srgbClr val="02788A"/>
          </a:solidFill>
          <a:ln>
            <a:solidFill>
              <a:srgbClr val="02788A"/>
            </a:solidFill>
          </a:ln>
        </p:spPr>
        <p:txBody>
          <a:bodyPr wrap="square" rtlCol="0">
            <a:noAutofit/>
          </a:bodyPr>
          <a:lstStyle/>
          <a:p>
            <a:r>
              <a:rPr lang="sv-SE" dirty="0" smtClean="0">
                <a:solidFill>
                  <a:schemeClr val="bg1"/>
                </a:solidFill>
              </a:rPr>
              <a:t>Trainee Södra Norrland 2015-2016</a:t>
            </a:r>
          </a:p>
          <a:p>
            <a:r>
              <a:rPr lang="sv-SE" dirty="0" smtClean="0">
                <a:solidFill>
                  <a:schemeClr val="bg1"/>
                </a:solidFill>
              </a:rPr>
              <a:t>Sammanfattning</a:t>
            </a:r>
          </a:p>
          <a:p>
            <a:r>
              <a:rPr lang="sv-SE" dirty="0" smtClean="0">
                <a:solidFill>
                  <a:schemeClr val="bg1"/>
                </a:solidFill>
              </a:rPr>
              <a:t>Innehåll</a:t>
            </a:r>
          </a:p>
          <a:p>
            <a:r>
              <a:rPr lang="sv-SE" dirty="0" smtClean="0">
                <a:solidFill>
                  <a:schemeClr val="bg1"/>
                </a:solidFill>
              </a:rPr>
              <a:t>Bakgrund</a:t>
            </a:r>
          </a:p>
          <a:p>
            <a:r>
              <a:rPr lang="sv-SE" dirty="0">
                <a:solidFill>
                  <a:schemeClr val="bg1"/>
                </a:solidFill>
              </a:rPr>
              <a:t>	</a:t>
            </a:r>
            <a:r>
              <a:rPr lang="sv-SE" sz="1400" dirty="0">
                <a:solidFill>
                  <a:schemeClr val="bg1"/>
                </a:solidFill>
              </a:rPr>
              <a:t>Introduktion</a:t>
            </a:r>
          </a:p>
          <a:p>
            <a:r>
              <a:rPr lang="sv-SE" dirty="0" smtClean="0">
                <a:solidFill>
                  <a:schemeClr val="bg1"/>
                </a:solidFill>
              </a:rPr>
              <a:t>	</a:t>
            </a:r>
            <a:r>
              <a:rPr lang="sv-SE" sz="1400" dirty="0" smtClean="0">
                <a:solidFill>
                  <a:schemeClr val="bg1"/>
                </a:solidFill>
              </a:rPr>
              <a:t>Framtidens utmaningar – Välfärdens långsiktiga finansiering</a:t>
            </a:r>
          </a:p>
          <a:p>
            <a:r>
              <a:rPr lang="sv-SE" dirty="0">
                <a:solidFill>
                  <a:schemeClr val="bg1"/>
                </a:solidFill>
              </a:rPr>
              <a:t>Del 1 – Skatteintäkter</a:t>
            </a:r>
          </a:p>
          <a:p>
            <a:r>
              <a:rPr lang="sv-SE" sz="1400" dirty="0">
                <a:solidFill>
                  <a:schemeClr val="bg1"/>
                </a:solidFill>
              </a:rPr>
              <a:t>	</a:t>
            </a:r>
            <a:r>
              <a:rPr lang="sv-SE" sz="1400" dirty="0" smtClean="0">
                <a:solidFill>
                  <a:schemeClr val="bg1"/>
                </a:solidFill>
              </a:rPr>
              <a:t>Kommunernas skattebas</a:t>
            </a:r>
          </a:p>
          <a:p>
            <a:r>
              <a:rPr lang="sv-SE" sz="1400" dirty="0">
                <a:solidFill>
                  <a:schemeClr val="bg1"/>
                </a:solidFill>
              </a:rPr>
              <a:t>	</a:t>
            </a:r>
            <a:r>
              <a:rPr lang="sv-SE" sz="1400" dirty="0" smtClean="0">
                <a:solidFill>
                  <a:schemeClr val="bg1"/>
                </a:solidFill>
              </a:rPr>
              <a:t>Kommunens skattekraft och utveckling av skatteunderlaget</a:t>
            </a:r>
            <a:endParaRPr lang="sv-SE" sz="1400" dirty="0">
              <a:solidFill>
                <a:schemeClr val="bg1"/>
              </a:solidFill>
            </a:endParaRPr>
          </a:p>
          <a:p>
            <a:r>
              <a:rPr lang="sv-SE" dirty="0" smtClean="0">
                <a:solidFill>
                  <a:schemeClr val="bg1"/>
                </a:solidFill>
              </a:rPr>
              <a:t>Del </a:t>
            </a:r>
            <a:r>
              <a:rPr lang="sv-SE" dirty="0">
                <a:solidFill>
                  <a:schemeClr val="bg1"/>
                </a:solidFill>
              </a:rPr>
              <a:t>2</a:t>
            </a:r>
            <a:r>
              <a:rPr lang="sv-SE" dirty="0" smtClean="0">
                <a:solidFill>
                  <a:schemeClr val="bg1"/>
                </a:solidFill>
              </a:rPr>
              <a:t> –Befolkningsförändringar</a:t>
            </a:r>
          </a:p>
          <a:p>
            <a:r>
              <a:rPr lang="sv-SE" dirty="0" smtClean="0">
                <a:solidFill>
                  <a:schemeClr val="bg1"/>
                </a:solidFill>
              </a:rPr>
              <a:t>	</a:t>
            </a:r>
            <a:r>
              <a:rPr lang="sv-SE" sz="1400" dirty="0" smtClean="0">
                <a:solidFill>
                  <a:schemeClr val="bg1"/>
                </a:solidFill>
              </a:rPr>
              <a:t>Modell för befolkningsprognoser</a:t>
            </a:r>
          </a:p>
          <a:p>
            <a:r>
              <a:rPr lang="sv-SE" sz="1400" dirty="0">
                <a:solidFill>
                  <a:schemeClr val="bg1"/>
                </a:solidFill>
              </a:rPr>
              <a:t>	</a:t>
            </a:r>
            <a:r>
              <a:rPr lang="sv-SE" sz="1400" dirty="0" smtClean="0">
                <a:solidFill>
                  <a:schemeClr val="bg1"/>
                </a:solidFill>
              </a:rPr>
              <a:t>Befolkningsutveckling</a:t>
            </a:r>
          </a:p>
          <a:p>
            <a:r>
              <a:rPr lang="sv-SE" sz="1400" dirty="0">
                <a:solidFill>
                  <a:schemeClr val="bg1"/>
                </a:solidFill>
              </a:rPr>
              <a:t>	</a:t>
            </a:r>
            <a:r>
              <a:rPr lang="sv-SE" sz="1400" dirty="0" smtClean="0">
                <a:solidFill>
                  <a:schemeClr val="bg1"/>
                </a:solidFill>
              </a:rPr>
              <a:t>Befolkningsstruktur jämfört med riket</a:t>
            </a:r>
          </a:p>
          <a:p>
            <a:r>
              <a:rPr lang="sv-SE" sz="1400" dirty="0">
                <a:solidFill>
                  <a:schemeClr val="bg1"/>
                </a:solidFill>
              </a:rPr>
              <a:t>	</a:t>
            </a:r>
            <a:r>
              <a:rPr lang="sv-SE" sz="1400" dirty="0" smtClean="0">
                <a:solidFill>
                  <a:schemeClr val="bg1"/>
                </a:solidFill>
              </a:rPr>
              <a:t>Befolkningsstruktur 2015 jämfört med 2030</a:t>
            </a:r>
          </a:p>
          <a:p>
            <a:r>
              <a:rPr lang="sv-SE" sz="1400" dirty="0">
                <a:solidFill>
                  <a:schemeClr val="bg1"/>
                </a:solidFill>
              </a:rPr>
              <a:t>	</a:t>
            </a:r>
            <a:r>
              <a:rPr lang="sv-SE" sz="1400" dirty="0" smtClean="0">
                <a:solidFill>
                  <a:schemeClr val="bg1"/>
                </a:solidFill>
              </a:rPr>
              <a:t>Försörjningskvot</a:t>
            </a:r>
            <a:endParaRPr lang="sv-SE" sz="1400" dirty="0">
              <a:solidFill>
                <a:schemeClr val="bg1"/>
              </a:solidFill>
            </a:endParaRPr>
          </a:p>
          <a:p>
            <a:r>
              <a:rPr lang="sv-SE" dirty="0" smtClean="0">
                <a:solidFill>
                  <a:schemeClr val="bg1"/>
                </a:solidFill>
              </a:rPr>
              <a:t>Del 3 – Behovsutveckling</a:t>
            </a:r>
          </a:p>
          <a:p>
            <a:r>
              <a:rPr lang="sv-SE" dirty="0" smtClean="0">
                <a:solidFill>
                  <a:schemeClr val="bg1"/>
                </a:solidFill>
              </a:rPr>
              <a:t>	</a:t>
            </a:r>
            <a:r>
              <a:rPr lang="sv-SE" sz="1400" dirty="0" smtClean="0">
                <a:solidFill>
                  <a:schemeClr val="bg1"/>
                </a:solidFill>
              </a:rPr>
              <a:t>Förskola</a:t>
            </a:r>
          </a:p>
          <a:p>
            <a:r>
              <a:rPr lang="sv-SE" sz="1400" dirty="0">
                <a:solidFill>
                  <a:schemeClr val="bg1"/>
                </a:solidFill>
              </a:rPr>
              <a:t>	</a:t>
            </a:r>
            <a:r>
              <a:rPr lang="sv-SE" sz="1400" dirty="0" smtClean="0">
                <a:solidFill>
                  <a:schemeClr val="bg1"/>
                </a:solidFill>
              </a:rPr>
              <a:t>Grundskola</a:t>
            </a:r>
          </a:p>
          <a:p>
            <a:r>
              <a:rPr lang="sv-SE" sz="1400" dirty="0">
                <a:solidFill>
                  <a:schemeClr val="bg1"/>
                </a:solidFill>
              </a:rPr>
              <a:t>	</a:t>
            </a:r>
            <a:r>
              <a:rPr lang="sv-SE" sz="1400" dirty="0" smtClean="0">
                <a:solidFill>
                  <a:schemeClr val="bg1"/>
                </a:solidFill>
              </a:rPr>
              <a:t>Gymnasieskola</a:t>
            </a:r>
          </a:p>
          <a:p>
            <a:r>
              <a:rPr lang="sv-SE" sz="1400" dirty="0" smtClean="0">
                <a:solidFill>
                  <a:schemeClr val="bg1"/>
                </a:solidFill>
              </a:rPr>
              <a:t>	</a:t>
            </a:r>
            <a:endParaRPr lang="sv-SE" dirty="0" smtClean="0">
              <a:solidFill>
                <a:schemeClr val="bg1"/>
              </a:solidFill>
            </a:endParaRPr>
          </a:p>
          <a:p>
            <a:endParaRPr lang="sv-SE" dirty="0">
              <a:solidFill>
                <a:schemeClr val="bg1"/>
              </a:solidFill>
            </a:endParaRPr>
          </a:p>
        </p:txBody>
      </p:sp>
      <p:sp>
        <p:nvSpPr>
          <p:cNvPr id="8" name="textruta 7"/>
          <p:cNvSpPr txBox="1"/>
          <p:nvPr/>
        </p:nvSpPr>
        <p:spPr>
          <a:xfrm>
            <a:off x="6183698" y="1342448"/>
            <a:ext cx="5703502" cy="4814701"/>
          </a:xfrm>
          <a:prstGeom prst="rect">
            <a:avLst/>
          </a:prstGeom>
          <a:solidFill>
            <a:srgbClr val="02788A"/>
          </a:solidFill>
          <a:ln>
            <a:solidFill>
              <a:srgbClr val="02788A"/>
            </a:solidFill>
          </a:ln>
        </p:spPr>
        <p:txBody>
          <a:bodyPr wrap="square" rtlCol="0">
            <a:noAutofit/>
          </a:bodyPr>
          <a:lstStyle/>
          <a:p>
            <a:r>
              <a:rPr lang="sv-SE" dirty="0" smtClean="0">
                <a:solidFill>
                  <a:schemeClr val="bg1"/>
                </a:solidFill>
              </a:rPr>
              <a:t>	</a:t>
            </a:r>
            <a:r>
              <a:rPr lang="sv-SE" sz="1400" dirty="0">
                <a:solidFill>
                  <a:schemeClr val="bg1"/>
                </a:solidFill>
              </a:rPr>
              <a:t>Äldreomsorg 65-79 år</a:t>
            </a:r>
          </a:p>
          <a:p>
            <a:r>
              <a:rPr lang="sv-SE" sz="1400" dirty="0">
                <a:solidFill>
                  <a:schemeClr val="bg1"/>
                </a:solidFill>
              </a:rPr>
              <a:t>	Äldreomsorg 80+ år</a:t>
            </a:r>
          </a:p>
          <a:p>
            <a:r>
              <a:rPr lang="sv-SE" dirty="0" smtClean="0">
                <a:solidFill>
                  <a:schemeClr val="bg1"/>
                </a:solidFill>
              </a:rPr>
              <a:t>Del </a:t>
            </a:r>
            <a:r>
              <a:rPr lang="sv-SE" dirty="0">
                <a:solidFill>
                  <a:schemeClr val="bg1"/>
                </a:solidFill>
              </a:rPr>
              <a:t>4</a:t>
            </a:r>
            <a:r>
              <a:rPr lang="sv-SE" dirty="0" smtClean="0">
                <a:solidFill>
                  <a:schemeClr val="bg1"/>
                </a:solidFill>
              </a:rPr>
              <a:t> – Kostnadsutveckling skola och äldreomsorg</a:t>
            </a:r>
          </a:p>
          <a:p>
            <a:r>
              <a:rPr lang="sv-SE" dirty="0">
                <a:solidFill>
                  <a:schemeClr val="bg1"/>
                </a:solidFill>
              </a:rPr>
              <a:t>	</a:t>
            </a:r>
            <a:r>
              <a:rPr lang="sv-SE" sz="1400" dirty="0" smtClean="0">
                <a:solidFill>
                  <a:schemeClr val="bg1"/>
                </a:solidFill>
              </a:rPr>
              <a:t>För-, grund- och gymnasieskola (demografialternativet)</a:t>
            </a:r>
          </a:p>
          <a:p>
            <a:r>
              <a:rPr lang="sv-SE" sz="1400" dirty="0" smtClean="0">
                <a:solidFill>
                  <a:schemeClr val="bg1"/>
                </a:solidFill>
              </a:rPr>
              <a:t>	För-</a:t>
            </a:r>
            <a:r>
              <a:rPr lang="sv-SE" sz="1400" dirty="0">
                <a:solidFill>
                  <a:schemeClr val="bg1"/>
                </a:solidFill>
              </a:rPr>
              <a:t>, grund- och gymnasieskola </a:t>
            </a:r>
            <a:r>
              <a:rPr lang="sv-SE" sz="1400" dirty="0" smtClean="0">
                <a:solidFill>
                  <a:schemeClr val="bg1"/>
                </a:solidFill>
              </a:rPr>
              <a:t>(Plus1alternativet)</a:t>
            </a:r>
          </a:p>
          <a:p>
            <a:r>
              <a:rPr lang="sv-SE" sz="1400" dirty="0">
                <a:solidFill>
                  <a:schemeClr val="bg1"/>
                </a:solidFill>
              </a:rPr>
              <a:t>	</a:t>
            </a:r>
            <a:r>
              <a:rPr lang="sv-SE" sz="1400" dirty="0" smtClean="0">
                <a:solidFill>
                  <a:schemeClr val="bg1"/>
                </a:solidFill>
              </a:rPr>
              <a:t>Äldreomsorg (demografialternativet)</a:t>
            </a:r>
          </a:p>
          <a:p>
            <a:r>
              <a:rPr lang="sv-SE" sz="1400" dirty="0">
                <a:solidFill>
                  <a:schemeClr val="bg1"/>
                </a:solidFill>
              </a:rPr>
              <a:t>	Äldreomsorg </a:t>
            </a:r>
            <a:r>
              <a:rPr lang="sv-SE" sz="1400" dirty="0" smtClean="0">
                <a:solidFill>
                  <a:schemeClr val="bg1"/>
                </a:solidFill>
              </a:rPr>
              <a:t>(Plus1alternativet)</a:t>
            </a:r>
            <a:endParaRPr lang="sv-SE" sz="1400" dirty="0">
              <a:solidFill>
                <a:schemeClr val="bg1"/>
              </a:solidFill>
            </a:endParaRPr>
          </a:p>
          <a:p>
            <a:r>
              <a:rPr lang="sv-SE" sz="1400" dirty="0">
                <a:solidFill>
                  <a:schemeClr val="bg1"/>
                </a:solidFill>
              </a:rPr>
              <a:t>	</a:t>
            </a:r>
            <a:r>
              <a:rPr lang="sv-SE" sz="1400" dirty="0" smtClean="0">
                <a:solidFill>
                  <a:schemeClr val="bg1"/>
                </a:solidFill>
              </a:rPr>
              <a:t>Kostnadsutveckling för skola och äldreomsorg (Demografiskt 	alternativ)</a:t>
            </a:r>
          </a:p>
          <a:p>
            <a:r>
              <a:rPr lang="sv-SE" sz="1400" dirty="0">
                <a:solidFill>
                  <a:schemeClr val="bg1"/>
                </a:solidFill>
              </a:rPr>
              <a:t>	Kostnadsutveckling för skola och äldreomsorg </a:t>
            </a:r>
            <a:r>
              <a:rPr lang="sv-SE" sz="1400" dirty="0" smtClean="0">
                <a:solidFill>
                  <a:schemeClr val="bg1"/>
                </a:solidFill>
              </a:rPr>
              <a:t>(Plus1alternativet)</a:t>
            </a:r>
          </a:p>
          <a:p>
            <a:r>
              <a:rPr lang="sv-SE" dirty="0" smtClean="0">
                <a:solidFill>
                  <a:schemeClr val="bg1"/>
                </a:solidFill>
              </a:rPr>
              <a:t>Bilagor</a:t>
            </a:r>
          </a:p>
          <a:p>
            <a:r>
              <a:rPr lang="sv-SE" dirty="0" smtClean="0">
                <a:solidFill>
                  <a:schemeClr val="bg1"/>
                </a:solidFill>
              </a:rPr>
              <a:t>	</a:t>
            </a:r>
            <a:r>
              <a:rPr lang="sv-SE" sz="1400" dirty="0">
                <a:solidFill>
                  <a:schemeClr val="bg1"/>
                </a:solidFill>
              </a:rPr>
              <a:t>Bilaga 1 – Befolkning 2000-2015, grunddata</a:t>
            </a:r>
          </a:p>
          <a:p>
            <a:r>
              <a:rPr lang="sv-SE" sz="1400" dirty="0">
                <a:solidFill>
                  <a:schemeClr val="bg1"/>
                </a:solidFill>
              </a:rPr>
              <a:t>	Bilaga 2 – Befolkning 2015-2030, prognos</a:t>
            </a:r>
          </a:p>
          <a:p>
            <a:endParaRPr lang="sv-SE" dirty="0">
              <a:solidFill>
                <a:schemeClr val="bg1"/>
              </a:solidFill>
            </a:endParaRPr>
          </a:p>
          <a:p>
            <a:endParaRPr lang="sv-SE" sz="1400" dirty="0">
              <a:solidFill>
                <a:schemeClr val="bg1"/>
              </a:solidFill>
            </a:endParaRPr>
          </a:p>
        </p:txBody>
      </p:sp>
    </p:spTree>
    <p:extLst>
      <p:ext uri="{BB962C8B-B14F-4D97-AF65-F5344CB8AC3E}">
        <p14:creationId xmlns:p14="http://schemas.microsoft.com/office/powerpoint/2010/main" val="96528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Introduktion</a:t>
            </a:r>
            <a:endParaRPr lang="sv-SE" sz="3200" b="1"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7" name="textruta 6"/>
          <p:cNvSpPr txBox="1"/>
          <p:nvPr/>
        </p:nvSpPr>
        <p:spPr>
          <a:xfrm>
            <a:off x="251999" y="1964266"/>
            <a:ext cx="3676533" cy="4391021"/>
          </a:xfrm>
          <a:prstGeom prst="rect">
            <a:avLst/>
          </a:prstGeom>
          <a:noFill/>
          <a:ln>
            <a:noFill/>
            <a:prstDash val="lgDashDot"/>
          </a:ln>
        </p:spPr>
        <p:txBody>
          <a:bodyPr wrap="square" rtlCol="0">
            <a:noAutofit/>
          </a:bodyPr>
          <a:lstStyle/>
          <a:p>
            <a:pPr algn="just"/>
            <a:r>
              <a:rPr lang="sv-SE" sz="1500" i="1" dirty="0" smtClean="0"/>
              <a:t>Detta är andra delen av en trestegsraket för att arbeta med frågan; hur ska vi klara välfärden i framtiden?</a:t>
            </a:r>
          </a:p>
          <a:p>
            <a:pPr algn="just"/>
            <a:endParaRPr lang="sv-SE" sz="1500" i="1" dirty="0"/>
          </a:p>
          <a:p>
            <a:pPr algn="just"/>
            <a:r>
              <a:rPr lang="sv-SE" sz="1500" i="1" dirty="0" smtClean="0"/>
              <a:t>Hur ska Ånge kommun möta de demografiska utmaningarna och en ökad avbefolkning? Hur ser möjligheterna för Bollnäs kommun att rekrytera sjukvårdspersonal i framtiden? Hur påverkas Söderhamn av omvärlden i en tid av väpnade konflikter, främlingsfientlighet och arbetslöshet?</a:t>
            </a:r>
          </a:p>
          <a:p>
            <a:pPr algn="just"/>
            <a:endParaRPr lang="sv-SE" sz="1500" i="1" dirty="0"/>
          </a:p>
          <a:p>
            <a:pPr algn="just"/>
            <a:r>
              <a:rPr lang="sv-SE" sz="1500" i="1" dirty="0" smtClean="0"/>
              <a:t>Utvecklingen av svensk välfärd influeras också av nya tekniska möjligheter och framsteg, ökad demokrati och mångfald. </a:t>
            </a:r>
          </a:p>
          <a:p>
            <a:pPr algn="just"/>
            <a:endParaRPr lang="sv-SE" sz="1500" i="1" dirty="0"/>
          </a:p>
          <a:p>
            <a:pPr algn="just"/>
            <a:r>
              <a:rPr lang="sv-SE" sz="1500" i="1" dirty="0" smtClean="0"/>
              <a:t>Vilka utmaningar och möjligheter står din kommun inför? Har ni strategier för att möta dem? Är din kommun beredd?</a:t>
            </a:r>
          </a:p>
          <a:p>
            <a:pPr marL="285750" indent="-285750" algn="just">
              <a:buFont typeface="Arial" panose="020B0604020202020204" pitchFamily="34" charset="0"/>
              <a:buChar char="•"/>
            </a:pPr>
            <a:endParaRPr lang="sv-SE" i="1" dirty="0"/>
          </a:p>
        </p:txBody>
      </p:sp>
      <p:sp>
        <p:nvSpPr>
          <p:cNvPr id="8" name="textruta 7"/>
          <p:cNvSpPr txBox="1"/>
          <p:nvPr/>
        </p:nvSpPr>
        <p:spPr>
          <a:xfrm>
            <a:off x="4227600" y="1964267"/>
            <a:ext cx="3676533" cy="4391020"/>
          </a:xfrm>
          <a:prstGeom prst="rect">
            <a:avLst/>
          </a:prstGeom>
          <a:noFill/>
          <a:ln>
            <a:noFill/>
            <a:prstDash val="lgDashDot"/>
          </a:ln>
        </p:spPr>
        <p:txBody>
          <a:bodyPr wrap="square" rtlCol="0">
            <a:noAutofit/>
          </a:bodyPr>
          <a:lstStyle/>
          <a:p>
            <a:pPr algn="just"/>
            <a:r>
              <a:rPr lang="sv-SE" sz="1500" i="1" dirty="0" smtClean="0"/>
              <a:t>2014 presenterade Sveriges Kommuner och Landsting (SKL) en omvärldsanalys (Vägval för framtiden) som övergripande beskriver förändringskraften och trender vilka kommer påverka det kommunala uppdraget mot 2025.</a:t>
            </a:r>
          </a:p>
          <a:p>
            <a:pPr algn="just"/>
            <a:endParaRPr lang="sv-SE" sz="1500" i="1" dirty="0"/>
          </a:p>
          <a:p>
            <a:pPr algn="just"/>
            <a:r>
              <a:rPr lang="sv-SE" sz="1500" i="1" dirty="0" smtClean="0"/>
              <a:t>Vi har utgått från de av dessa trender som vi anser påverkar våra kommuner i södra Norrland mest. Vår förhoppning är att vi ska belysa utmaningar och stimulera samtal om just din kommuns framtid och möjligheter.  </a:t>
            </a:r>
          </a:p>
          <a:p>
            <a:pPr algn="just"/>
            <a:endParaRPr lang="sv-SE" sz="1500" i="1" dirty="0"/>
          </a:p>
          <a:p>
            <a:pPr algn="just"/>
            <a:r>
              <a:rPr lang="sv-SE" sz="1500" b="1" i="1" dirty="0" smtClean="0"/>
              <a:t>Framtiden är snart här</a:t>
            </a:r>
          </a:p>
          <a:p>
            <a:pPr algn="just"/>
            <a:r>
              <a:rPr lang="sv-SE" sz="1500" b="1" i="1" dirty="0" smtClean="0">
                <a:solidFill>
                  <a:schemeClr val="accent1"/>
                </a:solidFill>
              </a:rPr>
              <a:t>Steg ett: </a:t>
            </a:r>
            <a:r>
              <a:rPr lang="sv-SE" sz="1500" i="1" dirty="0" smtClean="0"/>
              <a:t>Läs om problemområden och lösningar i foldern. </a:t>
            </a:r>
          </a:p>
          <a:p>
            <a:pPr algn="just"/>
            <a:r>
              <a:rPr lang="sv-SE" sz="1500" b="1" i="1" dirty="0" smtClean="0">
                <a:solidFill>
                  <a:schemeClr val="accent1"/>
                </a:solidFill>
              </a:rPr>
              <a:t>Steg två: </a:t>
            </a:r>
            <a:r>
              <a:rPr lang="sv-SE" sz="1500" i="1" dirty="0" smtClean="0"/>
              <a:t>Se närmare på hur statistiken ser ut för just din kommun. </a:t>
            </a:r>
          </a:p>
          <a:p>
            <a:pPr algn="just"/>
            <a:r>
              <a:rPr lang="sv-SE" sz="1500" b="1" i="1" dirty="0" smtClean="0">
                <a:solidFill>
                  <a:schemeClr val="accent1"/>
                </a:solidFill>
              </a:rPr>
              <a:t>Steg tre:</a:t>
            </a:r>
            <a:r>
              <a:rPr lang="sv-SE" sz="1500" i="1" dirty="0" smtClean="0"/>
              <a:t> Samla ett gäng medarbetare och genomför en workshop med hjälp av vårt övningsmaterial för att börja möta framtiden. </a:t>
            </a:r>
          </a:p>
          <a:p>
            <a:pPr marL="285750" indent="-285750">
              <a:buFont typeface="Arial" panose="020B0604020202020204" pitchFamily="34" charset="0"/>
              <a:buChar char="•"/>
            </a:pPr>
            <a:endParaRPr lang="sv-SE" sz="1600" i="1" dirty="0"/>
          </a:p>
        </p:txBody>
      </p:sp>
      <p:sp>
        <p:nvSpPr>
          <p:cNvPr id="9" name="textruta 8"/>
          <p:cNvSpPr txBox="1"/>
          <p:nvPr/>
        </p:nvSpPr>
        <p:spPr>
          <a:xfrm>
            <a:off x="8203200" y="1964266"/>
            <a:ext cx="3676533" cy="4391019"/>
          </a:xfrm>
          <a:prstGeom prst="rect">
            <a:avLst/>
          </a:prstGeom>
          <a:noFill/>
          <a:ln>
            <a:noFill/>
            <a:prstDash val="lgDashDot"/>
          </a:ln>
        </p:spPr>
        <p:txBody>
          <a:bodyPr wrap="square" rtlCol="0">
            <a:noAutofit/>
          </a:bodyPr>
          <a:lstStyle/>
          <a:p>
            <a:pPr algn="just"/>
            <a:endParaRPr lang="sv-SE" sz="1500" i="1" dirty="0"/>
          </a:p>
          <a:p>
            <a:pPr algn="just"/>
            <a:endParaRPr lang="sv-SE" sz="1500" i="1" dirty="0"/>
          </a:p>
        </p:txBody>
      </p:sp>
      <p:sp>
        <p:nvSpPr>
          <p:cNvPr id="13" name="textruta 12"/>
          <p:cNvSpPr txBox="1"/>
          <p:nvPr/>
        </p:nvSpPr>
        <p:spPr>
          <a:xfrm>
            <a:off x="2520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Hur ser vår framtid ut?</a:t>
            </a:r>
            <a:endParaRPr lang="sv-SE" b="1" dirty="0">
              <a:solidFill>
                <a:schemeClr val="bg1"/>
              </a:solidFill>
            </a:endParaRPr>
          </a:p>
        </p:txBody>
      </p:sp>
      <p:sp>
        <p:nvSpPr>
          <p:cNvPr id="16" name="textruta 15"/>
          <p:cNvSpPr txBox="1"/>
          <p:nvPr/>
        </p:nvSpPr>
        <p:spPr>
          <a:xfrm>
            <a:off x="4227600"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Vilka är våra utmaningar?</a:t>
            </a:r>
            <a:endParaRPr lang="sv-SE" b="1" dirty="0">
              <a:solidFill>
                <a:schemeClr val="bg1"/>
              </a:solidFill>
            </a:endParaRPr>
          </a:p>
        </p:txBody>
      </p:sp>
      <p:sp>
        <p:nvSpPr>
          <p:cNvPr id="17" name="textruta 16"/>
          <p:cNvSpPr txBox="1"/>
          <p:nvPr/>
        </p:nvSpPr>
        <p:spPr>
          <a:xfrm>
            <a:off x="8203199" y="1296000"/>
            <a:ext cx="3676533" cy="558800"/>
          </a:xfrm>
          <a:prstGeom prst="rect">
            <a:avLst/>
          </a:prstGeom>
          <a:solidFill>
            <a:srgbClr val="02788A"/>
          </a:solidFill>
          <a:ln w="9525">
            <a:solidFill>
              <a:srgbClr val="02788A"/>
            </a:solidFill>
          </a:ln>
        </p:spPr>
        <p:style>
          <a:lnRef idx="2">
            <a:schemeClr val="accent1"/>
          </a:lnRef>
          <a:fillRef idx="1">
            <a:schemeClr val="lt1"/>
          </a:fillRef>
          <a:effectRef idx="0">
            <a:schemeClr val="accent1"/>
          </a:effectRef>
          <a:fontRef idx="minor">
            <a:schemeClr val="dk1"/>
          </a:fontRef>
        </p:style>
        <p:txBody>
          <a:bodyPr wrap="square" tIns="144000" rtlCol="0">
            <a:noAutofit/>
          </a:bodyPr>
          <a:lstStyle/>
          <a:p>
            <a:r>
              <a:rPr lang="sv-SE" b="1" dirty="0" smtClean="0">
                <a:solidFill>
                  <a:schemeClr val="bg1"/>
                </a:solidFill>
              </a:rPr>
              <a:t>Vilka är vi?</a:t>
            </a:r>
            <a:endParaRPr lang="sv-SE" b="1" dirty="0">
              <a:solidFill>
                <a:schemeClr val="bg1"/>
              </a:solidFill>
            </a:endParaRPr>
          </a:p>
        </p:txBody>
      </p:sp>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a:t>S</a:t>
            </a:r>
            <a:r>
              <a:rPr lang="sv-SE" dirty="0" smtClean="0"/>
              <a:t>undsvalls </a:t>
            </a:r>
            <a:r>
              <a:rPr lang="sv-SE" dirty="0"/>
              <a:t>k</a:t>
            </a:r>
            <a:r>
              <a:rPr lang="sv-SE" dirty="0" smtClean="0"/>
              <a:t>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5</a:t>
            </a:fld>
            <a:endParaRPr lang="en-US" dirty="0">
              <a:solidFill>
                <a:schemeClr val="tx1">
                  <a:lumMod val="50000"/>
                  <a:lumOff val="50000"/>
                </a:schemeClr>
              </a:solidFill>
            </a:endParaRPr>
          </a:p>
        </p:txBody>
      </p:sp>
      <p:pic>
        <p:nvPicPr>
          <p:cNvPr id="12" name="Bildobjekt 11"/>
          <p:cNvPicPr>
            <a:picLocks noChangeAspect="1"/>
          </p:cNvPicPr>
          <p:nvPr/>
        </p:nvPicPr>
        <p:blipFill>
          <a:blip r:embed="rId3"/>
          <a:stretch>
            <a:fillRect/>
          </a:stretch>
        </p:blipFill>
        <p:spPr>
          <a:xfrm>
            <a:off x="8203199" y="1964261"/>
            <a:ext cx="3676532" cy="4391023"/>
          </a:xfrm>
          <a:prstGeom prst="rect">
            <a:avLst/>
          </a:prstGeom>
        </p:spPr>
      </p:pic>
    </p:spTree>
    <p:extLst>
      <p:ext uri="{BB962C8B-B14F-4D97-AF65-F5344CB8AC3E}">
        <p14:creationId xmlns:p14="http://schemas.microsoft.com/office/powerpoint/2010/main" val="555966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Framtidens utmaning - </a:t>
            </a:r>
            <a:r>
              <a:rPr lang="sv-SE" sz="2800" dirty="0" smtClean="0">
                <a:solidFill>
                  <a:schemeClr val="bg1"/>
                </a:solidFill>
              </a:rPr>
              <a:t>Välfärdens långsiktiga finansiering</a:t>
            </a:r>
            <a:endParaRPr lang="sv-SE" sz="28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6</a:t>
            </a:fld>
            <a:endParaRPr lang="en-US" dirty="0">
              <a:solidFill>
                <a:schemeClr val="tx1">
                  <a:lumMod val="50000"/>
                  <a:lumOff val="50000"/>
                </a:schemeClr>
              </a:solidFill>
            </a:endParaRPr>
          </a:p>
        </p:txBody>
      </p:sp>
      <p:sp>
        <p:nvSpPr>
          <p:cNvPr id="8" name="textruta 7"/>
          <p:cNvSpPr txBox="1"/>
          <p:nvPr/>
        </p:nvSpPr>
        <p:spPr>
          <a:xfrm>
            <a:off x="252000" y="2456869"/>
            <a:ext cx="3872528" cy="3898417"/>
          </a:xfrm>
          <a:prstGeom prst="rect">
            <a:avLst/>
          </a:prstGeom>
          <a:noFill/>
          <a:ln>
            <a:noFill/>
          </a:ln>
        </p:spPr>
        <p:txBody>
          <a:bodyPr wrap="square" rtlCol="0">
            <a:noAutofit/>
          </a:bodyPr>
          <a:lstStyle/>
          <a:p>
            <a:pPr algn="just"/>
            <a:r>
              <a:rPr lang="sv-SE" sz="1400" dirty="0" smtClean="0"/>
              <a:t>I dagens välfärdssamhälle lever allt flera allt längre. Andelen äldre kommer att öka och närmast är det den stora fyrtitalistkullen som kommer att nå en ålder där behovet av äldreomsorg och sjukvård ökar. Sett till åren 1980-2005 ökade antalet personer med ca. 15% medan prognosen för de kommande 25 åren visar på en ökning med ca 41%. Tillsammans med ökade förväntningar på välfärdstjänsterna kommer det att medföra kostnadsökningar för välfärdstjänster. </a:t>
            </a:r>
          </a:p>
          <a:p>
            <a:pPr algn="just"/>
            <a:endParaRPr lang="sv-SE" sz="1400" dirty="0"/>
          </a:p>
          <a:p>
            <a:pPr algn="just"/>
            <a:r>
              <a:rPr lang="sv-SE" sz="1400" dirty="0" smtClean="0"/>
              <a:t>För att beskriva utvecklingen har SKL i sina framskrivningar använt sig av två alternativ; demografialternativet och plus1alternativet.</a:t>
            </a:r>
          </a:p>
          <a:p>
            <a:pPr algn="just"/>
            <a:endParaRPr lang="sv-SE" sz="1400" dirty="0"/>
          </a:p>
          <a:p>
            <a:pPr algn="just"/>
            <a:r>
              <a:rPr lang="sv-SE" sz="1400" b="1" dirty="0" smtClean="0"/>
              <a:t>Demografialternativet: </a:t>
            </a:r>
            <a:r>
              <a:rPr lang="sv-SE" sz="1400" dirty="0" smtClean="0"/>
              <a:t>Kommunsektorns kostnader bestäms av demografin och dagens</a:t>
            </a:r>
            <a:endParaRPr lang="sv-SE" sz="1400" b="1" dirty="0" smtClean="0"/>
          </a:p>
          <a:p>
            <a:pPr algn="just"/>
            <a:endParaRPr lang="sv-SE" sz="1400" dirty="0"/>
          </a:p>
        </p:txBody>
      </p:sp>
      <p:sp>
        <p:nvSpPr>
          <p:cNvPr id="9" name="textruta 8"/>
          <p:cNvSpPr txBox="1"/>
          <p:nvPr/>
        </p:nvSpPr>
        <p:spPr>
          <a:xfrm>
            <a:off x="8083686" y="2456869"/>
            <a:ext cx="3803513" cy="3898417"/>
          </a:xfrm>
          <a:prstGeom prst="rect">
            <a:avLst/>
          </a:prstGeom>
          <a:noFill/>
          <a:ln>
            <a:noFill/>
          </a:ln>
        </p:spPr>
        <p:txBody>
          <a:bodyPr wrap="square" rtlCol="0">
            <a:noAutofit/>
          </a:bodyPr>
          <a:lstStyle/>
          <a:p>
            <a:pPr algn="just"/>
            <a:r>
              <a:rPr lang="sv-SE" sz="1400" dirty="0" smtClean="0"/>
              <a:t>Demografialternativet och ca 50% för Plus1alternativet fram till 2035. </a:t>
            </a:r>
          </a:p>
          <a:p>
            <a:pPr algn="just"/>
            <a:endParaRPr lang="sv-SE" sz="1400" dirty="0"/>
          </a:p>
          <a:p>
            <a:pPr algn="just"/>
            <a:r>
              <a:rPr lang="sv-SE" sz="1400" dirty="0" smtClean="0"/>
              <a:t>Kostnadsökningarna som beskrivs ovan skulle innebära att det sammantagna uttaget av kommunal- och landstingsskatt skulle behöva öka med 1,40 kronor (Demografialternativet) respektive 13 kronor (Plus1alternativet). </a:t>
            </a:r>
          </a:p>
          <a:p>
            <a:pPr algn="just"/>
            <a:endParaRPr lang="sv-SE" sz="1400" dirty="0"/>
          </a:p>
          <a:p>
            <a:pPr algn="just"/>
            <a:r>
              <a:rPr lang="sv-SE" sz="1400" dirty="0" smtClean="0"/>
              <a:t>Framtidens utmaning bör diskuteras enskilt i kommuner men även tillsammans med andra kommuner för att hitta lösningar. Det är viktigt att lyfta fram frågan så att långsiktiga politiska beslut kan fattas redan idag. </a:t>
            </a:r>
          </a:p>
          <a:p>
            <a:pPr algn="just"/>
            <a:endParaRPr lang="sv-SE" sz="1400" dirty="0"/>
          </a:p>
          <a:p>
            <a:pPr algn="just"/>
            <a:r>
              <a:rPr lang="sv-SE" sz="1400" dirty="0" smtClean="0"/>
              <a:t>Några exempel på alternativ för att finansiera välfärden återfinns i SKLs rapport </a:t>
            </a:r>
            <a:r>
              <a:rPr lang="sv-SE" sz="1400" dirty="0" smtClean="0">
                <a:hlinkClick r:id="rId3"/>
              </a:rPr>
              <a:t>Framtidens utmaningar – Välfärdens långsiktiga finansiering</a:t>
            </a:r>
            <a:r>
              <a:rPr lang="sv-SE" sz="1400" dirty="0" smtClean="0"/>
              <a:t>. </a:t>
            </a:r>
            <a:endParaRPr lang="sv-SE" sz="1400" dirty="0"/>
          </a:p>
        </p:txBody>
      </p:sp>
      <p:sp>
        <p:nvSpPr>
          <p:cNvPr id="10" name="textruta 9"/>
          <p:cNvSpPr txBox="1"/>
          <p:nvPr/>
        </p:nvSpPr>
        <p:spPr>
          <a:xfrm>
            <a:off x="4167842" y="2456870"/>
            <a:ext cx="3872528" cy="3898416"/>
          </a:xfrm>
          <a:prstGeom prst="rect">
            <a:avLst/>
          </a:prstGeom>
          <a:noFill/>
          <a:ln>
            <a:noFill/>
          </a:ln>
        </p:spPr>
        <p:txBody>
          <a:bodyPr wrap="square" rtlCol="0">
            <a:noAutofit/>
          </a:bodyPr>
          <a:lstStyle/>
          <a:p>
            <a:pPr algn="just"/>
            <a:r>
              <a:rPr lang="sv-SE" sz="1400" dirty="0"/>
              <a:t>prislappar per </a:t>
            </a:r>
            <a:r>
              <a:rPr lang="sv-SE" sz="1400" dirty="0" smtClean="0"/>
              <a:t>åldersgrupp. Kostnadsutveckling bestäms därmed av befolkningens framtida storlek och ålderssammansättning.  </a:t>
            </a:r>
          </a:p>
          <a:p>
            <a:pPr algn="just"/>
            <a:endParaRPr lang="sv-SE" sz="1400" dirty="0"/>
          </a:p>
          <a:p>
            <a:pPr algn="just"/>
            <a:r>
              <a:rPr lang="sv-SE" sz="1400" b="1" dirty="0" smtClean="0"/>
              <a:t>Plus1alternativet: </a:t>
            </a:r>
            <a:r>
              <a:rPr lang="sv-SE" sz="1400" dirty="0" smtClean="0"/>
              <a:t>Plus1alternativet antar att verksamheternas omfattning och därmed kostnaderna växer mer än vad demografin antyder. Under perioden 1980-2005 ökade kostnaderna för välfärdstjänster årligen med 1 % mer än de demografiskt betingade behoven. För att ha ett alternativ som är bättre anpassat till hur det historiskt har sett ut räknar Plus1alternativet med en kostnadsökning på 1% utöver det som demografin kräver. </a:t>
            </a:r>
          </a:p>
          <a:p>
            <a:pPr algn="just"/>
            <a:endParaRPr lang="sv-SE" sz="1400" dirty="0"/>
          </a:p>
          <a:p>
            <a:pPr algn="just"/>
            <a:r>
              <a:rPr lang="sv-SE" sz="1400" dirty="0" smtClean="0"/>
              <a:t>I SKLs rapport visar kommunernas och landstingens sammantagna kostnadsutveckling i fasta priser en kostnadsökning ca 20% för</a:t>
            </a:r>
            <a:endParaRPr lang="sv-SE" sz="1400" dirty="0"/>
          </a:p>
        </p:txBody>
      </p:sp>
      <p:sp>
        <p:nvSpPr>
          <p:cNvPr id="11" name="textruta 10"/>
          <p:cNvSpPr txBox="1"/>
          <p:nvPr/>
        </p:nvSpPr>
        <p:spPr>
          <a:xfrm>
            <a:off x="252001" y="1144309"/>
            <a:ext cx="11635198" cy="1113046"/>
          </a:xfrm>
          <a:prstGeom prst="rect">
            <a:avLst/>
          </a:prstGeom>
          <a:noFill/>
          <a:ln>
            <a:noFill/>
          </a:ln>
        </p:spPr>
        <p:txBody>
          <a:bodyPr wrap="square" rtlCol="0">
            <a:noAutofit/>
          </a:bodyPr>
          <a:lstStyle/>
          <a:p>
            <a:pPr algn="just"/>
            <a:r>
              <a:rPr lang="sv-SE" i="1" dirty="0" smtClean="0"/>
              <a:t>I Sveriges Kommuner och Landstings (SKL) rapport , Framtidens utmaningar – Välfärdens långsiktiga finansiering, vill programberedningen lyfta frågan om hur det svenska välfärdssamhället kommer att se ut i framtiden. Målet med skriften har inte varit att nå konsensus för hur framtidens välfärd ska lösas utan snarare att lyfta fram frågan så att långsiktiga politiska beslut kan fattas redan nu för att möta framtidens utmaningar.   </a:t>
            </a:r>
          </a:p>
        </p:txBody>
      </p:sp>
    </p:spTree>
    <p:extLst>
      <p:ext uri="{BB962C8B-B14F-4D97-AF65-F5344CB8AC3E}">
        <p14:creationId xmlns:p14="http://schemas.microsoft.com/office/powerpoint/2010/main" val="2956269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5981376"/>
          </a:xfrm>
          <a:prstGeom prst="rect">
            <a:avLst/>
          </a:prstGeom>
          <a:solidFill>
            <a:srgbClr val="02788A"/>
          </a:solidFill>
          <a:ln>
            <a:solidFill>
              <a:schemeClr val="accent1"/>
            </a:solidFill>
          </a:ln>
        </p:spPr>
        <p:txBody>
          <a:bodyPr wrap="square" lIns="504000" tIns="612000" rIns="72000" bIns="216000" rtlCol="0" anchor="t" anchorCtr="0">
            <a:noAutofit/>
          </a:bodyPr>
          <a:lstStyle/>
          <a:p>
            <a:r>
              <a:rPr lang="sv-SE" sz="4000" dirty="0" smtClean="0">
                <a:ln>
                  <a:solidFill>
                    <a:schemeClr val="bg1"/>
                  </a:solidFill>
                </a:ln>
                <a:solidFill>
                  <a:schemeClr val="bg1"/>
                </a:solidFill>
              </a:rPr>
              <a:t>Skatteintäkter</a:t>
            </a:r>
            <a:endParaRPr lang="sv-SE" sz="4000" dirty="0">
              <a:ln>
                <a:solidFill>
                  <a:schemeClr val="bg1"/>
                </a:solidFill>
              </a:ln>
              <a:solidFill>
                <a:schemeClr val="bg1"/>
              </a:solidFill>
            </a:endParaRPr>
          </a:p>
          <a:p>
            <a:pPr marL="1028700" lvl="1" indent="-571500">
              <a:buFont typeface="Arial" panose="020B0604020202020204" pitchFamily="34" charset="0"/>
              <a:buChar char="•"/>
            </a:pPr>
            <a:r>
              <a:rPr lang="sv-SE" sz="3200" dirty="0" smtClean="0">
                <a:solidFill>
                  <a:schemeClr val="bg1"/>
                </a:solidFill>
              </a:rPr>
              <a:t>Kommunernas skattebas</a:t>
            </a:r>
          </a:p>
          <a:p>
            <a:pPr marL="1028700" lvl="1" indent="-571500">
              <a:buFont typeface="Arial" panose="020B0604020202020204" pitchFamily="34" charset="0"/>
              <a:buChar char="•"/>
            </a:pPr>
            <a:r>
              <a:rPr lang="sv-SE" sz="3200" dirty="0" smtClean="0">
                <a:solidFill>
                  <a:schemeClr val="bg1"/>
                </a:solidFill>
              </a:rPr>
              <a:t>Sundsvalls kommuns skattekraft och utvecklingen av skatteunderlaget</a:t>
            </a: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7</a:t>
            </a:fld>
            <a:endParaRPr lang="en-US" dirty="0">
              <a:solidFill>
                <a:schemeClr val="tx1">
                  <a:lumMod val="50000"/>
                  <a:lumOff val="50000"/>
                </a:schemeClr>
              </a:solidFill>
            </a:endParaRPr>
          </a:p>
        </p:txBody>
      </p:sp>
    </p:spTree>
    <p:extLst>
      <p:ext uri="{BB962C8B-B14F-4D97-AF65-F5344CB8AC3E}">
        <p14:creationId xmlns:p14="http://schemas.microsoft.com/office/powerpoint/2010/main" val="3915151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Kommunens skattebas</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6F73BDEC-3C87-42A9-93AA-2C89C2B4435D}"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8</a:t>
            </a:fld>
            <a:endParaRPr lang="en-US" dirty="0">
              <a:solidFill>
                <a:schemeClr val="tx1">
                  <a:lumMod val="50000"/>
                  <a:lumOff val="50000"/>
                </a:schemeClr>
              </a:solidFill>
            </a:endParaRPr>
          </a:p>
        </p:txBody>
      </p:sp>
      <p:sp>
        <p:nvSpPr>
          <p:cNvPr id="8" name="textruta 7"/>
          <p:cNvSpPr txBox="1"/>
          <p:nvPr/>
        </p:nvSpPr>
        <p:spPr>
          <a:xfrm>
            <a:off x="252000" y="1342448"/>
            <a:ext cx="5767800" cy="4814701"/>
          </a:xfrm>
          <a:prstGeom prst="rect">
            <a:avLst/>
          </a:prstGeom>
          <a:noFill/>
          <a:ln>
            <a:solidFill>
              <a:srgbClr val="02788A"/>
            </a:solidFill>
          </a:ln>
        </p:spPr>
        <p:txBody>
          <a:bodyPr wrap="square" rtlCol="0">
            <a:noAutofit/>
          </a:bodyPr>
          <a:lstStyle/>
          <a:p>
            <a:pPr algn="just"/>
            <a:r>
              <a:rPr lang="sv-SE" sz="1200" dirty="0" smtClean="0"/>
              <a:t>Basen för kommunalskatten är invånarnas förvärvsinkomster. Till förvärvsinkomsterna räknas förutom löner även löneförmåner, sjukpenning, a-kassa, pensioner etc. Dessutom ingår inkomst av näringsverksamhet för de företagare som inte bedriver verksamheten i aktiebolagsformen. </a:t>
            </a:r>
          </a:p>
          <a:p>
            <a:pPr algn="just"/>
            <a:endParaRPr lang="sv-SE" sz="1200" dirty="0"/>
          </a:p>
          <a:p>
            <a:pPr algn="just"/>
            <a:r>
              <a:rPr lang="sv-SE" sz="1200" dirty="0" smtClean="0"/>
              <a:t>Skatteunderlaget varierar med konjunkturerna. På nästa sida kan vi se utvecklingen för Sundsvalls kommuns skatteunderlag i jämförelse med riket. Utvecklingen av kommunens skatteunderlag är av underordnad betydelse för kommunens finansiering då skillnaden till stor del utjämnas via den kommunalekonomiska utjämningen. </a:t>
            </a:r>
          </a:p>
          <a:p>
            <a:pPr algn="just"/>
            <a:endParaRPr lang="sv-SE" sz="1200" dirty="0"/>
          </a:p>
          <a:p>
            <a:pPr algn="just"/>
            <a:r>
              <a:rPr lang="sv-SE" sz="1200" dirty="0"/>
              <a:t>S</a:t>
            </a:r>
            <a:r>
              <a:rPr lang="sv-SE" sz="1200" dirty="0" smtClean="0"/>
              <a:t>undsvalls kommuns skattekraft får vi genom att sätta skatteunderlaget i relation till antalet invånare i kommunen. Inkomståret 2015 uppgick skattekraften till 193 841 kr per invånare. Vanligtvis stiger skattekraften mellan åren eftersom att skattunderlaget ökar över tiden. I relation till den genomsnittliga skattekraften i riket har Sundsvalls kommuns skattekraft minskat något, från 106 % av rikets skattekraft 2000 till 102 % av rikets skattekraft 2015. Kommunens skatteintäkt är skatteunderlaget </a:t>
            </a:r>
            <a:r>
              <a:rPr lang="sv-SE" sz="1200" dirty="0"/>
              <a:t>multiplicerat med den av kommunen fastställda skattesatsen. I </a:t>
            </a:r>
            <a:r>
              <a:rPr lang="sv-SE" sz="1200" dirty="0" smtClean="0"/>
              <a:t>Sundsvalls kommun </a:t>
            </a:r>
            <a:r>
              <a:rPr lang="sv-SE" sz="1200" dirty="0"/>
              <a:t>har skattesatsen för perioden 2005-2015 varit i stort sett oförändrad. Detta kan ge utrymme för eventuella höjningar under kommande perioder.</a:t>
            </a:r>
          </a:p>
          <a:p>
            <a:pPr algn="just"/>
            <a:r>
              <a:rPr lang="sv-SE" sz="1400" dirty="0" smtClean="0"/>
              <a:t>		</a:t>
            </a:r>
          </a:p>
          <a:p>
            <a:pPr algn="just"/>
            <a:endParaRPr lang="sv-SE" dirty="0"/>
          </a:p>
          <a:p>
            <a:pPr algn="just"/>
            <a:endParaRPr lang="sv-SE" dirty="0" smtClean="0"/>
          </a:p>
        </p:txBody>
      </p:sp>
      <p:sp>
        <p:nvSpPr>
          <p:cNvPr id="9" name="textruta 8"/>
          <p:cNvSpPr txBox="1"/>
          <p:nvPr/>
        </p:nvSpPr>
        <p:spPr>
          <a:xfrm>
            <a:off x="6183698" y="1342448"/>
            <a:ext cx="5703502" cy="4814701"/>
          </a:xfrm>
          <a:prstGeom prst="rect">
            <a:avLst/>
          </a:prstGeom>
          <a:noFill/>
          <a:ln>
            <a:solidFill>
              <a:srgbClr val="02788A"/>
            </a:solidFill>
          </a:ln>
        </p:spPr>
        <p:txBody>
          <a:bodyPr wrap="square" rtlCol="0">
            <a:noAutofit/>
          </a:bodyPr>
          <a:lstStyle/>
          <a:p>
            <a:pPr algn="just"/>
            <a:r>
              <a:rPr lang="sv-SE" sz="1200" dirty="0" smtClean="0"/>
              <a:t>Kommuner som ligger under rikets genomsnittliga skattekraft får pengar fördelat till sig genom det kommunala utjämningssystemet. Detta för att kunna tillhanda en likvärdig service oberoende av förhållanden som är svåra för kommunen att påverka. Framförallt fördelas resurserna till kommunerna beroende på tre olika grunder; inkomstutjämningen, kostnadsutjämningen och strukturbidrag. </a:t>
            </a:r>
          </a:p>
          <a:p>
            <a:pPr algn="just"/>
            <a:endParaRPr lang="sv-SE" sz="1200" dirty="0"/>
          </a:p>
          <a:p>
            <a:pPr algn="just"/>
            <a:r>
              <a:rPr lang="sv-SE" sz="1200" b="1" dirty="0" smtClean="0"/>
              <a:t>Inkomstutjämningen:  </a:t>
            </a:r>
            <a:r>
              <a:rPr lang="sv-SE" sz="1200" dirty="0" smtClean="0"/>
              <a:t>Inkomstutjämningen utgör den största delen av det kommunala utjämningssystemet och baseras på skattekraften. Kommuner med låg skattekraft får bidrag upp till 95% av målet om 115% av medelskattekraften i riket. Huvuddelen av inkomstutjämningen består av statliga bidrag då endast 15 kommuner har tillräckligt hög skattekraft för att de ska behöva betala in till inkomstutjämningen. </a:t>
            </a:r>
          </a:p>
          <a:p>
            <a:pPr algn="just"/>
            <a:endParaRPr lang="sv-SE" sz="1200" b="1" dirty="0"/>
          </a:p>
          <a:p>
            <a:pPr algn="just"/>
            <a:r>
              <a:rPr lang="sv-SE" sz="1200" b="1" dirty="0" smtClean="0"/>
              <a:t>Kostnadsutjämningen: </a:t>
            </a:r>
            <a:r>
              <a:rPr lang="sv-SE" sz="1200" dirty="0" smtClean="0"/>
              <a:t>Kostnadsutjämningen finansieras enbart genom omfördelningar mellan kommunerna för att kompensera för opåverkbara strukturella kostnadsskillnader i obligatorisk kommunal verksamhet. Exempelvis kan kommuner kompenseras för åldersstrukturen där kommunen är skyldig att erbjuda äldreomsorg och barnomsorg till många personer.</a:t>
            </a:r>
          </a:p>
          <a:p>
            <a:pPr algn="just"/>
            <a:endParaRPr lang="sv-SE" sz="1200" dirty="0"/>
          </a:p>
          <a:p>
            <a:pPr algn="just"/>
            <a:r>
              <a:rPr lang="sv-SE" sz="1200" b="1" dirty="0" smtClean="0"/>
              <a:t>Strukturbidrag: </a:t>
            </a:r>
            <a:r>
              <a:rPr lang="sv-SE" sz="1200" dirty="0" smtClean="0"/>
              <a:t>Finansieras av staten och syftar till att stärka kommuner med liten befolkning och/eller arbetsmarknad.</a:t>
            </a:r>
            <a:endParaRPr lang="sv-SE" dirty="0"/>
          </a:p>
        </p:txBody>
      </p:sp>
      <p:graphicFrame>
        <p:nvGraphicFramePr>
          <p:cNvPr id="11" name="Tabell 10"/>
          <p:cNvGraphicFramePr>
            <a:graphicFrameLocks noGrp="1"/>
          </p:cNvGraphicFramePr>
          <p:nvPr>
            <p:extLst>
              <p:ext uri="{D42A27DB-BD31-4B8C-83A1-F6EECF244321}">
                <p14:modId xmlns:p14="http://schemas.microsoft.com/office/powerpoint/2010/main" val="3140021854"/>
              </p:ext>
            </p:extLst>
          </p:nvPr>
        </p:nvGraphicFramePr>
        <p:xfrm>
          <a:off x="426567" y="5257800"/>
          <a:ext cx="5418665" cy="592636"/>
        </p:xfrm>
        <a:graphic>
          <a:graphicData uri="http://schemas.openxmlformats.org/drawingml/2006/table">
            <a:tbl>
              <a:tblPr>
                <a:tableStyleId>{5C22544A-7EE6-4342-B048-85BDC9FD1C3A}</a:tableStyleId>
              </a:tblPr>
              <a:tblGrid>
                <a:gridCol w="586463">
                  <a:extLst>
                    <a:ext uri="{9D8B030D-6E8A-4147-A177-3AD203B41FA5}">
                      <a16:colId xmlns:a16="http://schemas.microsoft.com/office/drawing/2014/main" val="3286969988"/>
                    </a:ext>
                  </a:extLst>
                </a:gridCol>
                <a:gridCol w="425394">
                  <a:extLst>
                    <a:ext uri="{9D8B030D-6E8A-4147-A177-3AD203B41FA5}">
                      <a16:colId xmlns:a16="http://schemas.microsoft.com/office/drawing/2014/main" val="2769030212"/>
                    </a:ext>
                  </a:extLst>
                </a:gridCol>
                <a:gridCol w="453516">
                  <a:extLst>
                    <a:ext uri="{9D8B030D-6E8A-4147-A177-3AD203B41FA5}">
                      <a16:colId xmlns:a16="http://schemas.microsoft.com/office/drawing/2014/main" val="3197318033"/>
                    </a:ext>
                  </a:extLst>
                </a:gridCol>
                <a:gridCol w="453516">
                  <a:extLst>
                    <a:ext uri="{9D8B030D-6E8A-4147-A177-3AD203B41FA5}">
                      <a16:colId xmlns:a16="http://schemas.microsoft.com/office/drawing/2014/main" val="3062608081"/>
                    </a:ext>
                  </a:extLst>
                </a:gridCol>
                <a:gridCol w="453516">
                  <a:extLst>
                    <a:ext uri="{9D8B030D-6E8A-4147-A177-3AD203B41FA5}">
                      <a16:colId xmlns:a16="http://schemas.microsoft.com/office/drawing/2014/main" val="2938698538"/>
                    </a:ext>
                  </a:extLst>
                </a:gridCol>
                <a:gridCol w="453516">
                  <a:extLst>
                    <a:ext uri="{9D8B030D-6E8A-4147-A177-3AD203B41FA5}">
                      <a16:colId xmlns:a16="http://schemas.microsoft.com/office/drawing/2014/main" val="3145821246"/>
                    </a:ext>
                  </a:extLst>
                </a:gridCol>
                <a:gridCol w="453516">
                  <a:extLst>
                    <a:ext uri="{9D8B030D-6E8A-4147-A177-3AD203B41FA5}">
                      <a16:colId xmlns:a16="http://schemas.microsoft.com/office/drawing/2014/main" val="4142927932"/>
                    </a:ext>
                  </a:extLst>
                </a:gridCol>
                <a:gridCol w="453516">
                  <a:extLst>
                    <a:ext uri="{9D8B030D-6E8A-4147-A177-3AD203B41FA5}">
                      <a16:colId xmlns:a16="http://schemas.microsoft.com/office/drawing/2014/main" val="3935040824"/>
                    </a:ext>
                  </a:extLst>
                </a:gridCol>
                <a:gridCol w="453516">
                  <a:extLst>
                    <a:ext uri="{9D8B030D-6E8A-4147-A177-3AD203B41FA5}">
                      <a16:colId xmlns:a16="http://schemas.microsoft.com/office/drawing/2014/main" val="941291052"/>
                    </a:ext>
                  </a:extLst>
                </a:gridCol>
                <a:gridCol w="410732">
                  <a:extLst>
                    <a:ext uri="{9D8B030D-6E8A-4147-A177-3AD203B41FA5}">
                      <a16:colId xmlns:a16="http://schemas.microsoft.com/office/drawing/2014/main" val="3497800252"/>
                    </a:ext>
                  </a:extLst>
                </a:gridCol>
                <a:gridCol w="410732">
                  <a:extLst>
                    <a:ext uri="{9D8B030D-6E8A-4147-A177-3AD203B41FA5}">
                      <a16:colId xmlns:a16="http://schemas.microsoft.com/office/drawing/2014/main" val="977870527"/>
                    </a:ext>
                  </a:extLst>
                </a:gridCol>
                <a:gridCol w="410732">
                  <a:extLst>
                    <a:ext uri="{9D8B030D-6E8A-4147-A177-3AD203B41FA5}">
                      <a16:colId xmlns:a16="http://schemas.microsoft.com/office/drawing/2014/main" val="1389835900"/>
                    </a:ext>
                  </a:extLst>
                </a:gridCol>
              </a:tblGrid>
              <a:tr h="296318">
                <a:tc>
                  <a:txBody>
                    <a:bodyPr/>
                    <a:lstStyle/>
                    <a:p>
                      <a:pPr algn="l" fontAlgn="b"/>
                      <a:r>
                        <a:rPr lang="sv-SE" sz="1000" u="none" strike="noStrike" dirty="0">
                          <a:effectLst/>
                        </a:rPr>
                        <a:t> </a:t>
                      </a:r>
                      <a:endParaRPr lang="sv-SE" sz="10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2005</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2006</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2007</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2008</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2009</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2010</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2011</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2012</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2013</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2014</a:t>
                      </a:r>
                      <a:endParaRPr lang="sv-SE" sz="10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tc>
                  <a:txBody>
                    <a:bodyPr/>
                    <a:lstStyle/>
                    <a:p>
                      <a:pPr algn="ctr" fontAlgn="b"/>
                      <a:r>
                        <a:rPr lang="sv-SE" sz="1000" b="1" u="none" strike="noStrike" dirty="0">
                          <a:effectLst/>
                        </a:rPr>
                        <a:t>2015</a:t>
                      </a:r>
                      <a:endParaRPr lang="sv-SE" sz="10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A22E"/>
                    </a:solidFill>
                  </a:tcPr>
                </a:tc>
                <a:extLst>
                  <a:ext uri="{0D108BD9-81ED-4DB2-BD59-A6C34878D82A}">
                    <a16:rowId xmlns:a16="http://schemas.microsoft.com/office/drawing/2014/main" val="1316356905"/>
                  </a:ext>
                </a:extLst>
              </a:tr>
              <a:tr h="296318">
                <a:tc>
                  <a:txBody>
                    <a:bodyPr/>
                    <a:lstStyle/>
                    <a:p>
                      <a:pPr algn="l" fontAlgn="b"/>
                      <a:r>
                        <a:rPr lang="sv-SE" sz="1000" b="1" u="none" strike="noStrike" dirty="0">
                          <a:effectLst/>
                        </a:rPr>
                        <a:t>Skattesats</a:t>
                      </a:r>
                      <a:endParaRPr lang="sv-SE" sz="10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sv-SE" sz="1000" b="0" u="none" strike="noStrike" kern="1200" dirty="0">
                          <a:solidFill>
                            <a:schemeClr val="dk1"/>
                          </a:solidFill>
                          <a:effectLst/>
                          <a:latin typeface="+mn-lt"/>
                          <a:ea typeface="+mn-ea"/>
                          <a:cs typeface="+mn-cs"/>
                        </a:rPr>
                        <a:t>22,59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0969004"/>
                  </a:ext>
                </a:extLst>
              </a:tr>
            </a:tbl>
          </a:graphicData>
        </a:graphic>
      </p:graphicFrame>
    </p:spTree>
    <p:extLst>
      <p:ext uri="{BB962C8B-B14F-4D97-AF65-F5344CB8AC3E}">
        <p14:creationId xmlns:p14="http://schemas.microsoft.com/office/powerpoint/2010/main" val="645584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2000" y="252000"/>
            <a:ext cx="9789467" cy="892310"/>
          </a:xfrm>
          <a:prstGeom prst="rect">
            <a:avLst/>
          </a:prstGeom>
          <a:solidFill>
            <a:schemeClr val="accent1"/>
          </a:solidFill>
          <a:ln>
            <a:solidFill>
              <a:srgbClr val="02788A"/>
            </a:solidFill>
          </a:ln>
        </p:spPr>
        <p:txBody>
          <a:bodyPr wrap="square" tIns="180000" bIns="216000" rtlCol="0" anchor="t" anchorCtr="0">
            <a:spAutoFit/>
          </a:bodyPr>
          <a:lstStyle/>
          <a:p>
            <a:r>
              <a:rPr lang="sv-SE" sz="3200" b="1" dirty="0" smtClean="0">
                <a:solidFill>
                  <a:schemeClr val="bg1"/>
                </a:solidFill>
              </a:rPr>
              <a:t>Skattekraft och skatteunderlag Sundsvalls kommun</a:t>
            </a:r>
            <a:endParaRPr lang="sv-SE" sz="3200" dirty="0">
              <a:solidFill>
                <a:schemeClr val="bg1"/>
              </a:solidFill>
            </a:endParaRPr>
          </a:p>
        </p:txBody>
      </p:sp>
      <p:pic>
        <p:nvPicPr>
          <p:cNvPr id="5" name="Bildobjekt 4"/>
          <p:cNvPicPr>
            <a:picLocks noChangeAspect="1"/>
          </p:cNvPicPr>
          <p:nvPr/>
        </p:nvPicPr>
        <p:blipFill>
          <a:blip r:embed="rId2"/>
          <a:stretch>
            <a:fillRect/>
          </a:stretch>
        </p:blipFill>
        <p:spPr>
          <a:xfrm>
            <a:off x="10261599" y="319613"/>
            <a:ext cx="1625600" cy="757084"/>
          </a:xfrm>
          <a:prstGeom prst="rect">
            <a:avLst/>
          </a:prstGeom>
        </p:spPr>
      </p:pic>
      <p:sp>
        <p:nvSpPr>
          <p:cNvPr id="2" name="Platshållare för datum 1"/>
          <p:cNvSpPr>
            <a:spLocks noGrp="1"/>
          </p:cNvSpPr>
          <p:nvPr>
            <p:ph type="dt" sz="half" idx="10"/>
          </p:nvPr>
        </p:nvSpPr>
        <p:spPr>
          <a:xfrm>
            <a:off x="8889999" y="6355288"/>
            <a:ext cx="2743200" cy="365125"/>
          </a:xfrm>
        </p:spPr>
        <p:txBody>
          <a:bodyPr/>
          <a:lstStyle/>
          <a:p>
            <a:pPr algn="r"/>
            <a:fld id="{93A226D7-8B92-4F2F-ADEC-386E44969825}" type="datetime6">
              <a:rPr lang="sv-SE" smtClean="0"/>
              <a:t>november 2016</a:t>
            </a:fld>
            <a:endParaRPr lang="en-US" dirty="0"/>
          </a:p>
        </p:txBody>
      </p:sp>
      <p:sp>
        <p:nvSpPr>
          <p:cNvPr id="3" name="Platshållare för sidfot 2"/>
          <p:cNvSpPr>
            <a:spLocks noGrp="1"/>
          </p:cNvSpPr>
          <p:nvPr>
            <p:ph type="ftr" sz="quarter" idx="11"/>
          </p:nvPr>
        </p:nvSpPr>
        <p:spPr>
          <a:xfrm>
            <a:off x="272180" y="6355287"/>
            <a:ext cx="5911517" cy="365125"/>
          </a:xfrm>
        </p:spPr>
        <p:txBody>
          <a:bodyPr/>
          <a:lstStyle/>
          <a:p>
            <a:r>
              <a:rPr lang="sv-SE" dirty="0" smtClean="0"/>
              <a:t>Långsiktig befolkningsprognos och ekonomisk analys 2016-2030   </a:t>
            </a:r>
          </a:p>
          <a:p>
            <a:r>
              <a:rPr lang="sv-SE" dirty="0" smtClean="0"/>
              <a:t>Sundsvalls kommun</a:t>
            </a:r>
            <a:endParaRPr lang="en-US" dirty="0"/>
          </a:p>
        </p:txBody>
      </p:sp>
      <p:sp>
        <p:nvSpPr>
          <p:cNvPr id="6" name="Platshållare för bildnummer 5"/>
          <p:cNvSpPr>
            <a:spLocks noGrp="1"/>
          </p:cNvSpPr>
          <p:nvPr>
            <p:ph type="sldNum" sz="quarter" idx="12"/>
          </p:nvPr>
        </p:nvSpPr>
        <p:spPr>
          <a:xfrm>
            <a:off x="10531963" y="6355290"/>
            <a:ext cx="1530927" cy="365125"/>
          </a:xfrm>
        </p:spPr>
        <p:txBody>
          <a:bodyPr/>
          <a:lstStyle/>
          <a:p>
            <a:fld id="{4FAB73BC-B049-4115-A692-8D63A059BFB8}" type="slidenum">
              <a:rPr lang="en-US" smtClean="0">
                <a:solidFill>
                  <a:schemeClr val="tx1">
                    <a:lumMod val="50000"/>
                    <a:lumOff val="50000"/>
                  </a:schemeClr>
                </a:solidFill>
              </a:rPr>
              <a:pPr/>
              <a:t>9</a:t>
            </a:fld>
            <a:endParaRPr lang="en-US" dirty="0">
              <a:solidFill>
                <a:schemeClr val="tx1">
                  <a:lumMod val="50000"/>
                  <a:lumOff val="50000"/>
                </a:schemeClr>
              </a:solidFill>
            </a:endParaRPr>
          </a:p>
        </p:txBody>
      </p:sp>
      <p:graphicFrame>
        <p:nvGraphicFramePr>
          <p:cNvPr id="8" name="Diagram 7"/>
          <p:cNvGraphicFramePr>
            <a:graphicFrameLocks/>
          </p:cNvGraphicFramePr>
          <p:nvPr>
            <p:extLst>
              <p:ext uri="{D42A27DB-BD31-4B8C-83A1-F6EECF244321}">
                <p14:modId xmlns:p14="http://schemas.microsoft.com/office/powerpoint/2010/main" val="1139936569"/>
              </p:ext>
            </p:extLst>
          </p:nvPr>
        </p:nvGraphicFramePr>
        <p:xfrm>
          <a:off x="272180" y="1635760"/>
          <a:ext cx="5468220" cy="43247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 9"/>
          <p:cNvGraphicFramePr>
            <a:graphicFrameLocks/>
          </p:cNvGraphicFramePr>
          <p:nvPr>
            <p:extLst>
              <p:ext uri="{D42A27DB-BD31-4B8C-83A1-F6EECF244321}">
                <p14:modId xmlns:p14="http://schemas.microsoft.com/office/powerpoint/2010/main" val="193632994"/>
              </p:ext>
            </p:extLst>
          </p:nvPr>
        </p:nvGraphicFramePr>
        <p:xfrm>
          <a:off x="6435555" y="1635760"/>
          <a:ext cx="5451643" cy="4324773"/>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Rak koppling 10"/>
          <p:cNvCxnSpPr/>
          <p:nvPr/>
        </p:nvCxnSpPr>
        <p:spPr>
          <a:xfrm flipH="1">
            <a:off x="6082898" y="1550352"/>
            <a:ext cx="10160" cy="4398891"/>
          </a:xfrm>
          <a:prstGeom prst="line">
            <a:avLst/>
          </a:prstGeom>
          <a:ln>
            <a:solidFill>
              <a:srgbClr val="027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117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Ram">
  <a:themeElements>
    <a:clrScheme name="Ram">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am">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m">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881</TotalTime>
  <Words>5196</Words>
  <Application>Microsoft Office PowerPoint</Application>
  <PresentationFormat>Bredbild</PresentationFormat>
  <Paragraphs>1414</Paragraphs>
  <Slides>34</Slides>
  <Notes>0</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34</vt:i4>
      </vt:variant>
    </vt:vector>
  </HeadingPairs>
  <TitlesOfParts>
    <vt:vector size="45" baseType="lpstr">
      <vt:lpstr>GungsuhChe</vt:lpstr>
      <vt:lpstr>Arial</vt:lpstr>
      <vt:lpstr>Bauhaus 93</vt:lpstr>
      <vt:lpstr>Berlin Sans FB</vt:lpstr>
      <vt:lpstr>Calibri</vt:lpstr>
      <vt:lpstr>Copperplate Gothic Bold</vt:lpstr>
      <vt:lpstr>Corbel</vt:lpstr>
      <vt:lpstr>Garamond</vt:lpstr>
      <vt:lpstr>Wingdings</vt:lpstr>
      <vt:lpstr>Wingdings 2</vt:lpstr>
      <vt:lpstr>Ram</vt:lpstr>
      <vt:lpstr>Långsiktig befolknings-prognos och ekonomisk analys 2016-2030</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BollnÃ¤s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Mattias Ljungqvist Holm</dc:creator>
  <cp:lastModifiedBy>Mattias Ljungqvist Holm</cp:lastModifiedBy>
  <cp:revision>113</cp:revision>
  <dcterms:created xsi:type="dcterms:W3CDTF">2016-08-15T06:29:37Z</dcterms:created>
  <dcterms:modified xsi:type="dcterms:W3CDTF">2016-11-04T10:48:01Z</dcterms:modified>
</cp:coreProperties>
</file>