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notesMasterIdLst>
    <p:notesMasterId r:id="rId36"/>
  </p:notesMasterIdLst>
  <p:sldIdLst>
    <p:sldId id="256" r:id="rId2"/>
    <p:sldId id="318" r:id="rId3"/>
    <p:sldId id="316" r:id="rId4"/>
    <p:sldId id="319" r:id="rId5"/>
    <p:sldId id="320" r:id="rId6"/>
    <p:sldId id="312" r:id="rId7"/>
    <p:sldId id="313" r:id="rId8"/>
    <p:sldId id="314" r:id="rId9"/>
    <p:sldId id="283" r:id="rId10"/>
    <p:sldId id="315" r:id="rId11"/>
    <p:sldId id="282" r:id="rId12"/>
    <p:sldId id="275" r:id="rId13"/>
    <p:sldId id="276" r:id="rId14"/>
    <p:sldId id="277" r:id="rId15"/>
    <p:sldId id="301" r:id="rId16"/>
    <p:sldId id="288" r:id="rId17"/>
    <p:sldId id="289" r:id="rId18"/>
    <p:sldId id="290" r:id="rId19"/>
    <p:sldId id="291" r:id="rId20"/>
    <p:sldId id="292" r:id="rId21"/>
    <p:sldId id="293" r:id="rId22"/>
    <p:sldId id="300" r:id="rId23"/>
    <p:sldId id="297" r:id="rId24"/>
    <p:sldId id="303" r:id="rId25"/>
    <p:sldId id="302" r:id="rId26"/>
    <p:sldId id="298" r:id="rId27"/>
    <p:sldId id="305" r:id="rId28"/>
    <p:sldId id="304" r:id="rId29"/>
    <p:sldId id="299" r:id="rId30"/>
    <p:sldId id="307" r:id="rId31"/>
    <p:sldId id="306" r:id="rId32"/>
    <p:sldId id="294" r:id="rId33"/>
    <p:sldId id="295" r:id="rId34"/>
    <p:sldId id="296"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ias Ljungqvist Holm" initials="MLH" lastIdx="1" clrIdx="0">
    <p:extLst>
      <p:ext uri="{19B8F6BF-5375-455C-9EA6-DF929625EA0E}">
        <p15:presenceInfo xmlns:p15="http://schemas.microsoft.com/office/powerpoint/2012/main" userId="S-1-5-21-2182383715-2302927501-769797181-222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2788A"/>
    <a:srgbClr val="926255"/>
    <a:srgbClr val="FFFFFF"/>
    <a:srgbClr val="9B6E62"/>
    <a:srgbClr val="92D050"/>
    <a:srgbClr val="C3986D"/>
    <a:srgbClr val="00B0F0"/>
    <a:srgbClr val="A19574"/>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6" autoAdjust="0"/>
    <p:restoredTop sz="95597" autoAdjust="0"/>
  </p:normalViewPr>
  <p:slideViewPr>
    <p:cSldViewPr snapToGrid="0">
      <p:cViewPr varScale="1">
        <p:scale>
          <a:sx n="94" d="100"/>
          <a:sy n="94" d="100"/>
        </p:scale>
        <p:origin x="102" y="19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Statistik%20Traineeprojekt\Tabeller\Alla%20kommuner%20och%20Rike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Ekonomiska%20f&#246;ruts&#228;ttningar%20Ovan&#229;ker%20Kommun.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Ekonomiska%20f&#246;ruts&#228;ttningar%20Ovan&#229;ker%20Kommun.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Statistik%20Traineeprojekt\Tabeller\Alla%20kommuner%20och%20Riket.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oleObject" Target="file:///\\kommun.bollnas.se\admin\users\ML3153\Projekt\Trainee%20Projekt%20-%20V&#228;lf&#228;rdsuppdraget%20i%20framtiden\Statistik%20Traineeprojekt\Tabeller\Alla%20kommuner%20och%20Rike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kommun.bollnas.se\admin\users\ML3153\Projekt\Trainee%20Projekt%20-%20V&#228;lf&#228;rdsuppdraget%20i%20framtiden\Statistik%20Traineeprojekt\Tabeller\Alla%20kommuner%20och%20Rike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kommun.bollnas.se\admin\users\ML3153\Projekt\Trainee%20Projekt%20-%20V&#228;lf&#228;rdsuppdraget%20i%20framtiden\Statistik%20Traineeprojekt\Tabeller\Alla%20kommuner%20och%20Rike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Statistik%20Traineeprojekt\Tabeller\Alla%20kommuner%20och%20Rike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Ekonomiska%20f&#246;ruts&#228;ttningar%20Ovan&#229;ker%20Kommu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Ekonomiska%20f&#246;ruts&#228;ttningar%20Ovan&#229;ker%20Kommu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Ekonomiska%20f&#246;ruts&#228;ttningar%20Ovan&#229;ker%20Kommun.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Ovanåker kommuns skattekraft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Skatt!$A$59</c:f>
              <c:strCache>
                <c:ptCount val="1"/>
                <c:pt idx="0">
                  <c:v>Skattekraft, Kr/inv</c:v>
                </c:pt>
              </c:strCache>
            </c:strRef>
          </c:tx>
          <c:spPr>
            <a:solidFill>
              <a:schemeClr val="accent1"/>
            </a:solidFill>
            <a:ln>
              <a:noFill/>
            </a:ln>
            <a:effectLst/>
          </c:spPr>
          <c:invertIfNegative val="0"/>
          <c:cat>
            <c:strRef>
              <c:f>Skatt!$B$58:$R$58</c:f>
              <c:strCach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strCache>
            </c:strRef>
          </c:cat>
          <c:val>
            <c:numRef>
              <c:f>Skatt!$B$59:$R$59</c:f>
              <c:numCache>
                <c:formatCode>General</c:formatCode>
                <c:ptCount val="17"/>
                <c:pt idx="0">
                  <c:v>93167</c:v>
                </c:pt>
                <c:pt idx="1">
                  <c:v>97556</c:v>
                </c:pt>
                <c:pt idx="2">
                  <c:v>103713</c:v>
                </c:pt>
                <c:pt idx="3">
                  <c:v>109290</c:v>
                </c:pt>
                <c:pt idx="4">
                  <c:v>115824</c:v>
                </c:pt>
                <c:pt idx="5">
                  <c:v>124086</c:v>
                </c:pt>
                <c:pt idx="6">
                  <c:v>128071</c:v>
                </c:pt>
                <c:pt idx="7">
                  <c:v>132817</c:v>
                </c:pt>
                <c:pt idx="8">
                  <c:v>138286</c:v>
                </c:pt>
                <c:pt idx="9">
                  <c:v>145474</c:v>
                </c:pt>
                <c:pt idx="10">
                  <c:v>152739</c:v>
                </c:pt>
                <c:pt idx="11">
                  <c:v>152761</c:v>
                </c:pt>
                <c:pt idx="12">
                  <c:v>154676</c:v>
                </c:pt>
                <c:pt idx="13">
                  <c:v>156052</c:v>
                </c:pt>
                <c:pt idx="14">
                  <c:v>159467</c:v>
                </c:pt>
                <c:pt idx="15">
                  <c:v>162349</c:v>
                </c:pt>
                <c:pt idx="16">
                  <c:v>163939</c:v>
                </c:pt>
              </c:numCache>
            </c:numRef>
          </c:val>
          <c:extLst>
            <c:ext xmlns:c16="http://schemas.microsoft.com/office/drawing/2014/chart" uri="{C3380CC4-5D6E-409C-BE32-E72D297353CC}">
              <c16:uniqueId val="{00000000-B627-446B-8FD9-26ACD84F5AD0}"/>
            </c:ext>
          </c:extLst>
        </c:ser>
        <c:dLbls>
          <c:showLegendKey val="0"/>
          <c:showVal val="0"/>
          <c:showCatName val="0"/>
          <c:showSerName val="0"/>
          <c:showPercent val="0"/>
          <c:showBubbleSize val="0"/>
        </c:dLbls>
        <c:gapWidth val="150"/>
        <c:axId val="173168000"/>
        <c:axId val="3603248"/>
      </c:barChart>
      <c:lineChart>
        <c:grouping val="standard"/>
        <c:varyColors val="0"/>
        <c:ser>
          <c:idx val="1"/>
          <c:order val="1"/>
          <c:tx>
            <c:strRef>
              <c:f>Skatt!$A$60</c:f>
              <c:strCache>
                <c:ptCount val="1"/>
                <c:pt idx="0">
                  <c:v>Skattekraft som andel av rikets medelskattekraft, %</c:v>
                </c:pt>
              </c:strCache>
            </c:strRef>
          </c:tx>
          <c:spPr>
            <a:ln w="28575" cap="rnd">
              <a:solidFill>
                <a:srgbClr val="00B0F0"/>
              </a:solidFill>
              <a:round/>
            </a:ln>
            <a:effectLst/>
          </c:spPr>
          <c:marker>
            <c:symbol val="none"/>
          </c:marker>
          <c:cat>
            <c:strRef>
              <c:f>Skatt!$B$58:$R$58</c:f>
              <c:strCach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strCache>
            </c:strRef>
          </c:cat>
          <c:val>
            <c:numRef>
              <c:f>Skatt!$B$60:$R$60</c:f>
              <c:numCache>
                <c:formatCode>0%</c:formatCode>
                <c:ptCount val="17"/>
                <c:pt idx="0">
                  <c:v>0.85</c:v>
                </c:pt>
                <c:pt idx="1">
                  <c:v>0.84</c:v>
                </c:pt>
                <c:pt idx="2">
                  <c:v>0.83</c:v>
                </c:pt>
                <c:pt idx="3">
                  <c:v>0.83</c:v>
                </c:pt>
                <c:pt idx="4">
                  <c:v>0.84</c:v>
                </c:pt>
                <c:pt idx="5">
                  <c:v>0.86</c:v>
                </c:pt>
                <c:pt idx="6">
                  <c:v>0.87</c:v>
                </c:pt>
                <c:pt idx="7">
                  <c:v>0.87</c:v>
                </c:pt>
                <c:pt idx="8">
                  <c:v>0.88</c:v>
                </c:pt>
                <c:pt idx="9">
                  <c:v>0.88</c:v>
                </c:pt>
                <c:pt idx="10">
                  <c:v>0.88</c:v>
                </c:pt>
                <c:pt idx="11">
                  <c:v>0.88</c:v>
                </c:pt>
                <c:pt idx="12">
                  <c:v>0.88</c:v>
                </c:pt>
                <c:pt idx="13">
                  <c:v>0.87</c:v>
                </c:pt>
                <c:pt idx="14">
                  <c:v>0.86</c:v>
                </c:pt>
                <c:pt idx="15">
                  <c:v>0.85</c:v>
                </c:pt>
                <c:pt idx="16">
                  <c:v>0.84</c:v>
                </c:pt>
              </c:numCache>
            </c:numRef>
          </c:val>
          <c:smooth val="0"/>
          <c:extLst>
            <c:ext xmlns:c16="http://schemas.microsoft.com/office/drawing/2014/chart" uri="{C3380CC4-5D6E-409C-BE32-E72D297353CC}">
              <c16:uniqueId val="{00000001-B627-446B-8FD9-26ACD84F5AD0}"/>
            </c:ext>
          </c:extLst>
        </c:ser>
        <c:dLbls>
          <c:showLegendKey val="0"/>
          <c:showVal val="0"/>
          <c:showCatName val="0"/>
          <c:showSerName val="0"/>
          <c:showPercent val="0"/>
          <c:showBubbleSize val="0"/>
        </c:dLbls>
        <c:marker val="1"/>
        <c:smooth val="0"/>
        <c:axId val="296137920"/>
        <c:axId val="171062784"/>
      </c:lineChart>
      <c:catAx>
        <c:axId val="173168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603248"/>
        <c:crosses val="autoZero"/>
        <c:auto val="1"/>
        <c:lblAlgn val="ctr"/>
        <c:lblOffset val="100"/>
        <c:noMultiLvlLbl val="0"/>
      </c:catAx>
      <c:valAx>
        <c:axId val="3603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Kronor per invånare</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3168000"/>
        <c:crosses val="autoZero"/>
        <c:crossBetween val="between"/>
      </c:valAx>
      <c:valAx>
        <c:axId val="171062784"/>
        <c:scaling>
          <c:orientation val="minMax"/>
          <c:max val="1"/>
          <c:min val="0.8"/>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(Riket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96137920"/>
        <c:crosses val="max"/>
        <c:crossBetween val="between"/>
      </c:valAx>
      <c:catAx>
        <c:axId val="296137920"/>
        <c:scaling>
          <c:orientation val="minMax"/>
        </c:scaling>
        <c:delete val="1"/>
        <c:axPos val="b"/>
        <c:numFmt formatCode="General" sourceLinked="1"/>
        <c:majorTickMark val="none"/>
        <c:minorTickMark val="none"/>
        <c:tickLblPos val="nextTo"/>
        <c:crossAx val="171062784"/>
        <c:crosses val="autoZero"/>
        <c:auto val="1"/>
        <c:lblAlgn val="ctr"/>
        <c:lblOffset val="100"/>
        <c:noMultiLvlLbl val="0"/>
      </c:cat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65-79</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'Kostnader (2)'!$A$39</c:f>
              <c:strCache>
                <c:ptCount val="1"/>
                <c:pt idx="0">
                  <c:v>Hemtjänst</c:v>
                </c:pt>
              </c:strCache>
            </c:strRef>
          </c:tx>
          <c:spPr>
            <a:ln w="28575" cap="rnd">
              <a:solidFill>
                <a:srgbClr val="926255"/>
              </a:solidFill>
              <a:round/>
            </a:ln>
            <a:effectLst/>
          </c:spPr>
          <c:marker>
            <c:symbol val="none"/>
          </c:marker>
          <c:cat>
            <c:numRef>
              <c:f>'Kostnader (2)'!$B$38:$AF$38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(2)'!$B$39:$AF$39</c:f>
              <c:numCache>
                <c:formatCode>General</c:formatCode>
                <c:ptCount val="31"/>
                <c:pt idx="10" formatCode="#,##0;[Red]\-#,##0">
                  <c:v>75</c:v>
                </c:pt>
                <c:pt idx="11" formatCode="#,##0;[Red]\-#,##0">
                  <c:v>76</c:v>
                </c:pt>
                <c:pt idx="12" formatCode="#,##0;[Red]\-#,##0">
                  <c:v>89</c:v>
                </c:pt>
                <c:pt idx="13" formatCode="#,##0;[Red]\-#,##0">
                  <c:v>68</c:v>
                </c:pt>
                <c:pt idx="14" formatCode="#,##0;[Red]\-#,##0">
                  <c:v>73</c:v>
                </c:pt>
                <c:pt idx="15" formatCode="#,##0;[Red]\-#,##0">
                  <c:v>79</c:v>
                </c:pt>
                <c:pt idx="16" formatCode="0">
                  <c:v>79.978693725834759</c:v>
                </c:pt>
                <c:pt idx="17" formatCode="0">
                  <c:v>80.732456820906805</c:v>
                </c:pt>
                <c:pt idx="18" formatCode="0">
                  <c:v>81.563932978757464</c:v>
                </c:pt>
                <c:pt idx="19" formatCode="0">
                  <c:v>82.175090634938428</c:v>
                </c:pt>
                <c:pt idx="20" formatCode="0">
                  <c:v>82.657283220670294</c:v>
                </c:pt>
                <c:pt idx="21" formatCode="0">
                  <c:v>82.630159964470238</c:v>
                </c:pt>
                <c:pt idx="22" formatCode="0">
                  <c:v>82.338716794745025</c:v>
                </c:pt>
                <c:pt idx="23" formatCode="0">
                  <c:v>80.963109827306255</c:v>
                </c:pt>
                <c:pt idx="24" formatCode="0">
                  <c:v>79.100352398490386</c:v>
                </c:pt>
                <c:pt idx="25" formatCode="0">
                  <c:v>77.323751655433668</c:v>
                </c:pt>
                <c:pt idx="26" formatCode="0">
                  <c:v>75.165596046084303</c:v>
                </c:pt>
                <c:pt idx="27" formatCode="0">
                  <c:v>73.503984902474116</c:v>
                </c:pt>
                <c:pt idx="28" formatCode="0">
                  <c:v>71.777020348702905</c:v>
                </c:pt>
                <c:pt idx="29" formatCode="0">
                  <c:v>70.643248372742789</c:v>
                </c:pt>
                <c:pt idx="30" formatCode="0">
                  <c:v>69.93656128788254</c:v>
                </c:pt>
              </c:numCache>
            </c:numRef>
          </c:val>
          <c:smooth val="0"/>
          <c:extLst>
            <c:ext xmlns:c16="http://schemas.microsoft.com/office/drawing/2014/chart" uri="{C3380CC4-5D6E-409C-BE32-E72D297353CC}">
              <c16:uniqueId val="{00000000-A606-4ABA-8766-3A840BA6CCC0}"/>
            </c:ext>
          </c:extLst>
        </c:ser>
        <c:ser>
          <c:idx val="1"/>
          <c:order val="1"/>
          <c:tx>
            <c:strRef>
              <c:f>'Kostnader (2)'!$A$40</c:f>
              <c:strCache>
                <c:ptCount val="1"/>
                <c:pt idx="0">
                  <c:v>Korttidsvård</c:v>
                </c:pt>
              </c:strCache>
            </c:strRef>
          </c:tx>
          <c:spPr>
            <a:ln w="28575" cap="rnd">
              <a:solidFill>
                <a:schemeClr val="accent1"/>
              </a:solidFill>
              <a:round/>
            </a:ln>
            <a:effectLst/>
          </c:spPr>
          <c:marker>
            <c:symbol val="none"/>
          </c:marker>
          <c:cat>
            <c:numRef>
              <c:f>'Kostnader (2)'!$B$38:$AF$38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(2)'!$B$40:$AF$40</c:f>
              <c:numCache>
                <c:formatCode>0</c:formatCode>
                <c:ptCount val="3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13.668000000000001</c:v>
                </c:pt>
                <c:pt idx="16">
                  <c:v>27.67465280619518</c:v>
                </c:pt>
                <c:pt idx="17">
                  <c:v>27.935473919700108</c:v>
                </c:pt>
                <c:pt idx="18">
                  <c:v>28.22318572034575</c:v>
                </c:pt>
                <c:pt idx="19">
                  <c:v>28.434661741730093</c:v>
                </c:pt>
                <c:pt idx="20">
                  <c:v>28.601512583800549</c:v>
                </c:pt>
                <c:pt idx="21">
                  <c:v>28.592127250490613</c:v>
                </c:pt>
                <c:pt idx="22">
                  <c:v>28.491280535457598</c:v>
                </c:pt>
                <c:pt idx="23">
                  <c:v>28.015285699230937</c:v>
                </c:pt>
                <c:pt idx="24">
                  <c:v>27.370724470444724</c:v>
                </c:pt>
                <c:pt idx="25">
                  <c:v>26.755975636113103</c:v>
                </c:pt>
                <c:pt idx="26">
                  <c:v>26.00919915842735</c:v>
                </c:pt>
                <c:pt idx="27">
                  <c:v>25.434239636633322</c:v>
                </c:pt>
                <c:pt idx="28">
                  <c:v>24.836666180406869</c:v>
                </c:pt>
                <c:pt idx="29">
                  <c:v>24.444352373636672</c:v>
                </c:pt>
                <c:pt idx="30">
                  <c:v>24.199820751462749</c:v>
                </c:pt>
              </c:numCache>
            </c:numRef>
          </c:val>
          <c:smooth val="0"/>
          <c:extLst>
            <c:ext xmlns:c16="http://schemas.microsoft.com/office/drawing/2014/chart" uri="{C3380CC4-5D6E-409C-BE32-E72D297353CC}">
              <c16:uniqueId val="{00000001-A606-4ABA-8766-3A840BA6CCC0}"/>
            </c:ext>
          </c:extLst>
        </c:ser>
        <c:ser>
          <c:idx val="2"/>
          <c:order val="2"/>
          <c:tx>
            <c:strRef>
              <c:f>'Kostnader (2)'!$A$41</c:f>
              <c:strCache>
                <c:ptCount val="1"/>
                <c:pt idx="0">
                  <c:v>Särskilt boende</c:v>
                </c:pt>
              </c:strCache>
            </c:strRef>
          </c:tx>
          <c:spPr>
            <a:ln w="28575" cap="rnd">
              <a:solidFill>
                <a:srgbClr val="00B0F0"/>
              </a:solidFill>
              <a:round/>
            </a:ln>
            <a:effectLst/>
          </c:spPr>
          <c:marker>
            <c:symbol val="none"/>
          </c:marker>
          <c:cat>
            <c:numRef>
              <c:f>'Kostnader (2)'!$B$38:$AF$38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(2)'!$B$41:$AF$41</c:f>
              <c:numCache>
                <c:formatCode>#,##0;[Red]\-#,##0</c:formatCode>
                <c:ptCount val="31"/>
                <c:pt idx="0">
                  <c:v>35.68</c:v>
                </c:pt>
                <c:pt idx="1">
                  <c:v>37.128</c:v>
                </c:pt>
                <c:pt idx="2">
                  <c:v>33.573</c:v>
                </c:pt>
                <c:pt idx="3">
                  <c:v>31.428000000000004</c:v>
                </c:pt>
                <c:pt idx="4">
                  <c:v>33.173999999999999</c:v>
                </c:pt>
                <c:pt idx="5">
                  <c:v>30.708000000000002</c:v>
                </c:pt>
                <c:pt idx="6">
                  <c:v>31</c:v>
                </c:pt>
                <c:pt idx="7">
                  <c:v>26.279999999999998</c:v>
                </c:pt>
                <c:pt idx="8">
                  <c:v>21.504000000000001</c:v>
                </c:pt>
                <c:pt idx="9">
                  <c:v>22</c:v>
                </c:pt>
                <c:pt idx="10">
                  <c:v>30.911999999999999</c:v>
                </c:pt>
                <c:pt idx="11">
                  <c:v>20.13</c:v>
                </c:pt>
                <c:pt idx="12">
                  <c:v>16.808</c:v>
                </c:pt>
                <c:pt idx="13">
                  <c:v>23.859000000000002</c:v>
                </c:pt>
                <c:pt idx="14">
                  <c:v>17.984000000000002</c:v>
                </c:pt>
                <c:pt idx="15">
                  <c:v>15.945999999999998</c:v>
                </c:pt>
                <c:pt idx="16" formatCode="0">
                  <c:v>16.14354747028052</c:v>
                </c:pt>
                <c:pt idx="17" formatCode="0">
                  <c:v>16.295693119825064</c:v>
                </c:pt>
                <c:pt idx="18" formatCode="0">
                  <c:v>16.463525003535018</c:v>
                </c:pt>
                <c:pt idx="19" formatCode="0">
                  <c:v>16.586886016009217</c:v>
                </c:pt>
                <c:pt idx="20" formatCode="0">
                  <c:v>16.684215673883653</c:v>
                </c:pt>
                <c:pt idx="21" formatCode="0">
                  <c:v>16.678740896119525</c:v>
                </c:pt>
                <c:pt idx="22" formatCode="0">
                  <c:v>16.619913645683596</c:v>
                </c:pt>
                <c:pt idx="23" formatCode="0">
                  <c:v>16.342249991218043</c:v>
                </c:pt>
                <c:pt idx="24" formatCode="0">
                  <c:v>15.966255941092754</c:v>
                </c:pt>
                <c:pt idx="25" formatCode="0">
                  <c:v>15.607652454399307</c:v>
                </c:pt>
                <c:pt idx="26" formatCode="0">
                  <c:v>15.172032842415954</c:v>
                </c:pt>
                <c:pt idx="27" formatCode="0">
                  <c:v>14.836639788036102</c:v>
                </c:pt>
                <c:pt idx="28" formatCode="0">
                  <c:v>14.488055271904006</c:v>
                </c:pt>
                <c:pt idx="29" formatCode="0">
                  <c:v>14.259205551288057</c:v>
                </c:pt>
                <c:pt idx="30" formatCode="0">
                  <c:v>14.116562105019936</c:v>
                </c:pt>
              </c:numCache>
            </c:numRef>
          </c:val>
          <c:smooth val="0"/>
          <c:extLst>
            <c:ext xmlns:c16="http://schemas.microsoft.com/office/drawing/2014/chart" uri="{C3380CC4-5D6E-409C-BE32-E72D297353CC}">
              <c16:uniqueId val="{00000002-A606-4ABA-8766-3A840BA6CCC0}"/>
            </c:ext>
          </c:extLst>
        </c:ser>
        <c:ser>
          <c:idx val="3"/>
          <c:order val="3"/>
          <c:tx>
            <c:strRef>
              <c:f>'Kostnader (2)'!$A$42</c:f>
              <c:strCache>
                <c:ptCount val="1"/>
                <c:pt idx="0">
                  <c:v>Dagverksamhet</c:v>
                </c:pt>
              </c:strCache>
            </c:strRef>
          </c:tx>
          <c:spPr>
            <a:ln w="28575" cap="rnd">
              <a:solidFill>
                <a:srgbClr val="92D050"/>
              </a:solidFill>
              <a:round/>
            </a:ln>
            <a:effectLst/>
          </c:spPr>
          <c:marker>
            <c:symbol val="none"/>
          </c:marker>
          <c:cat>
            <c:numRef>
              <c:f>'Kostnader (2)'!$B$38:$AF$38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(2)'!$B$42:$AF$42</c:f>
              <c:numCache>
                <c:formatCode>0</c:formatCode>
                <c:ptCount val="3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25.058000000000003</c:v>
                </c:pt>
                <c:pt idx="16">
                  <c:v>18.449768537463452</c:v>
                </c:pt>
                <c:pt idx="17">
                  <c:v>18.623649279800073</c:v>
                </c:pt>
                <c:pt idx="18">
                  <c:v>18.815457146897167</c:v>
                </c:pt>
                <c:pt idx="19">
                  <c:v>18.956441161153396</c:v>
                </c:pt>
                <c:pt idx="20">
                  <c:v>19.067675055867031</c:v>
                </c:pt>
                <c:pt idx="21">
                  <c:v>19.061418166993743</c:v>
                </c:pt>
                <c:pt idx="22">
                  <c:v>18.9941870236384</c:v>
                </c:pt>
                <c:pt idx="23">
                  <c:v>18.676857132820626</c:v>
                </c:pt>
                <c:pt idx="24">
                  <c:v>18.247149646963148</c:v>
                </c:pt>
                <c:pt idx="25">
                  <c:v>17.837317090742069</c:v>
                </c:pt>
                <c:pt idx="26">
                  <c:v>17.339466105618236</c:v>
                </c:pt>
                <c:pt idx="27">
                  <c:v>16.956159757755547</c:v>
                </c:pt>
                <c:pt idx="28">
                  <c:v>16.557777453604579</c:v>
                </c:pt>
                <c:pt idx="29">
                  <c:v>16.296234915757783</c:v>
                </c:pt>
                <c:pt idx="30">
                  <c:v>16.133213834308499</c:v>
                </c:pt>
              </c:numCache>
            </c:numRef>
          </c:val>
          <c:smooth val="0"/>
          <c:extLst>
            <c:ext xmlns:c16="http://schemas.microsoft.com/office/drawing/2014/chart" uri="{C3380CC4-5D6E-409C-BE32-E72D297353CC}">
              <c16:uniqueId val="{00000003-A606-4ABA-8766-3A840BA6CCC0}"/>
            </c:ext>
          </c:extLst>
        </c:ser>
        <c:dLbls>
          <c:showLegendKey val="0"/>
          <c:showVal val="0"/>
          <c:showCatName val="0"/>
          <c:showSerName val="0"/>
          <c:showPercent val="0"/>
          <c:showBubbleSize val="0"/>
        </c:dLbls>
        <c:smooth val="0"/>
        <c:axId val="189039456"/>
        <c:axId val="189040704"/>
      </c:lineChart>
      <c:catAx>
        <c:axId val="1890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9040704"/>
        <c:crosses val="autoZero"/>
        <c:auto val="1"/>
        <c:lblAlgn val="ctr"/>
        <c:lblOffset val="100"/>
        <c:tickLblSkip val="1"/>
        <c:noMultiLvlLbl val="0"/>
      </c:catAx>
      <c:valAx>
        <c:axId val="189040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Antal</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903945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80+</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'Kostnader (2)'!$A$49</c:f>
              <c:strCache>
                <c:ptCount val="1"/>
                <c:pt idx="0">
                  <c:v>Hemtjänst</c:v>
                </c:pt>
              </c:strCache>
            </c:strRef>
          </c:tx>
          <c:spPr>
            <a:ln w="28575" cap="rnd">
              <a:solidFill>
                <a:srgbClr val="926255"/>
              </a:solidFill>
              <a:round/>
            </a:ln>
            <a:effectLst/>
          </c:spPr>
          <c:marker>
            <c:symbol val="none"/>
          </c:marker>
          <c:cat>
            <c:numRef>
              <c:f>'Kostnader (2)'!$B$48:$AF$48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(2)'!$B$49:$AF$49</c:f>
              <c:numCache>
                <c:formatCode>General</c:formatCode>
                <c:ptCount val="31"/>
                <c:pt idx="10" formatCode="#,##0;[Red]\-#,##0">
                  <c:v>230</c:v>
                </c:pt>
                <c:pt idx="11" formatCode="#,##0;[Red]\-#,##0">
                  <c:v>234</c:v>
                </c:pt>
                <c:pt idx="12" formatCode="#,##0;[Red]\-#,##0">
                  <c:v>254</c:v>
                </c:pt>
                <c:pt idx="13" formatCode="#,##0;[Red]\-#,##0">
                  <c:v>208</c:v>
                </c:pt>
                <c:pt idx="14" formatCode="#,##0;[Red]\-#,##0">
                  <c:v>216</c:v>
                </c:pt>
                <c:pt idx="15" formatCode="#,##0;[Red]\-#,##0">
                  <c:v>211</c:v>
                </c:pt>
                <c:pt idx="16" formatCode="0">
                  <c:v>211.23078611800241</c:v>
                </c:pt>
                <c:pt idx="17" formatCode="0">
                  <c:v>214.58519224344414</c:v>
                </c:pt>
                <c:pt idx="18" formatCode="0">
                  <c:v>215.88409238493304</c:v>
                </c:pt>
                <c:pt idx="19" formatCode="0">
                  <c:v>217.88282754364687</c:v>
                </c:pt>
                <c:pt idx="20" formatCode="0">
                  <c:v>219.59007178093412</c:v>
                </c:pt>
                <c:pt idx="21" formatCode="0">
                  <c:v>222.21463963517405</c:v>
                </c:pt>
                <c:pt idx="22" formatCode="0">
                  <c:v>229.54233428387141</c:v>
                </c:pt>
                <c:pt idx="23" formatCode="0">
                  <c:v>236.25049857235751</c:v>
                </c:pt>
                <c:pt idx="24" formatCode="0">
                  <c:v>252.01842975546595</c:v>
                </c:pt>
                <c:pt idx="25" formatCode="0">
                  <c:v>263.09963193570604</c:v>
                </c:pt>
                <c:pt idx="26" formatCode="0">
                  <c:v>276.03209088933517</c:v>
                </c:pt>
                <c:pt idx="27" formatCode="0">
                  <c:v>288.72977785873616</c:v>
                </c:pt>
                <c:pt idx="28" formatCode="0">
                  <c:v>296.44792694648555</c:v>
                </c:pt>
                <c:pt idx="29" formatCode="0">
                  <c:v>304.97259227196531</c:v>
                </c:pt>
                <c:pt idx="30" formatCode="0">
                  <c:v>306.15805835220931</c:v>
                </c:pt>
              </c:numCache>
            </c:numRef>
          </c:val>
          <c:smooth val="0"/>
          <c:extLst>
            <c:ext xmlns:c16="http://schemas.microsoft.com/office/drawing/2014/chart" uri="{C3380CC4-5D6E-409C-BE32-E72D297353CC}">
              <c16:uniqueId val="{00000000-8C6E-4795-916F-6AA937C2D767}"/>
            </c:ext>
          </c:extLst>
        </c:ser>
        <c:ser>
          <c:idx val="1"/>
          <c:order val="1"/>
          <c:tx>
            <c:strRef>
              <c:f>'Kostnader (2)'!$A$50</c:f>
              <c:strCache>
                <c:ptCount val="1"/>
                <c:pt idx="0">
                  <c:v>Korttidsvård</c:v>
                </c:pt>
              </c:strCache>
            </c:strRef>
          </c:tx>
          <c:spPr>
            <a:ln w="28575" cap="rnd">
              <a:solidFill>
                <a:schemeClr val="accent1"/>
              </a:solidFill>
              <a:round/>
            </a:ln>
            <a:effectLst/>
          </c:spPr>
          <c:marker>
            <c:symbol val="none"/>
          </c:marker>
          <c:cat>
            <c:numRef>
              <c:f>'Kostnader (2)'!$B$48:$AF$48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(2)'!$B$50:$AF$50</c:f>
              <c:numCache>
                <c:formatCode>0</c:formatCode>
                <c:ptCount val="31"/>
                <c:pt idx="0">
                  <c:v>9.8279999999999994</c:v>
                </c:pt>
                <c:pt idx="1">
                  <c:v>9.9</c:v>
                </c:pt>
                <c:pt idx="2">
                  <c:v>10.02</c:v>
                </c:pt>
                <c:pt idx="3">
                  <c:v>9.9600000000000009</c:v>
                </c:pt>
                <c:pt idx="4">
                  <c:v>10.104000000000001</c:v>
                </c:pt>
                <c:pt idx="5">
                  <c:v>10.116</c:v>
                </c:pt>
                <c:pt idx="6">
                  <c:v>10.02</c:v>
                </c:pt>
                <c:pt idx="7">
                  <c:v>10.32</c:v>
                </c:pt>
                <c:pt idx="8">
                  <c:v>10.008000000000001</c:v>
                </c:pt>
                <c:pt idx="9">
                  <c:v>9.7200000000000006</c:v>
                </c:pt>
                <c:pt idx="10">
                  <c:v>9.8759999999999994</c:v>
                </c:pt>
                <c:pt idx="11">
                  <c:v>9.7799999999999994</c:v>
                </c:pt>
                <c:pt idx="12">
                  <c:v>9.8759999999999994</c:v>
                </c:pt>
                <c:pt idx="13">
                  <c:v>9.84</c:v>
                </c:pt>
                <c:pt idx="14">
                  <c:v>9.84</c:v>
                </c:pt>
                <c:pt idx="15">
                  <c:v>4.7759999999999998</c:v>
                </c:pt>
                <c:pt idx="16">
                  <c:v>4.7812238601875805</c:v>
                </c:pt>
                <c:pt idx="17">
                  <c:v>4.8571510813018444</c:v>
                </c:pt>
                <c:pt idx="18">
                  <c:v>4.8865517783433186</c:v>
                </c:pt>
                <c:pt idx="19">
                  <c:v>4.9317932907509832</c:v>
                </c:pt>
                <c:pt idx="20">
                  <c:v>4.970436885430054</c:v>
                </c:pt>
                <c:pt idx="21">
                  <c:v>5.0298441653914274</c:v>
                </c:pt>
                <c:pt idx="22">
                  <c:v>5.1957070546908524</c:v>
                </c:pt>
                <c:pt idx="23">
                  <c:v>5.3475468302444522</c:v>
                </c:pt>
                <c:pt idx="24">
                  <c:v>5.7044550735170869</c:v>
                </c:pt>
                <c:pt idx="25">
                  <c:v>5.9552788726300099</c:v>
                </c:pt>
                <c:pt idx="26">
                  <c:v>6.2480060004145246</c:v>
                </c:pt>
                <c:pt idx="27">
                  <c:v>6.5354190476460845</c:v>
                </c:pt>
                <c:pt idx="28">
                  <c:v>6.7101199009308772</c:v>
                </c:pt>
                <c:pt idx="29">
                  <c:v>6.9030763065919727</c:v>
                </c:pt>
                <c:pt idx="30">
                  <c:v>6.9299094155931362</c:v>
                </c:pt>
              </c:numCache>
            </c:numRef>
          </c:val>
          <c:smooth val="0"/>
          <c:extLst>
            <c:ext xmlns:c16="http://schemas.microsoft.com/office/drawing/2014/chart" uri="{C3380CC4-5D6E-409C-BE32-E72D297353CC}">
              <c16:uniqueId val="{00000001-8C6E-4795-916F-6AA937C2D767}"/>
            </c:ext>
          </c:extLst>
        </c:ser>
        <c:ser>
          <c:idx val="2"/>
          <c:order val="2"/>
          <c:tx>
            <c:strRef>
              <c:f>'Kostnader (2)'!$A$51</c:f>
              <c:strCache>
                <c:ptCount val="1"/>
                <c:pt idx="0">
                  <c:v>Särskilt boende</c:v>
                </c:pt>
              </c:strCache>
            </c:strRef>
          </c:tx>
          <c:spPr>
            <a:ln w="28575" cap="rnd">
              <a:solidFill>
                <a:srgbClr val="00B0F0"/>
              </a:solidFill>
              <a:round/>
            </a:ln>
            <a:effectLst/>
          </c:spPr>
          <c:marker>
            <c:symbol val="none"/>
          </c:marker>
          <c:cat>
            <c:numRef>
              <c:f>'Kostnader (2)'!$B$48:$AF$48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(2)'!$B$51:$AF$51</c:f>
              <c:numCache>
                <c:formatCode>0</c:formatCode>
                <c:ptCount val="31"/>
                <c:pt idx="0">
                  <c:v>122.85</c:v>
                </c:pt>
                <c:pt idx="1">
                  <c:v>111.37500000000001</c:v>
                </c:pt>
                <c:pt idx="2">
                  <c:v>126.08499999999999</c:v>
                </c:pt>
                <c:pt idx="3">
                  <c:v>122.84000000000002</c:v>
                </c:pt>
                <c:pt idx="4">
                  <c:v>118.72199999999999</c:v>
                </c:pt>
                <c:pt idx="5">
                  <c:v>118.02000000000001</c:v>
                </c:pt>
                <c:pt idx="6">
                  <c:v>118</c:v>
                </c:pt>
                <c:pt idx="7">
                  <c:v>127.28000000000002</c:v>
                </c:pt>
                <c:pt idx="8">
                  <c:v>121.764</c:v>
                </c:pt>
                <c:pt idx="9">
                  <c:v>122</c:v>
                </c:pt>
                <c:pt idx="10">
                  <c:v>114.39700000000001</c:v>
                </c:pt>
                <c:pt idx="11">
                  <c:v>83.13</c:v>
                </c:pt>
                <c:pt idx="12">
                  <c:v>46.087999999999994</c:v>
                </c:pt>
                <c:pt idx="13">
                  <c:v>81.180000000000007</c:v>
                </c:pt>
                <c:pt idx="14">
                  <c:v>72.160000000000011</c:v>
                </c:pt>
                <c:pt idx="15">
                  <c:v>62.884</c:v>
                </c:pt>
                <c:pt idx="16">
                  <c:v>62.952780825803146</c:v>
                </c:pt>
                <c:pt idx="17">
                  <c:v>63.952489237140952</c:v>
                </c:pt>
                <c:pt idx="18">
                  <c:v>64.339598414853697</c:v>
                </c:pt>
                <c:pt idx="19">
                  <c:v>64.935278328221287</c:v>
                </c:pt>
                <c:pt idx="20">
                  <c:v>65.444085658162379</c:v>
                </c:pt>
                <c:pt idx="21">
                  <c:v>66.226281510987121</c:v>
                </c:pt>
                <c:pt idx="22">
                  <c:v>68.410142886762884</c:v>
                </c:pt>
                <c:pt idx="23">
                  <c:v>70.409366598218625</c:v>
                </c:pt>
                <c:pt idx="24">
                  <c:v>75.108658467974976</c:v>
                </c:pt>
                <c:pt idx="25">
                  <c:v>78.411171822961791</c:v>
                </c:pt>
                <c:pt idx="26">
                  <c:v>82.265412338791236</c:v>
                </c:pt>
                <c:pt idx="27">
                  <c:v>86.0496841273401</c:v>
                </c:pt>
                <c:pt idx="28">
                  <c:v>88.349912028923214</c:v>
                </c:pt>
                <c:pt idx="29">
                  <c:v>90.890504703460977</c:v>
                </c:pt>
                <c:pt idx="30">
                  <c:v>91.24380730530963</c:v>
                </c:pt>
              </c:numCache>
            </c:numRef>
          </c:val>
          <c:smooth val="0"/>
          <c:extLst>
            <c:ext xmlns:c16="http://schemas.microsoft.com/office/drawing/2014/chart" uri="{C3380CC4-5D6E-409C-BE32-E72D297353CC}">
              <c16:uniqueId val="{00000002-8C6E-4795-916F-6AA937C2D767}"/>
            </c:ext>
          </c:extLst>
        </c:ser>
        <c:ser>
          <c:idx val="3"/>
          <c:order val="3"/>
          <c:tx>
            <c:strRef>
              <c:f>'Kostnader (2)'!$A$52</c:f>
              <c:strCache>
                <c:ptCount val="1"/>
                <c:pt idx="0">
                  <c:v>Dagverksamhet</c:v>
                </c:pt>
              </c:strCache>
            </c:strRef>
          </c:tx>
          <c:spPr>
            <a:ln w="28575" cap="rnd">
              <a:solidFill>
                <a:srgbClr val="92D050"/>
              </a:solidFill>
              <a:round/>
            </a:ln>
            <a:effectLst/>
          </c:spPr>
          <c:marker>
            <c:symbol val="none"/>
          </c:marker>
          <c:cat>
            <c:numRef>
              <c:f>'Kostnader (2)'!$B$48:$AF$48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(2)'!$B$52:$AF$52</c:f>
              <c:numCache>
                <c:formatCode>0</c:formatCode>
                <c:ptCount val="31"/>
                <c:pt idx="0">
                  <c:v>6.5520000000000005</c:v>
                </c:pt>
                <c:pt idx="1">
                  <c:v>6.6000000000000005</c:v>
                </c:pt>
                <c:pt idx="2">
                  <c:v>6.68</c:v>
                </c:pt>
                <c:pt idx="3">
                  <c:v>6.6400000000000006</c:v>
                </c:pt>
                <c:pt idx="4">
                  <c:v>6.7359999999999998</c:v>
                </c:pt>
                <c:pt idx="5">
                  <c:v>6.7439999999999998</c:v>
                </c:pt>
                <c:pt idx="6">
                  <c:v>6.68</c:v>
                </c:pt>
                <c:pt idx="7">
                  <c:v>6.88</c:v>
                </c:pt>
                <c:pt idx="8">
                  <c:v>6.6719999999999997</c:v>
                </c:pt>
                <c:pt idx="9">
                  <c:v>6.48</c:v>
                </c:pt>
                <c:pt idx="10">
                  <c:v>6.5840000000000005</c:v>
                </c:pt>
                <c:pt idx="11">
                  <c:v>6.5200000000000005</c:v>
                </c:pt>
                <c:pt idx="12">
                  <c:v>6.5840000000000005</c:v>
                </c:pt>
                <c:pt idx="13">
                  <c:v>6.5600000000000005</c:v>
                </c:pt>
                <c:pt idx="14">
                  <c:v>6.5600000000000005</c:v>
                </c:pt>
                <c:pt idx="15">
                  <c:v>8.7560000000000002</c:v>
                </c:pt>
                <c:pt idx="16">
                  <c:v>8.7655770770105654</c:v>
                </c:pt>
                <c:pt idx="17">
                  <c:v>8.904776982386716</c:v>
                </c:pt>
                <c:pt idx="18">
                  <c:v>8.9586782602960842</c:v>
                </c:pt>
                <c:pt idx="19">
                  <c:v>9.0416210330434694</c:v>
                </c:pt>
                <c:pt idx="20">
                  <c:v>9.112467623288433</c:v>
                </c:pt>
                <c:pt idx="21">
                  <c:v>9.2213809698842848</c:v>
                </c:pt>
                <c:pt idx="22">
                  <c:v>9.525462933599897</c:v>
                </c:pt>
                <c:pt idx="23">
                  <c:v>9.8038358554481633</c:v>
                </c:pt>
                <c:pt idx="24">
                  <c:v>10.458167634781326</c:v>
                </c:pt>
                <c:pt idx="25">
                  <c:v>10.918011266488351</c:v>
                </c:pt>
                <c:pt idx="26">
                  <c:v>11.45467766742663</c:v>
                </c:pt>
                <c:pt idx="27">
                  <c:v>11.981601587351156</c:v>
                </c:pt>
                <c:pt idx="28">
                  <c:v>12.301886485039942</c:v>
                </c:pt>
                <c:pt idx="29">
                  <c:v>12.655639895418616</c:v>
                </c:pt>
                <c:pt idx="30">
                  <c:v>12.704833928587417</c:v>
                </c:pt>
              </c:numCache>
            </c:numRef>
          </c:val>
          <c:smooth val="0"/>
          <c:extLst>
            <c:ext xmlns:c16="http://schemas.microsoft.com/office/drawing/2014/chart" uri="{C3380CC4-5D6E-409C-BE32-E72D297353CC}">
              <c16:uniqueId val="{00000003-8C6E-4795-916F-6AA937C2D767}"/>
            </c:ext>
          </c:extLst>
        </c:ser>
        <c:dLbls>
          <c:showLegendKey val="0"/>
          <c:showVal val="0"/>
          <c:showCatName val="0"/>
          <c:showSerName val="0"/>
          <c:showPercent val="0"/>
          <c:showBubbleSize val="0"/>
        </c:dLbls>
        <c:smooth val="0"/>
        <c:axId val="251966560"/>
        <c:axId val="251967392"/>
      </c:lineChart>
      <c:catAx>
        <c:axId val="251966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1967392"/>
        <c:crosses val="autoZero"/>
        <c:auto val="1"/>
        <c:lblAlgn val="ctr"/>
        <c:lblOffset val="100"/>
        <c:tickLblSkip val="1"/>
        <c:noMultiLvlLbl val="0"/>
      </c:catAx>
      <c:valAx>
        <c:axId val="2519673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Antal</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196656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för-, grund-</a:t>
            </a:r>
            <a:r>
              <a:rPr lang="sv-SE" baseline="0" dirty="0" smtClean="0"/>
              <a:t> och gymnasieskola (Demografiskt alternativ)</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Skola!$A$197:$B$197</c:f>
              <c:strCache>
                <c:ptCount val="2"/>
                <c:pt idx="0">
                  <c:v>Förskola</c:v>
                </c:pt>
              </c:strCache>
            </c:strRef>
          </c:tx>
          <c:spPr>
            <a:ln w="28575" cap="rnd">
              <a:solidFill>
                <a:srgbClr val="00B0F0"/>
              </a:solidFill>
              <a:round/>
            </a:ln>
            <a:effectLst/>
          </c:spPr>
          <c:marker>
            <c:symbol val="none"/>
          </c:marker>
          <c:cat>
            <c:numRef>
              <c:f>Skola!$C$196:$R$196</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Skola!$C$197:$R$197</c:f>
              <c:numCache>
                <c:formatCode>0</c:formatCode>
                <c:ptCount val="16"/>
                <c:pt idx="0">
                  <c:v>100</c:v>
                </c:pt>
                <c:pt idx="1">
                  <c:v>101.84250701758222</c:v>
                </c:pt>
                <c:pt idx="2">
                  <c:v>102.34075399052763</c:v>
                </c:pt>
                <c:pt idx="3">
                  <c:v>102.0717420372706</c:v>
                </c:pt>
                <c:pt idx="4">
                  <c:v>101.54160883042692</c:v>
                </c:pt>
                <c:pt idx="5">
                  <c:v>105.29542078977808</c:v>
                </c:pt>
                <c:pt idx="6">
                  <c:v>105.93139263365968</c:v>
                </c:pt>
                <c:pt idx="7">
                  <c:v>105.64840273787563</c:v>
                </c:pt>
                <c:pt idx="8">
                  <c:v>105.21557872072948</c:v>
                </c:pt>
                <c:pt idx="9">
                  <c:v>104.1695398673896</c:v>
                </c:pt>
                <c:pt idx="10">
                  <c:v>102.84549798574085</c:v>
                </c:pt>
                <c:pt idx="11">
                  <c:v>100.47744624504099</c:v>
                </c:pt>
                <c:pt idx="12">
                  <c:v>97.887216861589067</c:v>
                </c:pt>
                <c:pt idx="13">
                  <c:v>94.892325538524616</c:v>
                </c:pt>
                <c:pt idx="14">
                  <c:v>92.226775286869469</c:v>
                </c:pt>
                <c:pt idx="15">
                  <c:v>89.242164554634741</c:v>
                </c:pt>
              </c:numCache>
            </c:numRef>
          </c:val>
          <c:smooth val="0"/>
          <c:extLst>
            <c:ext xmlns:c16="http://schemas.microsoft.com/office/drawing/2014/chart" uri="{C3380CC4-5D6E-409C-BE32-E72D297353CC}">
              <c16:uniqueId val="{00000000-22F5-43DB-BD6A-758EC9353D04}"/>
            </c:ext>
          </c:extLst>
        </c:ser>
        <c:ser>
          <c:idx val="1"/>
          <c:order val="1"/>
          <c:tx>
            <c:strRef>
              <c:f>Skola!$A$198:$B$198</c:f>
              <c:strCache>
                <c:ptCount val="2"/>
                <c:pt idx="0">
                  <c:v>Grundskola</c:v>
                </c:pt>
              </c:strCache>
            </c:strRef>
          </c:tx>
          <c:spPr>
            <a:ln w="28575" cap="rnd">
              <a:solidFill>
                <a:schemeClr val="accent1"/>
              </a:solidFill>
              <a:round/>
            </a:ln>
            <a:effectLst/>
          </c:spPr>
          <c:marker>
            <c:symbol val="none"/>
          </c:marker>
          <c:cat>
            <c:numRef>
              <c:f>Skola!$C$196:$R$196</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Skola!$C$198:$R$198</c:f>
              <c:numCache>
                <c:formatCode>0</c:formatCode>
                <c:ptCount val="16"/>
                <c:pt idx="0">
                  <c:v>100</c:v>
                </c:pt>
                <c:pt idx="1">
                  <c:v>100.09630294307361</c:v>
                </c:pt>
                <c:pt idx="2">
                  <c:v>100.33197419836655</c:v>
                </c:pt>
                <c:pt idx="3">
                  <c:v>102.69500995453521</c:v>
                </c:pt>
                <c:pt idx="4">
                  <c:v>106.77359627703754</c:v>
                </c:pt>
                <c:pt idx="5">
                  <c:v>108.51566407238487</c:v>
                </c:pt>
                <c:pt idx="6">
                  <c:v>106.40893967040593</c:v>
                </c:pt>
                <c:pt idx="7">
                  <c:v>107.52840192450292</c:v>
                </c:pt>
                <c:pt idx="8">
                  <c:v>107.59849059666227</c:v>
                </c:pt>
                <c:pt idx="9">
                  <c:v>108.35032432876761</c:v>
                </c:pt>
                <c:pt idx="10">
                  <c:v>108.53373170141376</c:v>
                </c:pt>
                <c:pt idx="11">
                  <c:v>109.72383076569075</c:v>
                </c:pt>
                <c:pt idx="12">
                  <c:v>110.04657302687829</c:v>
                </c:pt>
                <c:pt idx="13">
                  <c:v>109.7014523124581</c:v>
                </c:pt>
                <c:pt idx="14">
                  <c:v>109.19877321229836</c:v>
                </c:pt>
                <c:pt idx="15">
                  <c:v>110.89300106332612</c:v>
                </c:pt>
              </c:numCache>
            </c:numRef>
          </c:val>
          <c:smooth val="0"/>
          <c:extLst>
            <c:ext xmlns:c16="http://schemas.microsoft.com/office/drawing/2014/chart" uri="{C3380CC4-5D6E-409C-BE32-E72D297353CC}">
              <c16:uniqueId val="{00000001-22F5-43DB-BD6A-758EC9353D04}"/>
            </c:ext>
          </c:extLst>
        </c:ser>
        <c:ser>
          <c:idx val="2"/>
          <c:order val="2"/>
          <c:tx>
            <c:strRef>
              <c:f>Skola!$A$199:$B$199</c:f>
              <c:strCache>
                <c:ptCount val="2"/>
                <c:pt idx="0">
                  <c:v>Gymnasium</c:v>
                </c:pt>
              </c:strCache>
            </c:strRef>
          </c:tx>
          <c:spPr>
            <a:ln w="28575" cap="rnd">
              <a:solidFill>
                <a:srgbClr val="0070C0"/>
              </a:solidFill>
              <a:round/>
            </a:ln>
            <a:effectLst/>
          </c:spPr>
          <c:marker>
            <c:symbol val="none"/>
          </c:marker>
          <c:cat>
            <c:numRef>
              <c:f>Skola!$C$196:$R$196</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Skola!$C$199:$R$199</c:f>
              <c:numCache>
                <c:formatCode>0</c:formatCode>
                <c:ptCount val="16"/>
                <c:pt idx="0">
                  <c:v>100</c:v>
                </c:pt>
                <c:pt idx="1">
                  <c:v>95</c:v>
                </c:pt>
                <c:pt idx="2">
                  <c:v>97</c:v>
                </c:pt>
                <c:pt idx="3">
                  <c:v>99</c:v>
                </c:pt>
                <c:pt idx="4">
                  <c:v>89</c:v>
                </c:pt>
                <c:pt idx="5">
                  <c:v>89</c:v>
                </c:pt>
                <c:pt idx="6">
                  <c:v>97</c:v>
                </c:pt>
                <c:pt idx="7">
                  <c:v>106</c:v>
                </c:pt>
                <c:pt idx="8">
                  <c:v>111</c:v>
                </c:pt>
                <c:pt idx="9">
                  <c:v>110</c:v>
                </c:pt>
                <c:pt idx="10">
                  <c:v>113</c:v>
                </c:pt>
                <c:pt idx="11">
                  <c:v>109</c:v>
                </c:pt>
                <c:pt idx="12">
                  <c:v>109</c:v>
                </c:pt>
                <c:pt idx="13">
                  <c:v>110</c:v>
                </c:pt>
                <c:pt idx="14">
                  <c:v>115</c:v>
                </c:pt>
                <c:pt idx="15">
                  <c:v>109</c:v>
                </c:pt>
              </c:numCache>
            </c:numRef>
          </c:val>
          <c:smooth val="0"/>
          <c:extLst>
            <c:ext xmlns:c16="http://schemas.microsoft.com/office/drawing/2014/chart" uri="{C3380CC4-5D6E-409C-BE32-E72D297353CC}">
              <c16:uniqueId val="{00000002-22F5-43DB-BD6A-758EC9353D04}"/>
            </c:ext>
          </c:extLst>
        </c:ser>
        <c:ser>
          <c:idx val="3"/>
          <c:order val="3"/>
          <c:tx>
            <c:strRef>
              <c:f>Skola!$A$200:$B$200</c:f>
              <c:strCache>
                <c:ptCount val="2"/>
                <c:pt idx="0">
                  <c:v>Totalt</c:v>
                </c:pt>
              </c:strCache>
            </c:strRef>
          </c:tx>
          <c:spPr>
            <a:ln w="28575" cap="rnd">
              <a:solidFill>
                <a:schemeClr val="tx1"/>
              </a:solidFill>
              <a:round/>
            </a:ln>
            <a:effectLst/>
          </c:spPr>
          <c:marker>
            <c:symbol val="none"/>
          </c:marker>
          <c:cat>
            <c:numRef>
              <c:f>Skola!$C$196:$R$196</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Skola!$C$200:$R$200</c:f>
              <c:numCache>
                <c:formatCode>0</c:formatCode>
                <c:ptCount val="16"/>
                <c:pt idx="0">
                  <c:v>100</c:v>
                </c:pt>
                <c:pt idx="1">
                  <c:v>100.71934022918222</c:v>
                </c:pt>
                <c:pt idx="2">
                  <c:v>101.16591277775737</c:v>
                </c:pt>
                <c:pt idx="3">
                  <c:v>102.23145409752161</c:v>
                </c:pt>
                <c:pt idx="4">
                  <c:v>101.68106030591186</c:v>
                </c:pt>
                <c:pt idx="5">
                  <c:v>103.70061957894296</c:v>
                </c:pt>
                <c:pt idx="6">
                  <c:v>105.01380195618118</c:v>
                </c:pt>
                <c:pt idx="7">
                  <c:v>107.53793361013363</c:v>
                </c:pt>
                <c:pt idx="8">
                  <c:v>108.80885541348223</c:v>
                </c:pt>
                <c:pt idx="9">
                  <c:v>108.56599828539164</c:v>
                </c:pt>
                <c:pt idx="10">
                  <c:v>109.05033816521137</c:v>
                </c:pt>
                <c:pt idx="11">
                  <c:v>107.76968651579018</c:v>
                </c:pt>
                <c:pt idx="12">
                  <c:v>107.27573610580754</c:v>
                </c:pt>
                <c:pt idx="13">
                  <c:v>106.50612940664379</c:v>
                </c:pt>
                <c:pt idx="14">
                  <c:v>106.6248384547696</c:v>
                </c:pt>
                <c:pt idx="15">
                  <c:v>105.08051324874742</c:v>
                </c:pt>
              </c:numCache>
            </c:numRef>
          </c:val>
          <c:smooth val="0"/>
          <c:extLst>
            <c:ext xmlns:c16="http://schemas.microsoft.com/office/drawing/2014/chart" uri="{C3380CC4-5D6E-409C-BE32-E72D297353CC}">
              <c16:uniqueId val="{00000003-22F5-43DB-BD6A-758EC9353D04}"/>
            </c:ext>
          </c:extLst>
        </c:ser>
        <c:dLbls>
          <c:showLegendKey val="0"/>
          <c:showVal val="0"/>
          <c:showCatName val="0"/>
          <c:showSerName val="0"/>
          <c:showPercent val="0"/>
          <c:showBubbleSize val="0"/>
        </c:dLbls>
        <c:smooth val="0"/>
        <c:axId val="251450496"/>
        <c:axId val="241387872"/>
      </c:lineChart>
      <c:catAx>
        <c:axId val="251450496"/>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41387872"/>
        <c:crosses val="autoZero"/>
        <c:auto val="1"/>
        <c:lblAlgn val="ctr"/>
        <c:lblOffset val="100"/>
        <c:noMultiLvlLbl val="0"/>
      </c:catAx>
      <c:valAx>
        <c:axId val="241387872"/>
        <c:scaling>
          <c:orientation val="minMax"/>
          <c:max val="14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1450496"/>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för-,</a:t>
            </a:r>
            <a:r>
              <a:rPr lang="sv-SE" baseline="0" dirty="0" smtClean="0"/>
              <a:t> grund- och gymnasieskola (Plus1alternativet)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Skola!$AJ$197</c:f>
              <c:strCache>
                <c:ptCount val="1"/>
                <c:pt idx="0">
                  <c:v>Förskola</c:v>
                </c:pt>
              </c:strCache>
            </c:strRef>
          </c:tx>
          <c:spPr>
            <a:ln w="28575" cap="rnd">
              <a:solidFill>
                <a:srgbClr val="00B0F0"/>
              </a:solidFill>
              <a:round/>
            </a:ln>
            <a:effectLst/>
          </c:spPr>
          <c:marker>
            <c:symbol val="none"/>
          </c:marker>
          <c:cat>
            <c:numRef>
              <c:f>Skola!$AK$196:$AZ$196</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Skola!$AK$197:$AZ$197</c:f>
              <c:numCache>
                <c:formatCode>0</c:formatCode>
                <c:ptCount val="16"/>
                <c:pt idx="0">
                  <c:v>100</c:v>
                </c:pt>
                <c:pt idx="1">
                  <c:v>102.86093208775803</c:v>
                </c:pt>
                <c:pt idx="2">
                  <c:v>104.39780314573721</c:v>
                </c:pt>
                <c:pt idx="3">
                  <c:v>105.16461789274193</c:v>
                </c:pt>
                <c:pt idx="4">
                  <c:v>105.66460533079366</c:v>
                </c:pt>
                <c:pt idx="5">
                  <c:v>110.66654547956523</c:v>
                </c:pt>
                <c:pt idx="6">
                  <c:v>112.44830786185609</c:v>
                </c:pt>
                <c:pt idx="7">
                  <c:v>113.26938746891547</c:v>
                </c:pt>
                <c:pt idx="8">
                  <c:v>113.93339495428104</c:v>
                </c:pt>
                <c:pt idx="9">
                  <c:v>113.9286916152704</c:v>
                </c:pt>
                <c:pt idx="10">
                  <c:v>113.60541257398282</c:v>
                </c:pt>
                <c:pt idx="11">
                  <c:v>112.09950632935812</c:v>
                </c:pt>
                <c:pt idx="12">
                  <c:v>110.30176608959478</c:v>
                </c:pt>
                <c:pt idx="13">
                  <c:v>107.99631806008311</c:v>
                </c:pt>
                <c:pt idx="14">
                  <c:v>106.01229996231731</c:v>
                </c:pt>
                <c:pt idx="15">
                  <c:v>103.60738255795184</c:v>
                </c:pt>
              </c:numCache>
            </c:numRef>
          </c:val>
          <c:smooth val="0"/>
          <c:extLst>
            <c:ext xmlns:c16="http://schemas.microsoft.com/office/drawing/2014/chart" uri="{C3380CC4-5D6E-409C-BE32-E72D297353CC}">
              <c16:uniqueId val="{00000000-C0E6-43D5-8CDC-A852583BB2D2}"/>
            </c:ext>
          </c:extLst>
        </c:ser>
        <c:ser>
          <c:idx val="1"/>
          <c:order val="1"/>
          <c:tx>
            <c:strRef>
              <c:f>Skola!$AJ$198</c:f>
              <c:strCache>
                <c:ptCount val="1"/>
                <c:pt idx="0">
                  <c:v>Grundskola</c:v>
                </c:pt>
              </c:strCache>
            </c:strRef>
          </c:tx>
          <c:spPr>
            <a:ln w="28575" cap="rnd">
              <a:solidFill>
                <a:schemeClr val="accent1"/>
              </a:solidFill>
              <a:round/>
            </a:ln>
            <a:effectLst/>
          </c:spPr>
          <c:marker>
            <c:symbol val="none"/>
          </c:marker>
          <c:cat>
            <c:numRef>
              <c:f>Skola!$AK$196:$AZ$196</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Skola!$AK$198:$AZ$198</c:f>
              <c:numCache>
                <c:formatCode>0</c:formatCode>
                <c:ptCount val="16"/>
                <c:pt idx="0">
                  <c:v>100</c:v>
                </c:pt>
                <c:pt idx="1">
                  <c:v>101.09726597250433</c:v>
                </c:pt>
                <c:pt idx="2">
                  <c:v>102.3486468797537</c:v>
                </c:pt>
                <c:pt idx="3">
                  <c:v>105.80677145116758</c:v>
                </c:pt>
                <c:pt idx="4">
                  <c:v>111.10903244800633</c:v>
                </c:pt>
                <c:pt idx="5">
                  <c:v>114.05105353335198</c:v>
                </c:pt>
                <c:pt idx="6">
                  <c:v>112.95523366422201</c:v>
                </c:pt>
                <c:pt idx="7">
                  <c:v>115.285001058831</c:v>
                </c:pt>
                <c:pt idx="8">
                  <c:v>116.51374705805566</c:v>
                </c:pt>
                <c:pt idx="9">
                  <c:v>118.50115400894713</c:v>
                </c:pt>
                <c:pt idx="10">
                  <c:v>119.88876139082505</c:v>
                </c:pt>
                <c:pt idx="11">
                  <c:v>122.41540486014317</c:v>
                </c:pt>
                <c:pt idx="12">
                  <c:v>124.0032329669321</c:v>
                </c:pt>
                <c:pt idx="13">
                  <c:v>124.85048573058147</c:v>
                </c:pt>
                <c:pt idx="14">
                  <c:v>125.52117392472019</c:v>
                </c:pt>
                <c:pt idx="15">
                  <c:v>128.74333160233383</c:v>
                </c:pt>
              </c:numCache>
            </c:numRef>
          </c:val>
          <c:smooth val="0"/>
          <c:extLst>
            <c:ext xmlns:c16="http://schemas.microsoft.com/office/drawing/2014/chart" uri="{C3380CC4-5D6E-409C-BE32-E72D297353CC}">
              <c16:uniqueId val="{00000001-C0E6-43D5-8CDC-A852583BB2D2}"/>
            </c:ext>
          </c:extLst>
        </c:ser>
        <c:ser>
          <c:idx val="2"/>
          <c:order val="2"/>
          <c:tx>
            <c:strRef>
              <c:f>Skola!$AJ$199</c:f>
              <c:strCache>
                <c:ptCount val="1"/>
                <c:pt idx="0">
                  <c:v>Gymnasieskola</c:v>
                </c:pt>
              </c:strCache>
            </c:strRef>
          </c:tx>
          <c:spPr>
            <a:ln w="28575" cap="rnd">
              <a:solidFill>
                <a:srgbClr val="0070C0"/>
              </a:solidFill>
              <a:round/>
            </a:ln>
            <a:effectLst/>
          </c:spPr>
          <c:marker>
            <c:symbol val="none"/>
          </c:marker>
          <c:cat>
            <c:numRef>
              <c:f>Skola!$AK$196:$AZ$196</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Skola!$AK$199:$AZ$199</c:f>
              <c:numCache>
                <c:formatCode>0</c:formatCode>
                <c:ptCount val="16"/>
                <c:pt idx="0">
                  <c:v>100</c:v>
                </c:pt>
                <c:pt idx="1">
                  <c:v>101.59070364528493</c:v>
                </c:pt>
                <c:pt idx="2">
                  <c:v>103.41653736624208</c:v>
                </c:pt>
                <c:pt idx="3">
                  <c:v>104.59931370803456</c:v>
                </c:pt>
                <c:pt idx="4">
                  <c:v>95.701344673482211</c:v>
                </c:pt>
                <c:pt idx="5">
                  <c:v>97.1667988071369</c:v>
                </c:pt>
                <c:pt idx="6">
                  <c:v>107.43586850095772</c:v>
                </c:pt>
                <c:pt idx="7">
                  <c:v>117.73797795716641</c:v>
                </c:pt>
                <c:pt idx="8">
                  <c:v>125.02108113628046</c:v>
                </c:pt>
                <c:pt idx="9">
                  <c:v>124.94555278602884</c:v>
                </c:pt>
                <c:pt idx="10">
                  <c:v>129.76412580044135</c:v>
                </c:pt>
                <c:pt idx="11">
                  <c:v>125.73562305043336</c:v>
                </c:pt>
                <c:pt idx="12">
                  <c:v>127.47599895933213</c:v>
                </c:pt>
                <c:pt idx="13">
                  <c:v>129.96654604852881</c:v>
                </c:pt>
                <c:pt idx="14">
                  <c:v>136.61629084416828</c:v>
                </c:pt>
                <c:pt idx="15">
                  <c:v>130.89440656635534</c:v>
                </c:pt>
              </c:numCache>
            </c:numRef>
          </c:val>
          <c:smooth val="0"/>
          <c:extLst>
            <c:ext xmlns:c16="http://schemas.microsoft.com/office/drawing/2014/chart" uri="{C3380CC4-5D6E-409C-BE32-E72D297353CC}">
              <c16:uniqueId val="{00000002-C0E6-43D5-8CDC-A852583BB2D2}"/>
            </c:ext>
          </c:extLst>
        </c:ser>
        <c:ser>
          <c:idx val="3"/>
          <c:order val="3"/>
          <c:tx>
            <c:strRef>
              <c:f>Skola!$AJ$200</c:f>
              <c:strCache>
                <c:ptCount val="1"/>
                <c:pt idx="0">
                  <c:v>Totalt</c:v>
                </c:pt>
              </c:strCache>
            </c:strRef>
          </c:tx>
          <c:spPr>
            <a:ln w="28575" cap="rnd">
              <a:solidFill>
                <a:schemeClr val="tx1"/>
              </a:solidFill>
              <a:round/>
            </a:ln>
            <a:effectLst/>
          </c:spPr>
          <c:marker>
            <c:symbol val="none"/>
          </c:marker>
          <c:cat>
            <c:numRef>
              <c:f>Skola!$AK$196:$AZ$196</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Skola!$AK$200:$AZ$200</c:f>
              <c:numCache>
                <c:formatCode>0</c:formatCode>
                <c:ptCount val="16"/>
                <c:pt idx="0">
                  <c:v>100</c:v>
                </c:pt>
                <c:pt idx="1">
                  <c:v>101.72653363147401</c:v>
                </c:pt>
                <c:pt idx="2">
                  <c:v>103.19934762459027</c:v>
                </c:pt>
                <c:pt idx="3">
                  <c:v>105.32916938813059</c:v>
                </c:pt>
                <c:pt idx="4">
                  <c:v>105.80971909538368</c:v>
                </c:pt>
                <c:pt idx="5">
                  <c:v>108.99039337906585</c:v>
                </c:pt>
                <c:pt idx="6">
                  <c:v>111.47426686770901</c:v>
                </c:pt>
                <c:pt idx="7">
                  <c:v>115.29522031596088</c:v>
                </c:pt>
                <c:pt idx="8">
                  <c:v>117.82439871620545</c:v>
                </c:pt>
                <c:pt idx="9">
                  <c:v>118.73703343900839</c:v>
                </c:pt>
                <c:pt idx="10">
                  <c:v>120.45941632086635</c:v>
                </c:pt>
                <c:pt idx="11">
                  <c:v>120.23522797571107</c:v>
                </c:pt>
                <c:pt idx="12">
                  <c:v>120.8809845698558</c:v>
                </c:pt>
                <c:pt idx="13">
                  <c:v>121.21391020265963</c:v>
                </c:pt>
                <c:pt idx="14">
                  <c:v>122.56250229438484</c:v>
                </c:pt>
                <c:pt idx="15">
                  <c:v>121.99521369614156</c:v>
                </c:pt>
              </c:numCache>
            </c:numRef>
          </c:val>
          <c:smooth val="0"/>
          <c:extLst>
            <c:ext xmlns:c16="http://schemas.microsoft.com/office/drawing/2014/chart" uri="{C3380CC4-5D6E-409C-BE32-E72D297353CC}">
              <c16:uniqueId val="{00000003-C0E6-43D5-8CDC-A852583BB2D2}"/>
            </c:ext>
          </c:extLst>
        </c:ser>
        <c:dLbls>
          <c:showLegendKey val="0"/>
          <c:showVal val="0"/>
          <c:showCatName val="0"/>
          <c:showSerName val="0"/>
          <c:showPercent val="0"/>
          <c:showBubbleSize val="0"/>
        </c:dLbls>
        <c:smooth val="0"/>
        <c:axId val="251465328"/>
        <c:axId val="251467408"/>
      </c:lineChart>
      <c:catAx>
        <c:axId val="251465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1467408"/>
        <c:crosses val="autoZero"/>
        <c:auto val="1"/>
        <c:lblAlgn val="ctr"/>
        <c:lblOffset val="100"/>
        <c:noMultiLvlLbl val="0"/>
      </c:catAx>
      <c:valAx>
        <c:axId val="251467408"/>
        <c:scaling>
          <c:orientation val="minMax"/>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1465328"/>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för-, grund-</a:t>
            </a:r>
            <a:r>
              <a:rPr lang="sv-SE" baseline="0" dirty="0" smtClean="0"/>
              <a:t> och gymnasieskola (Demografiskt alternativ)</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Skola!$A$197:$B$197</c:f>
              <c:strCache>
                <c:ptCount val="2"/>
                <c:pt idx="0">
                  <c:v>Förskola</c:v>
                </c:pt>
              </c:strCache>
            </c:strRef>
          </c:tx>
          <c:spPr>
            <a:ln w="28575" cap="rnd">
              <a:solidFill>
                <a:srgbClr val="00B0F0"/>
              </a:solidFill>
              <a:round/>
            </a:ln>
            <a:effectLst/>
          </c:spPr>
          <c:marker>
            <c:symbol val="none"/>
          </c:marker>
          <c:cat>
            <c:numRef>
              <c:f>Skola!$C$196:$R$196</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Skola!$C$197:$R$197</c:f>
              <c:numCache>
                <c:formatCode>0</c:formatCode>
                <c:ptCount val="16"/>
                <c:pt idx="0">
                  <c:v>100</c:v>
                </c:pt>
                <c:pt idx="1">
                  <c:v>101.84250701758222</c:v>
                </c:pt>
                <c:pt idx="2">
                  <c:v>102.34075399052763</c:v>
                </c:pt>
                <c:pt idx="3">
                  <c:v>102.0717420372706</c:v>
                </c:pt>
                <c:pt idx="4">
                  <c:v>101.54160883042692</c:v>
                </c:pt>
                <c:pt idx="5">
                  <c:v>105.29542078977808</c:v>
                </c:pt>
                <c:pt idx="6">
                  <c:v>105.93139263365968</c:v>
                </c:pt>
                <c:pt idx="7">
                  <c:v>105.64840273787563</c:v>
                </c:pt>
                <c:pt idx="8">
                  <c:v>105.21557872072948</c:v>
                </c:pt>
                <c:pt idx="9">
                  <c:v>104.1695398673896</c:v>
                </c:pt>
                <c:pt idx="10">
                  <c:v>102.84549798574085</c:v>
                </c:pt>
                <c:pt idx="11">
                  <c:v>100.47744624504099</c:v>
                </c:pt>
                <c:pt idx="12">
                  <c:v>97.887216861589067</c:v>
                </c:pt>
                <c:pt idx="13">
                  <c:v>94.892325538524616</c:v>
                </c:pt>
                <c:pt idx="14">
                  <c:v>92.226775286869469</c:v>
                </c:pt>
                <c:pt idx="15">
                  <c:v>89.242164554634741</c:v>
                </c:pt>
              </c:numCache>
            </c:numRef>
          </c:val>
          <c:smooth val="0"/>
          <c:extLst>
            <c:ext xmlns:c16="http://schemas.microsoft.com/office/drawing/2014/chart" uri="{C3380CC4-5D6E-409C-BE32-E72D297353CC}">
              <c16:uniqueId val="{00000000-22F5-43DB-BD6A-758EC9353D04}"/>
            </c:ext>
          </c:extLst>
        </c:ser>
        <c:ser>
          <c:idx val="1"/>
          <c:order val="1"/>
          <c:tx>
            <c:strRef>
              <c:f>Skola!$A$198:$B$198</c:f>
              <c:strCache>
                <c:ptCount val="2"/>
                <c:pt idx="0">
                  <c:v>Grundskola</c:v>
                </c:pt>
              </c:strCache>
            </c:strRef>
          </c:tx>
          <c:spPr>
            <a:ln w="28575" cap="rnd">
              <a:solidFill>
                <a:schemeClr val="accent1"/>
              </a:solidFill>
              <a:round/>
            </a:ln>
            <a:effectLst/>
          </c:spPr>
          <c:marker>
            <c:symbol val="none"/>
          </c:marker>
          <c:cat>
            <c:numRef>
              <c:f>Skola!$C$196:$R$196</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Skola!$C$198:$R$198</c:f>
              <c:numCache>
                <c:formatCode>0</c:formatCode>
                <c:ptCount val="16"/>
                <c:pt idx="0">
                  <c:v>100</c:v>
                </c:pt>
                <c:pt idx="1">
                  <c:v>100.09630294307361</c:v>
                </c:pt>
                <c:pt idx="2">
                  <c:v>100.33197419836655</c:v>
                </c:pt>
                <c:pt idx="3">
                  <c:v>102.69500995453521</c:v>
                </c:pt>
                <c:pt idx="4">
                  <c:v>106.77359627703754</c:v>
                </c:pt>
                <c:pt idx="5">
                  <c:v>108.51566407238487</c:v>
                </c:pt>
                <c:pt idx="6">
                  <c:v>106.40893967040593</c:v>
                </c:pt>
                <c:pt idx="7">
                  <c:v>107.52840192450292</c:v>
                </c:pt>
                <c:pt idx="8">
                  <c:v>107.59849059666227</c:v>
                </c:pt>
                <c:pt idx="9">
                  <c:v>108.35032432876761</c:v>
                </c:pt>
                <c:pt idx="10">
                  <c:v>108.53373170141376</c:v>
                </c:pt>
                <c:pt idx="11">
                  <c:v>109.72383076569075</c:v>
                </c:pt>
                <c:pt idx="12">
                  <c:v>110.04657302687829</c:v>
                </c:pt>
                <c:pt idx="13">
                  <c:v>109.7014523124581</c:v>
                </c:pt>
                <c:pt idx="14">
                  <c:v>109.19877321229836</c:v>
                </c:pt>
                <c:pt idx="15">
                  <c:v>110.89300106332612</c:v>
                </c:pt>
              </c:numCache>
            </c:numRef>
          </c:val>
          <c:smooth val="0"/>
          <c:extLst>
            <c:ext xmlns:c16="http://schemas.microsoft.com/office/drawing/2014/chart" uri="{C3380CC4-5D6E-409C-BE32-E72D297353CC}">
              <c16:uniqueId val="{00000001-22F5-43DB-BD6A-758EC9353D04}"/>
            </c:ext>
          </c:extLst>
        </c:ser>
        <c:ser>
          <c:idx val="2"/>
          <c:order val="2"/>
          <c:tx>
            <c:strRef>
              <c:f>Skola!$A$199:$B$199</c:f>
              <c:strCache>
                <c:ptCount val="2"/>
                <c:pt idx="0">
                  <c:v>Gymnasium</c:v>
                </c:pt>
              </c:strCache>
            </c:strRef>
          </c:tx>
          <c:spPr>
            <a:ln w="28575" cap="rnd">
              <a:solidFill>
                <a:srgbClr val="0070C0"/>
              </a:solidFill>
              <a:round/>
            </a:ln>
            <a:effectLst/>
          </c:spPr>
          <c:marker>
            <c:symbol val="none"/>
          </c:marker>
          <c:cat>
            <c:numRef>
              <c:f>Skola!$C$196:$R$196</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Skola!$C$199:$R$199</c:f>
              <c:numCache>
                <c:formatCode>0</c:formatCode>
                <c:ptCount val="16"/>
                <c:pt idx="0">
                  <c:v>100</c:v>
                </c:pt>
                <c:pt idx="1">
                  <c:v>95</c:v>
                </c:pt>
                <c:pt idx="2">
                  <c:v>97</c:v>
                </c:pt>
                <c:pt idx="3">
                  <c:v>99</c:v>
                </c:pt>
                <c:pt idx="4">
                  <c:v>89</c:v>
                </c:pt>
                <c:pt idx="5">
                  <c:v>89</c:v>
                </c:pt>
                <c:pt idx="6">
                  <c:v>97</c:v>
                </c:pt>
                <c:pt idx="7">
                  <c:v>106</c:v>
                </c:pt>
                <c:pt idx="8">
                  <c:v>111</c:v>
                </c:pt>
                <c:pt idx="9">
                  <c:v>110</c:v>
                </c:pt>
                <c:pt idx="10">
                  <c:v>113</c:v>
                </c:pt>
                <c:pt idx="11">
                  <c:v>109</c:v>
                </c:pt>
                <c:pt idx="12">
                  <c:v>109</c:v>
                </c:pt>
                <c:pt idx="13">
                  <c:v>110</c:v>
                </c:pt>
                <c:pt idx="14">
                  <c:v>115</c:v>
                </c:pt>
                <c:pt idx="15">
                  <c:v>109</c:v>
                </c:pt>
              </c:numCache>
            </c:numRef>
          </c:val>
          <c:smooth val="0"/>
          <c:extLst>
            <c:ext xmlns:c16="http://schemas.microsoft.com/office/drawing/2014/chart" uri="{C3380CC4-5D6E-409C-BE32-E72D297353CC}">
              <c16:uniqueId val="{00000002-22F5-43DB-BD6A-758EC9353D04}"/>
            </c:ext>
          </c:extLst>
        </c:ser>
        <c:ser>
          <c:idx val="3"/>
          <c:order val="3"/>
          <c:tx>
            <c:strRef>
              <c:f>Skola!$A$200:$B$200</c:f>
              <c:strCache>
                <c:ptCount val="2"/>
                <c:pt idx="0">
                  <c:v>Totalt</c:v>
                </c:pt>
              </c:strCache>
            </c:strRef>
          </c:tx>
          <c:spPr>
            <a:ln w="28575" cap="rnd">
              <a:solidFill>
                <a:schemeClr val="tx1"/>
              </a:solidFill>
              <a:round/>
            </a:ln>
            <a:effectLst/>
          </c:spPr>
          <c:marker>
            <c:symbol val="none"/>
          </c:marker>
          <c:cat>
            <c:numRef>
              <c:f>Skola!$C$196:$R$196</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Skola!$C$200:$R$200</c:f>
              <c:numCache>
                <c:formatCode>0</c:formatCode>
                <c:ptCount val="16"/>
                <c:pt idx="0">
                  <c:v>100</c:v>
                </c:pt>
                <c:pt idx="1">
                  <c:v>100.71934022918222</c:v>
                </c:pt>
                <c:pt idx="2">
                  <c:v>101.16591277775737</c:v>
                </c:pt>
                <c:pt idx="3">
                  <c:v>102.23145409752161</c:v>
                </c:pt>
                <c:pt idx="4">
                  <c:v>101.68106030591186</c:v>
                </c:pt>
                <c:pt idx="5">
                  <c:v>103.70061957894296</c:v>
                </c:pt>
                <c:pt idx="6">
                  <c:v>105.01380195618118</c:v>
                </c:pt>
                <c:pt idx="7">
                  <c:v>107.53793361013363</c:v>
                </c:pt>
                <c:pt idx="8">
                  <c:v>108.80885541348223</c:v>
                </c:pt>
                <c:pt idx="9">
                  <c:v>108.56599828539164</c:v>
                </c:pt>
                <c:pt idx="10">
                  <c:v>109.05033816521137</c:v>
                </c:pt>
                <c:pt idx="11">
                  <c:v>107.76968651579018</c:v>
                </c:pt>
                <c:pt idx="12">
                  <c:v>107.27573610580754</c:v>
                </c:pt>
                <c:pt idx="13">
                  <c:v>106.50612940664379</c:v>
                </c:pt>
                <c:pt idx="14">
                  <c:v>106.6248384547696</c:v>
                </c:pt>
                <c:pt idx="15">
                  <c:v>105.08051324874742</c:v>
                </c:pt>
              </c:numCache>
            </c:numRef>
          </c:val>
          <c:smooth val="0"/>
          <c:extLst>
            <c:ext xmlns:c16="http://schemas.microsoft.com/office/drawing/2014/chart" uri="{C3380CC4-5D6E-409C-BE32-E72D297353CC}">
              <c16:uniqueId val="{00000003-22F5-43DB-BD6A-758EC9353D04}"/>
            </c:ext>
          </c:extLst>
        </c:ser>
        <c:dLbls>
          <c:showLegendKey val="0"/>
          <c:showVal val="0"/>
          <c:showCatName val="0"/>
          <c:showSerName val="0"/>
          <c:showPercent val="0"/>
          <c:showBubbleSize val="0"/>
        </c:dLbls>
        <c:smooth val="0"/>
        <c:axId val="251450496"/>
        <c:axId val="241387872"/>
      </c:lineChart>
      <c:catAx>
        <c:axId val="251450496"/>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41387872"/>
        <c:crosses val="autoZero"/>
        <c:auto val="1"/>
        <c:lblAlgn val="ctr"/>
        <c:lblOffset val="100"/>
        <c:noMultiLvlLbl val="0"/>
      </c:catAx>
      <c:valAx>
        <c:axId val="241387872"/>
        <c:scaling>
          <c:orientation val="minMax"/>
          <c:max val="14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1450496"/>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för-,</a:t>
            </a:r>
            <a:r>
              <a:rPr lang="sv-SE" baseline="0" dirty="0" smtClean="0"/>
              <a:t> grund- och gymnasieskola (Plus1alternativet)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Skola!$AJ$197</c:f>
              <c:strCache>
                <c:ptCount val="1"/>
                <c:pt idx="0">
                  <c:v>Förskola</c:v>
                </c:pt>
              </c:strCache>
            </c:strRef>
          </c:tx>
          <c:spPr>
            <a:ln w="28575" cap="rnd">
              <a:solidFill>
                <a:srgbClr val="00B0F0"/>
              </a:solidFill>
              <a:round/>
            </a:ln>
            <a:effectLst/>
          </c:spPr>
          <c:marker>
            <c:symbol val="none"/>
          </c:marker>
          <c:cat>
            <c:numRef>
              <c:f>Skola!$AK$196:$AZ$196</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Skola!$AK$197:$AZ$197</c:f>
              <c:numCache>
                <c:formatCode>0</c:formatCode>
                <c:ptCount val="16"/>
                <c:pt idx="0">
                  <c:v>100</c:v>
                </c:pt>
                <c:pt idx="1">
                  <c:v>102.86093208775803</c:v>
                </c:pt>
                <c:pt idx="2">
                  <c:v>104.39780314573721</c:v>
                </c:pt>
                <c:pt idx="3">
                  <c:v>105.16461789274193</c:v>
                </c:pt>
                <c:pt idx="4">
                  <c:v>105.66460533079366</c:v>
                </c:pt>
                <c:pt idx="5">
                  <c:v>110.66654547956523</c:v>
                </c:pt>
                <c:pt idx="6">
                  <c:v>112.44830786185609</c:v>
                </c:pt>
                <c:pt idx="7">
                  <c:v>113.26938746891547</c:v>
                </c:pt>
                <c:pt idx="8">
                  <c:v>113.93339495428104</c:v>
                </c:pt>
                <c:pt idx="9">
                  <c:v>113.9286916152704</c:v>
                </c:pt>
                <c:pt idx="10">
                  <c:v>113.60541257398282</c:v>
                </c:pt>
                <c:pt idx="11">
                  <c:v>112.09950632935812</c:v>
                </c:pt>
                <c:pt idx="12">
                  <c:v>110.30176608959478</c:v>
                </c:pt>
                <c:pt idx="13">
                  <c:v>107.99631806008311</c:v>
                </c:pt>
                <c:pt idx="14">
                  <c:v>106.01229996231731</c:v>
                </c:pt>
                <c:pt idx="15">
                  <c:v>103.60738255795184</c:v>
                </c:pt>
              </c:numCache>
            </c:numRef>
          </c:val>
          <c:smooth val="0"/>
          <c:extLst>
            <c:ext xmlns:c16="http://schemas.microsoft.com/office/drawing/2014/chart" uri="{C3380CC4-5D6E-409C-BE32-E72D297353CC}">
              <c16:uniqueId val="{00000000-C0E6-43D5-8CDC-A852583BB2D2}"/>
            </c:ext>
          </c:extLst>
        </c:ser>
        <c:ser>
          <c:idx val="1"/>
          <c:order val="1"/>
          <c:tx>
            <c:strRef>
              <c:f>Skola!$AJ$198</c:f>
              <c:strCache>
                <c:ptCount val="1"/>
                <c:pt idx="0">
                  <c:v>Grundskola</c:v>
                </c:pt>
              </c:strCache>
            </c:strRef>
          </c:tx>
          <c:spPr>
            <a:ln w="28575" cap="rnd">
              <a:solidFill>
                <a:schemeClr val="accent1"/>
              </a:solidFill>
              <a:round/>
            </a:ln>
            <a:effectLst/>
          </c:spPr>
          <c:marker>
            <c:symbol val="none"/>
          </c:marker>
          <c:cat>
            <c:numRef>
              <c:f>Skola!$AK$196:$AZ$196</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Skola!$AK$198:$AZ$198</c:f>
              <c:numCache>
                <c:formatCode>0</c:formatCode>
                <c:ptCount val="16"/>
                <c:pt idx="0">
                  <c:v>100</c:v>
                </c:pt>
                <c:pt idx="1">
                  <c:v>101.09726597250433</c:v>
                </c:pt>
                <c:pt idx="2">
                  <c:v>102.3486468797537</c:v>
                </c:pt>
                <c:pt idx="3">
                  <c:v>105.80677145116758</c:v>
                </c:pt>
                <c:pt idx="4">
                  <c:v>111.10903244800633</c:v>
                </c:pt>
                <c:pt idx="5">
                  <c:v>114.05105353335198</c:v>
                </c:pt>
                <c:pt idx="6">
                  <c:v>112.95523366422201</c:v>
                </c:pt>
                <c:pt idx="7">
                  <c:v>115.285001058831</c:v>
                </c:pt>
                <c:pt idx="8">
                  <c:v>116.51374705805566</c:v>
                </c:pt>
                <c:pt idx="9">
                  <c:v>118.50115400894713</c:v>
                </c:pt>
                <c:pt idx="10">
                  <c:v>119.88876139082505</c:v>
                </c:pt>
                <c:pt idx="11">
                  <c:v>122.41540486014317</c:v>
                </c:pt>
                <c:pt idx="12">
                  <c:v>124.0032329669321</c:v>
                </c:pt>
                <c:pt idx="13">
                  <c:v>124.85048573058147</c:v>
                </c:pt>
                <c:pt idx="14">
                  <c:v>125.52117392472019</c:v>
                </c:pt>
                <c:pt idx="15">
                  <c:v>128.74333160233383</c:v>
                </c:pt>
              </c:numCache>
            </c:numRef>
          </c:val>
          <c:smooth val="0"/>
          <c:extLst>
            <c:ext xmlns:c16="http://schemas.microsoft.com/office/drawing/2014/chart" uri="{C3380CC4-5D6E-409C-BE32-E72D297353CC}">
              <c16:uniqueId val="{00000001-C0E6-43D5-8CDC-A852583BB2D2}"/>
            </c:ext>
          </c:extLst>
        </c:ser>
        <c:ser>
          <c:idx val="2"/>
          <c:order val="2"/>
          <c:tx>
            <c:strRef>
              <c:f>Skola!$AJ$199</c:f>
              <c:strCache>
                <c:ptCount val="1"/>
                <c:pt idx="0">
                  <c:v>Gymnasieskola</c:v>
                </c:pt>
              </c:strCache>
            </c:strRef>
          </c:tx>
          <c:spPr>
            <a:ln w="28575" cap="rnd">
              <a:solidFill>
                <a:srgbClr val="0070C0"/>
              </a:solidFill>
              <a:round/>
            </a:ln>
            <a:effectLst/>
          </c:spPr>
          <c:marker>
            <c:symbol val="none"/>
          </c:marker>
          <c:cat>
            <c:numRef>
              <c:f>Skola!$AK$196:$AZ$196</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Skola!$AK$199:$AZ$199</c:f>
              <c:numCache>
                <c:formatCode>0</c:formatCode>
                <c:ptCount val="16"/>
                <c:pt idx="0">
                  <c:v>100</c:v>
                </c:pt>
                <c:pt idx="1">
                  <c:v>101.59070364528493</c:v>
                </c:pt>
                <c:pt idx="2">
                  <c:v>103.41653736624208</c:v>
                </c:pt>
                <c:pt idx="3">
                  <c:v>104.59931370803456</c:v>
                </c:pt>
                <c:pt idx="4">
                  <c:v>95.701344673482211</c:v>
                </c:pt>
                <c:pt idx="5">
                  <c:v>97.1667988071369</c:v>
                </c:pt>
                <c:pt idx="6">
                  <c:v>107.43586850095772</c:v>
                </c:pt>
                <c:pt idx="7">
                  <c:v>117.73797795716641</c:v>
                </c:pt>
                <c:pt idx="8">
                  <c:v>125.02108113628046</c:v>
                </c:pt>
                <c:pt idx="9">
                  <c:v>124.94555278602884</c:v>
                </c:pt>
                <c:pt idx="10">
                  <c:v>129.76412580044135</c:v>
                </c:pt>
                <c:pt idx="11">
                  <c:v>125.73562305043336</c:v>
                </c:pt>
                <c:pt idx="12">
                  <c:v>127.47599895933213</c:v>
                </c:pt>
                <c:pt idx="13">
                  <c:v>129.96654604852881</c:v>
                </c:pt>
                <c:pt idx="14">
                  <c:v>136.61629084416828</c:v>
                </c:pt>
                <c:pt idx="15">
                  <c:v>130.89440656635534</c:v>
                </c:pt>
              </c:numCache>
            </c:numRef>
          </c:val>
          <c:smooth val="0"/>
          <c:extLst>
            <c:ext xmlns:c16="http://schemas.microsoft.com/office/drawing/2014/chart" uri="{C3380CC4-5D6E-409C-BE32-E72D297353CC}">
              <c16:uniqueId val="{00000002-C0E6-43D5-8CDC-A852583BB2D2}"/>
            </c:ext>
          </c:extLst>
        </c:ser>
        <c:ser>
          <c:idx val="3"/>
          <c:order val="3"/>
          <c:tx>
            <c:strRef>
              <c:f>Skola!$AJ$200</c:f>
              <c:strCache>
                <c:ptCount val="1"/>
                <c:pt idx="0">
                  <c:v>Totalt</c:v>
                </c:pt>
              </c:strCache>
            </c:strRef>
          </c:tx>
          <c:spPr>
            <a:ln w="28575" cap="rnd">
              <a:solidFill>
                <a:schemeClr val="tx1"/>
              </a:solidFill>
              <a:round/>
            </a:ln>
            <a:effectLst/>
          </c:spPr>
          <c:marker>
            <c:symbol val="none"/>
          </c:marker>
          <c:cat>
            <c:numRef>
              <c:f>Skola!$AK$196:$AZ$196</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Skola!$AK$200:$AZ$200</c:f>
              <c:numCache>
                <c:formatCode>0</c:formatCode>
                <c:ptCount val="16"/>
                <c:pt idx="0">
                  <c:v>100</c:v>
                </c:pt>
                <c:pt idx="1">
                  <c:v>101.72653363147401</c:v>
                </c:pt>
                <c:pt idx="2">
                  <c:v>103.19934762459027</c:v>
                </c:pt>
                <c:pt idx="3">
                  <c:v>105.32916938813059</c:v>
                </c:pt>
                <c:pt idx="4">
                  <c:v>105.80971909538368</c:v>
                </c:pt>
                <c:pt idx="5">
                  <c:v>108.99039337906585</c:v>
                </c:pt>
                <c:pt idx="6">
                  <c:v>111.47426686770901</c:v>
                </c:pt>
                <c:pt idx="7">
                  <c:v>115.29522031596088</c:v>
                </c:pt>
                <c:pt idx="8">
                  <c:v>117.82439871620545</c:v>
                </c:pt>
                <c:pt idx="9">
                  <c:v>118.73703343900839</c:v>
                </c:pt>
                <c:pt idx="10">
                  <c:v>120.45941632086635</c:v>
                </c:pt>
                <c:pt idx="11">
                  <c:v>120.23522797571107</c:v>
                </c:pt>
                <c:pt idx="12">
                  <c:v>120.8809845698558</c:v>
                </c:pt>
                <c:pt idx="13">
                  <c:v>121.21391020265963</c:v>
                </c:pt>
                <c:pt idx="14">
                  <c:v>122.56250229438484</c:v>
                </c:pt>
                <c:pt idx="15">
                  <c:v>121.99521369614156</c:v>
                </c:pt>
              </c:numCache>
            </c:numRef>
          </c:val>
          <c:smooth val="0"/>
          <c:extLst>
            <c:ext xmlns:c16="http://schemas.microsoft.com/office/drawing/2014/chart" uri="{C3380CC4-5D6E-409C-BE32-E72D297353CC}">
              <c16:uniqueId val="{00000003-C0E6-43D5-8CDC-A852583BB2D2}"/>
            </c:ext>
          </c:extLst>
        </c:ser>
        <c:dLbls>
          <c:showLegendKey val="0"/>
          <c:showVal val="0"/>
          <c:showCatName val="0"/>
          <c:showSerName val="0"/>
          <c:showPercent val="0"/>
          <c:showBubbleSize val="0"/>
        </c:dLbls>
        <c:smooth val="0"/>
        <c:axId val="251465328"/>
        <c:axId val="251467408"/>
      </c:lineChart>
      <c:catAx>
        <c:axId val="251465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1467408"/>
        <c:crosses val="autoZero"/>
        <c:auto val="1"/>
        <c:lblAlgn val="ctr"/>
        <c:lblOffset val="100"/>
        <c:noMultiLvlLbl val="0"/>
      </c:catAx>
      <c:valAx>
        <c:axId val="251467408"/>
        <c:scaling>
          <c:orientation val="minMax"/>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1465328"/>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Äldreomsorg </a:t>
            </a:r>
          </a:p>
          <a:p>
            <a:pPr>
              <a:defRPr/>
            </a:pPr>
            <a:r>
              <a:rPr lang="sv-SE" dirty="0" smtClean="0"/>
              <a:t>(Demografiskt alternativ)</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Vård!$A$137:$B$137</c:f>
              <c:strCache>
                <c:ptCount val="2"/>
                <c:pt idx="0">
                  <c:v>65+</c:v>
                </c:pt>
              </c:strCache>
            </c:strRef>
          </c:tx>
          <c:spPr>
            <a:ln w="28575" cap="rnd">
              <a:solidFill>
                <a:srgbClr val="92D050"/>
              </a:solidFill>
              <a:round/>
            </a:ln>
            <a:effectLst/>
          </c:spPr>
          <c:marker>
            <c:symbol val="none"/>
          </c:marker>
          <c:cat>
            <c:numRef>
              <c:f>Vård!$C$136:$R$136</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Vård!$C$137:$R$137</c:f>
              <c:numCache>
                <c:formatCode>0</c:formatCode>
                <c:ptCount val="16"/>
                <c:pt idx="0">
                  <c:v>100</c:v>
                </c:pt>
                <c:pt idx="1">
                  <c:v>101.23885281751237</c:v>
                </c:pt>
                <c:pt idx="2">
                  <c:v>102.19298331760356</c:v>
                </c:pt>
                <c:pt idx="3">
                  <c:v>103.2454847832373</c:v>
                </c:pt>
                <c:pt idx="4">
                  <c:v>104.01910206954233</c:v>
                </c:pt>
                <c:pt idx="5">
                  <c:v>104.62947243122822</c:v>
                </c:pt>
                <c:pt idx="6">
                  <c:v>104.59513919553196</c:v>
                </c:pt>
                <c:pt idx="7">
                  <c:v>104.2262237908165</c:v>
                </c:pt>
                <c:pt idx="8">
                  <c:v>102.48494914848894</c:v>
                </c:pt>
                <c:pt idx="9">
                  <c:v>100.12702835251947</c:v>
                </c:pt>
                <c:pt idx="10">
                  <c:v>97.878166652447703</c:v>
                </c:pt>
                <c:pt idx="11">
                  <c:v>95.146324108967477</c:v>
                </c:pt>
                <c:pt idx="12">
                  <c:v>93.043018863891291</c:v>
                </c:pt>
                <c:pt idx="13">
                  <c:v>90.856987783168236</c:v>
                </c:pt>
                <c:pt idx="14">
                  <c:v>89.421833383218726</c:v>
                </c:pt>
                <c:pt idx="15">
                  <c:v>88.527292769471572</c:v>
                </c:pt>
              </c:numCache>
            </c:numRef>
          </c:val>
          <c:smooth val="0"/>
          <c:extLst>
            <c:ext xmlns:c16="http://schemas.microsoft.com/office/drawing/2014/chart" uri="{C3380CC4-5D6E-409C-BE32-E72D297353CC}">
              <c16:uniqueId val="{00000000-8CE2-4FE8-9DB2-CB24CD878218}"/>
            </c:ext>
          </c:extLst>
        </c:ser>
        <c:ser>
          <c:idx val="1"/>
          <c:order val="1"/>
          <c:tx>
            <c:strRef>
              <c:f>Vård!$A$138:$B$138</c:f>
              <c:strCache>
                <c:ptCount val="2"/>
                <c:pt idx="0">
                  <c:v>80+</c:v>
                </c:pt>
              </c:strCache>
            </c:strRef>
          </c:tx>
          <c:spPr>
            <a:ln w="28575" cap="rnd">
              <a:solidFill>
                <a:srgbClr val="C00000"/>
              </a:solidFill>
              <a:round/>
            </a:ln>
            <a:effectLst/>
          </c:spPr>
          <c:marker>
            <c:symbol val="none"/>
          </c:marker>
          <c:cat>
            <c:numRef>
              <c:f>Vård!$C$136:$R$136</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Vård!$C$138:$R$138</c:f>
              <c:numCache>
                <c:formatCode>0</c:formatCode>
                <c:ptCount val="16"/>
                <c:pt idx="0">
                  <c:v>100</c:v>
                </c:pt>
                <c:pt idx="1">
                  <c:v>100.10937730711014</c:v>
                </c:pt>
                <c:pt idx="2">
                  <c:v>101.69914324333845</c:v>
                </c:pt>
                <c:pt idx="3">
                  <c:v>102.31473572745642</c:v>
                </c:pt>
                <c:pt idx="4">
                  <c:v>103.2620035751881</c:v>
                </c:pt>
                <c:pt idx="5">
                  <c:v>104.07112406679342</c:v>
                </c:pt>
                <c:pt idx="6">
                  <c:v>105.31499508776021</c:v>
                </c:pt>
                <c:pt idx="7">
                  <c:v>108.78783615349357</c:v>
                </c:pt>
                <c:pt idx="8">
                  <c:v>111.96706093476659</c:v>
                </c:pt>
                <c:pt idx="9">
                  <c:v>119.44001410211655</c:v>
                </c:pt>
                <c:pt idx="10">
                  <c:v>124.69176868990807</c:v>
                </c:pt>
                <c:pt idx="11">
                  <c:v>130.82089615608299</c:v>
                </c:pt>
                <c:pt idx="12">
                  <c:v>136.83875727902188</c:v>
                </c:pt>
                <c:pt idx="13">
                  <c:v>140.49664784193629</c:v>
                </c:pt>
                <c:pt idx="14">
                  <c:v>144.53677358860915</c:v>
                </c:pt>
                <c:pt idx="15">
                  <c:v>145.09860585412764</c:v>
                </c:pt>
              </c:numCache>
            </c:numRef>
          </c:val>
          <c:smooth val="0"/>
          <c:extLst>
            <c:ext xmlns:c16="http://schemas.microsoft.com/office/drawing/2014/chart" uri="{C3380CC4-5D6E-409C-BE32-E72D297353CC}">
              <c16:uniqueId val="{00000001-8CE2-4FE8-9DB2-CB24CD878218}"/>
            </c:ext>
          </c:extLst>
        </c:ser>
        <c:ser>
          <c:idx val="2"/>
          <c:order val="2"/>
          <c:tx>
            <c:strRef>
              <c:f>Vård!$A$139:$B$139</c:f>
              <c:strCache>
                <c:ptCount val="2"/>
                <c:pt idx="0">
                  <c:v>Totalt</c:v>
                </c:pt>
              </c:strCache>
            </c:strRef>
          </c:tx>
          <c:spPr>
            <a:ln w="28575" cap="rnd">
              <a:solidFill>
                <a:schemeClr val="tx1"/>
              </a:solidFill>
              <a:round/>
            </a:ln>
            <a:effectLst/>
          </c:spPr>
          <c:marker>
            <c:symbol val="none"/>
          </c:marker>
          <c:cat>
            <c:numRef>
              <c:f>Vård!$C$136:$R$136</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Vård!$C$139:$R$139</c:f>
              <c:numCache>
                <c:formatCode>0</c:formatCode>
                <c:ptCount val="16"/>
                <c:pt idx="0">
                  <c:v>100</c:v>
                </c:pt>
                <c:pt idx="1">
                  <c:v>100.5901210531585</c:v>
                </c:pt>
                <c:pt idx="2">
                  <c:v>101.909338617266</c:v>
                </c:pt>
                <c:pt idx="3">
                  <c:v>102.71089463801813</c:v>
                </c:pt>
                <c:pt idx="4">
                  <c:v>103.58425081556766</c:v>
                </c:pt>
                <c:pt idx="5">
                  <c:v>104.30877639466264</c:v>
                </c:pt>
                <c:pt idx="6">
                  <c:v>105.00859958377841</c:v>
                </c:pt>
                <c:pt idx="7">
                  <c:v>106.84625654857331</c:v>
                </c:pt>
                <c:pt idx="8">
                  <c:v>107.93114700958461</c:v>
                </c:pt>
                <c:pt idx="9">
                  <c:v>111.21974103631686</c:v>
                </c:pt>
                <c:pt idx="10">
                  <c:v>113.27897454800767</c:v>
                </c:pt>
                <c:pt idx="11">
                  <c:v>115.63656745957618</c:v>
                </c:pt>
                <c:pt idx="12">
                  <c:v>118.19777998227127</c:v>
                </c:pt>
                <c:pt idx="13">
                  <c:v>119.36829586844317</c:v>
                </c:pt>
                <c:pt idx="14">
                  <c:v>121.07795347826016</c:v>
                </c:pt>
                <c:pt idx="15">
                  <c:v>121.01990319902824</c:v>
                </c:pt>
              </c:numCache>
            </c:numRef>
          </c:val>
          <c:smooth val="0"/>
          <c:extLst>
            <c:ext xmlns:c16="http://schemas.microsoft.com/office/drawing/2014/chart" uri="{C3380CC4-5D6E-409C-BE32-E72D297353CC}">
              <c16:uniqueId val="{00000002-8CE2-4FE8-9DB2-CB24CD878218}"/>
            </c:ext>
          </c:extLst>
        </c:ser>
        <c:dLbls>
          <c:showLegendKey val="0"/>
          <c:showVal val="0"/>
          <c:showCatName val="0"/>
          <c:showSerName val="0"/>
          <c:showPercent val="0"/>
          <c:showBubbleSize val="0"/>
        </c:dLbls>
        <c:smooth val="0"/>
        <c:axId val="252648608"/>
        <c:axId val="5174592"/>
      </c:lineChart>
      <c:catAx>
        <c:axId val="252648608"/>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174592"/>
        <c:crosses val="autoZero"/>
        <c:auto val="1"/>
        <c:lblAlgn val="ctr"/>
        <c:lblOffset val="100"/>
        <c:noMultiLvlLbl val="0"/>
      </c:catAx>
      <c:valAx>
        <c:axId val="5174592"/>
        <c:scaling>
          <c:orientation val="minMax"/>
          <c:max val="17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2648608"/>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Äldreomsorg </a:t>
            </a:r>
          </a:p>
          <a:p>
            <a:pPr>
              <a:defRPr/>
            </a:pPr>
            <a:r>
              <a:rPr lang="sv-SE" dirty="0" smtClean="0"/>
              <a:t>(Plus1alternativet)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Vård!$AJ$137</c:f>
              <c:strCache>
                <c:ptCount val="1"/>
                <c:pt idx="0">
                  <c:v>65+</c:v>
                </c:pt>
              </c:strCache>
            </c:strRef>
          </c:tx>
          <c:spPr>
            <a:ln w="28575" cap="rnd">
              <a:solidFill>
                <a:srgbClr val="92D050"/>
              </a:solidFill>
              <a:round/>
            </a:ln>
            <a:effectLst/>
          </c:spPr>
          <c:marker>
            <c:symbol val="none"/>
          </c:marker>
          <c:cat>
            <c:numRef>
              <c:f>Vård!$AK$136:$AZ$136</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Vård!$AK$137:$AZ$137</c:f>
              <c:numCache>
                <c:formatCode>0</c:formatCode>
                <c:ptCount val="16"/>
                <c:pt idx="0">
                  <c:v>100</c:v>
                </c:pt>
                <c:pt idx="1">
                  <c:v>102.25124134568748</c:v>
                </c:pt>
                <c:pt idx="2">
                  <c:v>104.2470622822874</c:v>
                </c:pt>
                <c:pt idx="3">
                  <c:v>106.37392621765419</c:v>
                </c:pt>
                <c:pt idx="4">
                  <c:v>108.24269473016506</c:v>
                </c:pt>
                <c:pt idx="5">
                  <c:v>109.96662706188175</c:v>
                </c:pt>
                <c:pt idx="6">
                  <c:v>111.02984791097364</c:v>
                </c:pt>
                <c:pt idx="7">
                  <c:v>111.74461914275108</c:v>
                </c:pt>
                <c:pt idx="8">
                  <c:v>110.97651441139405</c:v>
                </c:pt>
                <c:pt idx="9">
                  <c:v>109.50745630679999</c:v>
                </c:pt>
                <c:pt idx="10">
                  <c:v>108.11838847897889</c:v>
                </c:pt>
                <c:pt idx="11">
                  <c:v>106.1517421099341</c:v>
                </c:pt>
                <c:pt idx="12">
                  <c:v>104.84320253487374</c:v>
                </c:pt>
                <c:pt idx="13">
                  <c:v>103.40372727643326</c:v>
                </c:pt>
                <c:pt idx="14">
                  <c:v>102.78809157444111</c:v>
                </c:pt>
                <c:pt idx="15">
                  <c:v>102.77743860830745</c:v>
                </c:pt>
              </c:numCache>
            </c:numRef>
          </c:val>
          <c:smooth val="0"/>
          <c:extLst>
            <c:ext xmlns:c16="http://schemas.microsoft.com/office/drawing/2014/chart" uri="{C3380CC4-5D6E-409C-BE32-E72D297353CC}">
              <c16:uniqueId val="{00000000-0E10-4081-95A1-630A897E47ED}"/>
            </c:ext>
          </c:extLst>
        </c:ser>
        <c:ser>
          <c:idx val="1"/>
          <c:order val="1"/>
          <c:tx>
            <c:strRef>
              <c:f>Vård!$AJ$138</c:f>
              <c:strCache>
                <c:ptCount val="1"/>
                <c:pt idx="0">
                  <c:v>80+</c:v>
                </c:pt>
              </c:strCache>
            </c:strRef>
          </c:tx>
          <c:spPr>
            <a:ln w="28575" cap="rnd">
              <a:solidFill>
                <a:srgbClr val="C00000"/>
              </a:solidFill>
              <a:round/>
            </a:ln>
            <a:effectLst/>
          </c:spPr>
          <c:marker>
            <c:symbol val="none"/>
          </c:marker>
          <c:cat>
            <c:numRef>
              <c:f>Vård!$AK$136:$AZ$136</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Vård!$AK$138:$AZ$138</c:f>
              <c:numCache>
                <c:formatCode>0</c:formatCode>
                <c:ptCount val="16"/>
                <c:pt idx="0">
                  <c:v>100</c:v>
                </c:pt>
                <c:pt idx="1">
                  <c:v>101.11047108018124</c:v>
                </c:pt>
                <c:pt idx="2">
                  <c:v>103.74329602252953</c:v>
                </c:pt>
                <c:pt idx="3">
                  <c:v>105.41497453473407</c:v>
                </c:pt>
                <c:pt idx="4">
                  <c:v>107.45485500097507</c:v>
                </c:pt>
                <c:pt idx="5">
                  <c:v>109.37979731940386</c:v>
                </c:pt>
                <c:pt idx="6">
                  <c:v>111.79398944610278</c:v>
                </c:pt>
                <c:pt idx="7">
                  <c:v>116.63528501938552</c:v>
                </c:pt>
                <c:pt idx="8">
                  <c:v>121.24428274267984</c:v>
                </c:pt>
                <c:pt idx="9">
                  <c:v>130.62978439269725</c:v>
                </c:pt>
                <c:pt idx="10">
                  <c:v>137.73728655152854</c:v>
                </c:pt>
                <c:pt idx="11">
                  <c:v>145.95273292373221</c:v>
                </c:pt>
                <c:pt idx="12">
                  <c:v>154.1933367941551</c:v>
                </c:pt>
                <c:pt idx="13">
                  <c:v>159.8982908323099</c:v>
                </c:pt>
                <c:pt idx="14">
                  <c:v>166.14129410467083</c:v>
                </c:pt>
                <c:pt idx="15">
                  <c:v>168.45497686410974</c:v>
                </c:pt>
              </c:numCache>
            </c:numRef>
          </c:val>
          <c:smooth val="0"/>
          <c:extLst>
            <c:ext xmlns:c16="http://schemas.microsoft.com/office/drawing/2014/chart" uri="{C3380CC4-5D6E-409C-BE32-E72D297353CC}">
              <c16:uniqueId val="{00000001-0E10-4081-95A1-630A897E47ED}"/>
            </c:ext>
          </c:extLst>
        </c:ser>
        <c:ser>
          <c:idx val="2"/>
          <c:order val="2"/>
          <c:tx>
            <c:strRef>
              <c:f>Vård!$AJ$139</c:f>
              <c:strCache>
                <c:ptCount val="1"/>
                <c:pt idx="0">
                  <c:v>Totalt</c:v>
                </c:pt>
              </c:strCache>
            </c:strRef>
          </c:tx>
          <c:spPr>
            <a:ln w="28575" cap="rnd">
              <a:solidFill>
                <a:schemeClr val="tx1"/>
              </a:solidFill>
              <a:round/>
            </a:ln>
            <a:effectLst/>
          </c:spPr>
          <c:marker>
            <c:symbol val="none"/>
          </c:marker>
          <c:cat>
            <c:numRef>
              <c:f>Vård!$AK$136:$AZ$136</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Vård!$AK$139:$AZ$139</c:f>
              <c:numCache>
                <c:formatCode>0</c:formatCode>
                <c:ptCount val="16"/>
                <c:pt idx="0" formatCode="General">
                  <c:v>100</c:v>
                </c:pt>
                <c:pt idx="1">
                  <c:v>101.59602226369007</c:v>
                </c:pt>
                <c:pt idx="2">
                  <c:v>103.95771632347304</c:v>
                </c:pt>
                <c:pt idx="3">
                  <c:v>105.8231374564447</c:v>
                </c:pt>
                <c:pt idx="4">
                  <c:v>107.79018677152548</c:v>
                </c:pt>
                <c:pt idx="5">
                  <c:v>109.62957230442409</c:v>
                </c:pt>
                <c:pt idx="6">
                  <c:v>111.46874444457256</c:v>
                </c:pt>
                <c:pt idx="7">
                  <c:v>114.55364888602057</c:v>
                </c:pt>
                <c:pt idx="8">
                  <c:v>116.87396628545879</c:v>
                </c:pt>
                <c:pt idx="9">
                  <c:v>121.6393928031882</c:v>
                </c:pt>
                <c:pt idx="10">
                  <c:v>125.13046162962199</c:v>
                </c:pt>
                <c:pt idx="11">
                  <c:v>129.01205803167773</c:v>
                </c:pt>
                <c:pt idx="12">
                  <c:v>133.18821699005474</c:v>
                </c:pt>
                <c:pt idx="13">
                  <c:v>135.85225542464798</c:v>
                </c:pt>
                <c:pt idx="14">
                  <c:v>139.17598531484452</c:v>
                </c:pt>
                <c:pt idx="15">
                  <c:v>140.50035059595416</c:v>
                </c:pt>
              </c:numCache>
            </c:numRef>
          </c:val>
          <c:smooth val="0"/>
          <c:extLst>
            <c:ext xmlns:c16="http://schemas.microsoft.com/office/drawing/2014/chart" uri="{C3380CC4-5D6E-409C-BE32-E72D297353CC}">
              <c16:uniqueId val="{00000002-0E10-4081-95A1-630A897E47ED}"/>
            </c:ext>
          </c:extLst>
        </c:ser>
        <c:dLbls>
          <c:showLegendKey val="0"/>
          <c:showVal val="0"/>
          <c:showCatName val="0"/>
          <c:showSerName val="0"/>
          <c:showPercent val="0"/>
          <c:showBubbleSize val="0"/>
        </c:dLbls>
        <c:smooth val="0"/>
        <c:axId val="246484512"/>
        <c:axId val="246484096"/>
      </c:lineChart>
      <c:catAx>
        <c:axId val="246484512"/>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46484096"/>
        <c:crosses val="autoZero"/>
        <c:auto val="1"/>
        <c:lblAlgn val="ctr"/>
        <c:lblOffset val="100"/>
        <c:noMultiLvlLbl val="0"/>
      </c:catAx>
      <c:valAx>
        <c:axId val="246484096"/>
        <c:scaling>
          <c:orientation val="minMax"/>
          <c:max val="17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46484512"/>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Äldreomsorg </a:t>
            </a:r>
          </a:p>
          <a:p>
            <a:pPr>
              <a:defRPr/>
            </a:pPr>
            <a:r>
              <a:rPr lang="sv-SE" dirty="0" smtClean="0"/>
              <a:t>(Demografiskt alternativ)</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Vård!$A$137:$B$137</c:f>
              <c:strCache>
                <c:ptCount val="2"/>
                <c:pt idx="0">
                  <c:v>65+</c:v>
                </c:pt>
              </c:strCache>
            </c:strRef>
          </c:tx>
          <c:spPr>
            <a:ln w="28575" cap="rnd">
              <a:solidFill>
                <a:srgbClr val="92D050"/>
              </a:solidFill>
              <a:round/>
            </a:ln>
            <a:effectLst/>
          </c:spPr>
          <c:marker>
            <c:symbol val="none"/>
          </c:marker>
          <c:cat>
            <c:numRef>
              <c:f>Vård!$C$136:$R$136</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Vård!$C$137:$R$137</c:f>
              <c:numCache>
                <c:formatCode>0</c:formatCode>
                <c:ptCount val="16"/>
                <c:pt idx="0">
                  <c:v>100</c:v>
                </c:pt>
                <c:pt idx="1">
                  <c:v>101.23885281751237</c:v>
                </c:pt>
                <c:pt idx="2">
                  <c:v>102.19298331760356</c:v>
                </c:pt>
                <c:pt idx="3">
                  <c:v>103.2454847832373</c:v>
                </c:pt>
                <c:pt idx="4">
                  <c:v>104.01910206954233</c:v>
                </c:pt>
                <c:pt idx="5">
                  <c:v>104.62947243122822</c:v>
                </c:pt>
                <c:pt idx="6">
                  <c:v>104.59513919553196</c:v>
                </c:pt>
                <c:pt idx="7">
                  <c:v>104.2262237908165</c:v>
                </c:pt>
                <c:pt idx="8">
                  <c:v>102.48494914848894</c:v>
                </c:pt>
                <c:pt idx="9">
                  <c:v>100.12702835251947</c:v>
                </c:pt>
                <c:pt idx="10">
                  <c:v>97.878166652447703</c:v>
                </c:pt>
                <c:pt idx="11">
                  <c:v>95.146324108967477</c:v>
                </c:pt>
                <c:pt idx="12">
                  <c:v>93.043018863891291</c:v>
                </c:pt>
                <c:pt idx="13">
                  <c:v>90.856987783168236</c:v>
                </c:pt>
                <c:pt idx="14">
                  <c:v>89.421833383218726</c:v>
                </c:pt>
                <c:pt idx="15">
                  <c:v>88.527292769471572</c:v>
                </c:pt>
              </c:numCache>
            </c:numRef>
          </c:val>
          <c:smooth val="0"/>
          <c:extLst>
            <c:ext xmlns:c16="http://schemas.microsoft.com/office/drawing/2014/chart" uri="{C3380CC4-5D6E-409C-BE32-E72D297353CC}">
              <c16:uniqueId val="{00000000-8CE2-4FE8-9DB2-CB24CD878218}"/>
            </c:ext>
          </c:extLst>
        </c:ser>
        <c:ser>
          <c:idx val="1"/>
          <c:order val="1"/>
          <c:tx>
            <c:strRef>
              <c:f>Vård!$A$138:$B$138</c:f>
              <c:strCache>
                <c:ptCount val="2"/>
                <c:pt idx="0">
                  <c:v>80+</c:v>
                </c:pt>
              </c:strCache>
            </c:strRef>
          </c:tx>
          <c:spPr>
            <a:ln w="28575" cap="rnd">
              <a:solidFill>
                <a:srgbClr val="C00000"/>
              </a:solidFill>
              <a:round/>
            </a:ln>
            <a:effectLst/>
          </c:spPr>
          <c:marker>
            <c:symbol val="none"/>
          </c:marker>
          <c:cat>
            <c:numRef>
              <c:f>Vård!$C$136:$R$136</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Vård!$C$138:$R$138</c:f>
              <c:numCache>
                <c:formatCode>0</c:formatCode>
                <c:ptCount val="16"/>
                <c:pt idx="0">
                  <c:v>100</c:v>
                </c:pt>
                <c:pt idx="1">
                  <c:v>100.10937730711014</c:v>
                </c:pt>
                <c:pt idx="2">
                  <c:v>101.69914324333845</c:v>
                </c:pt>
                <c:pt idx="3">
                  <c:v>102.31473572745642</c:v>
                </c:pt>
                <c:pt idx="4">
                  <c:v>103.2620035751881</c:v>
                </c:pt>
                <c:pt idx="5">
                  <c:v>104.07112406679342</c:v>
                </c:pt>
                <c:pt idx="6">
                  <c:v>105.31499508776021</c:v>
                </c:pt>
                <c:pt idx="7">
                  <c:v>108.78783615349357</c:v>
                </c:pt>
                <c:pt idx="8">
                  <c:v>111.96706093476659</c:v>
                </c:pt>
                <c:pt idx="9">
                  <c:v>119.44001410211655</c:v>
                </c:pt>
                <c:pt idx="10">
                  <c:v>124.69176868990807</c:v>
                </c:pt>
                <c:pt idx="11">
                  <c:v>130.82089615608299</c:v>
                </c:pt>
                <c:pt idx="12">
                  <c:v>136.83875727902188</c:v>
                </c:pt>
                <c:pt idx="13">
                  <c:v>140.49664784193629</c:v>
                </c:pt>
                <c:pt idx="14">
                  <c:v>144.53677358860915</c:v>
                </c:pt>
                <c:pt idx="15">
                  <c:v>145.09860585412764</c:v>
                </c:pt>
              </c:numCache>
            </c:numRef>
          </c:val>
          <c:smooth val="0"/>
          <c:extLst>
            <c:ext xmlns:c16="http://schemas.microsoft.com/office/drawing/2014/chart" uri="{C3380CC4-5D6E-409C-BE32-E72D297353CC}">
              <c16:uniqueId val="{00000001-8CE2-4FE8-9DB2-CB24CD878218}"/>
            </c:ext>
          </c:extLst>
        </c:ser>
        <c:ser>
          <c:idx val="2"/>
          <c:order val="2"/>
          <c:tx>
            <c:strRef>
              <c:f>Vård!$A$139:$B$139</c:f>
              <c:strCache>
                <c:ptCount val="2"/>
                <c:pt idx="0">
                  <c:v>Totalt</c:v>
                </c:pt>
              </c:strCache>
            </c:strRef>
          </c:tx>
          <c:spPr>
            <a:ln w="28575" cap="rnd">
              <a:solidFill>
                <a:schemeClr val="tx1"/>
              </a:solidFill>
              <a:round/>
            </a:ln>
            <a:effectLst/>
          </c:spPr>
          <c:marker>
            <c:symbol val="none"/>
          </c:marker>
          <c:cat>
            <c:numRef>
              <c:f>Vård!$C$136:$R$136</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Vård!$C$139:$R$139</c:f>
              <c:numCache>
                <c:formatCode>0</c:formatCode>
                <c:ptCount val="16"/>
                <c:pt idx="0">
                  <c:v>100</c:v>
                </c:pt>
                <c:pt idx="1">
                  <c:v>100.5901210531585</c:v>
                </c:pt>
                <c:pt idx="2">
                  <c:v>101.909338617266</c:v>
                </c:pt>
                <c:pt idx="3">
                  <c:v>102.71089463801813</c:v>
                </c:pt>
                <c:pt idx="4">
                  <c:v>103.58425081556766</c:v>
                </c:pt>
                <c:pt idx="5">
                  <c:v>104.30877639466264</c:v>
                </c:pt>
                <c:pt idx="6">
                  <c:v>105.00859958377841</c:v>
                </c:pt>
                <c:pt idx="7">
                  <c:v>106.84625654857331</c:v>
                </c:pt>
                <c:pt idx="8">
                  <c:v>107.93114700958461</c:v>
                </c:pt>
                <c:pt idx="9">
                  <c:v>111.21974103631686</c:v>
                </c:pt>
                <c:pt idx="10">
                  <c:v>113.27897454800767</c:v>
                </c:pt>
                <c:pt idx="11">
                  <c:v>115.63656745957618</c:v>
                </c:pt>
                <c:pt idx="12">
                  <c:v>118.19777998227127</c:v>
                </c:pt>
                <c:pt idx="13">
                  <c:v>119.36829586844317</c:v>
                </c:pt>
                <c:pt idx="14">
                  <c:v>121.07795347826016</c:v>
                </c:pt>
                <c:pt idx="15">
                  <c:v>121.01990319902824</c:v>
                </c:pt>
              </c:numCache>
            </c:numRef>
          </c:val>
          <c:smooth val="0"/>
          <c:extLst>
            <c:ext xmlns:c16="http://schemas.microsoft.com/office/drawing/2014/chart" uri="{C3380CC4-5D6E-409C-BE32-E72D297353CC}">
              <c16:uniqueId val="{00000002-8CE2-4FE8-9DB2-CB24CD878218}"/>
            </c:ext>
          </c:extLst>
        </c:ser>
        <c:dLbls>
          <c:showLegendKey val="0"/>
          <c:showVal val="0"/>
          <c:showCatName val="0"/>
          <c:showSerName val="0"/>
          <c:showPercent val="0"/>
          <c:showBubbleSize val="0"/>
        </c:dLbls>
        <c:smooth val="0"/>
        <c:axId val="252648608"/>
        <c:axId val="5174592"/>
      </c:lineChart>
      <c:catAx>
        <c:axId val="252648608"/>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174592"/>
        <c:crosses val="autoZero"/>
        <c:auto val="1"/>
        <c:lblAlgn val="ctr"/>
        <c:lblOffset val="100"/>
        <c:noMultiLvlLbl val="0"/>
      </c:catAx>
      <c:valAx>
        <c:axId val="5174592"/>
        <c:scaling>
          <c:orientation val="minMax"/>
          <c:max val="17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2648608"/>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Äldreomsorg </a:t>
            </a:r>
          </a:p>
          <a:p>
            <a:pPr>
              <a:defRPr/>
            </a:pPr>
            <a:r>
              <a:rPr lang="sv-SE" dirty="0" smtClean="0"/>
              <a:t>(Plus1alternativet)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Vård!$AJ$137</c:f>
              <c:strCache>
                <c:ptCount val="1"/>
                <c:pt idx="0">
                  <c:v>65+</c:v>
                </c:pt>
              </c:strCache>
            </c:strRef>
          </c:tx>
          <c:spPr>
            <a:ln w="28575" cap="rnd">
              <a:solidFill>
                <a:srgbClr val="92D050"/>
              </a:solidFill>
              <a:round/>
            </a:ln>
            <a:effectLst/>
          </c:spPr>
          <c:marker>
            <c:symbol val="none"/>
          </c:marker>
          <c:cat>
            <c:numRef>
              <c:f>Vård!$AK$136:$AZ$136</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Vård!$AK$137:$AZ$137</c:f>
              <c:numCache>
                <c:formatCode>0</c:formatCode>
                <c:ptCount val="16"/>
                <c:pt idx="0">
                  <c:v>100</c:v>
                </c:pt>
                <c:pt idx="1">
                  <c:v>102.25124134568748</c:v>
                </c:pt>
                <c:pt idx="2">
                  <c:v>104.2470622822874</c:v>
                </c:pt>
                <c:pt idx="3">
                  <c:v>106.37392621765419</c:v>
                </c:pt>
                <c:pt idx="4">
                  <c:v>108.24269473016506</c:v>
                </c:pt>
                <c:pt idx="5">
                  <c:v>109.96662706188175</c:v>
                </c:pt>
                <c:pt idx="6">
                  <c:v>111.02984791097364</c:v>
                </c:pt>
                <c:pt idx="7">
                  <c:v>111.74461914275108</c:v>
                </c:pt>
                <c:pt idx="8">
                  <c:v>110.97651441139405</c:v>
                </c:pt>
                <c:pt idx="9">
                  <c:v>109.50745630679999</c:v>
                </c:pt>
                <c:pt idx="10">
                  <c:v>108.11838847897889</c:v>
                </c:pt>
                <c:pt idx="11">
                  <c:v>106.1517421099341</c:v>
                </c:pt>
                <c:pt idx="12">
                  <c:v>104.84320253487374</c:v>
                </c:pt>
                <c:pt idx="13">
                  <c:v>103.40372727643326</c:v>
                </c:pt>
                <c:pt idx="14">
                  <c:v>102.78809157444111</c:v>
                </c:pt>
                <c:pt idx="15">
                  <c:v>102.77743860830745</c:v>
                </c:pt>
              </c:numCache>
            </c:numRef>
          </c:val>
          <c:smooth val="0"/>
          <c:extLst>
            <c:ext xmlns:c16="http://schemas.microsoft.com/office/drawing/2014/chart" uri="{C3380CC4-5D6E-409C-BE32-E72D297353CC}">
              <c16:uniqueId val="{00000000-0E10-4081-95A1-630A897E47ED}"/>
            </c:ext>
          </c:extLst>
        </c:ser>
        <c:ser>
          <c:idx val="1"/>
          <c:order val="1"/>
          <c:tx>
            <c:strRef>
              <c:f>Vård!$AJ$138</c:f>
              <c:strCache>
                <c:ptCount val="1"/>
                <c:pt idx="0">
                  <c:v>80+</c:v>
                </c:pt>
              </c:strCache>
            </c:strRef>
          </c:tx>
          <c:spPr>
            <a:ln w="28575" cap="rnd">
              <a:solidFill>
                <a:srgbClr val="C00000"/>
              </a:solidFill>
              <a:round/>
            </a:ln>
            <a:effectLst/>
          </c:spPr>
          <c:marker>
            <c:symbol val="none"/>
          </c:marker>
          <c:cat>
            <c:numRef>
              <c:f>Vård!$AK$136:$AZ$136</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Vård!$AK$138:$AZ$138</c:f>
              <c:numCache>
                <c:formatCode>0</c:formatCode>
                <c:ptCount val="16"/>
                <c:pt idx="0">
                  <c:v>100</c:v>
                </c:pt>
                <c:pt idx="1">
                  <c:v>101.11047108018124</c:v>
                </c:pt>
                <c:pt idx="2">
                  <c:v>103.74329602252953</c:v>
                </c:pt>
                <c:pt idx="3">
                  <c:v>105.41497453473407</c:v>
                </c:pt>
                <c:pt idx="4">
                  <c:v>107.45485500097507</c:v>
                </c:pt>
                <c:pt idx="5">
                  <c:v>109.37979731940386</c:v>
                </c:pt>
                <c:pt idx="6">
                  <c:v>111.79398944610278</c:v>
                </c:pt>
                <c:pt idx="7">
                  <c:v>116.63528501938552</c:v>
                </c:pt>
                <c:pt idx="8">
                  <c:v>121.24428274267984</c:v>
                </c:pt>
                <c:pt idx="9">
                  <c:v>130.62978439269725</c:v>
                </c:pt>
                <c:pt idx="10">
                  <c:v>137.73728655152854</c:v>
                </c:pt>
                <c:pt idx="11">
                  <c:v>145.95273292373221</c:v>
                </c:pt>
                <c:pt idx="12">
                  <c:v>154.1933367941551</c:v>
                </c:pt>
                <c:pt idx="13">
                  <c:v>159.8982908323099</c:v>
                </c:pt>
                <c:pt idx="14">
                  <c:v>166.14129410467083</c:v>
                </c:pt>
                <c:pt idx="15">
                  <c:v>168.45497686410974</c:v>
                </c:pt>
              </c:numCache>
            </c:numRef>
          </c:val>
          <c:smooth val="0"/>
          <c:extLst>
            <c:ext xmlns:c16="http://schemas.microsoft.com/office/drawing/2014/chart" uri="{C3380CC4-5D6E-409C-BE32-E72D297353CC}">
              <c16:uniqueId val="{00000001-0E10-4081-95A1-630A897E47ED}"/>
            </c:ext>
          </c:extLst>
        </c:ser>
        <c:ser>
          <c:idx val="2"/>
          <c:order val="2"/>
          <c:tx>
            <c:strRef>
              <c:f>Vård!$AJ$139</c:f>
              <c:strCache>
                <c:ptCount val="1"/>
                <c:pt idx="0">
                  <c:v>Totalt</c:v>
                </c:pt>
              </c:strCache>
            </c:strRef>
          </c:tx>
          <c:spPr>
            <a:ln w="28575" cap="rnd">
              <a:solidFill>
                <a:schemeClr val="tx1"/>
              </a:solidFill>
              <a:round/>
            </a:ln>
            <a:effectLst/>
          </c:spPr>
          <c:marker>
            <c:symbol val="none"/>
          </c:marker>
          <c:cat>
            <c:numRef>
              <c:f>Vård!$AK$136:$AZ$136</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Vård!$AK$139:$AZ$139</c:f>
              <c:numCache>
                <c:formatCode>0</c:formatCode>
                <c:ptCount val="16"/>
                <c:pt idx="0" formatCode="General">
                  <c:v>100</c:v>
                </c:pt>
                <c:pt idx="1">
                  <c:v>101.59602226369007</c:v>
                </c:pt>
                <c:pt idx="2">
                  <c:v>103.95771632347304</c:v>
                </c:pt>
                <c:pt idx="3">
                  <c:v>105.8231374564447</c:v>
                </c:pt>
                <c:pt idx="4">
                  <c:v>107.79018677152548</c:v>
                </c:pt>
                <c:pt idx="5">
                  <c:v>109.62957230442409</c:v>
                </c:pt>
                <c:pt idx="6">
                  <c:v>111.46874444457256</c:v>
                </c:pt>
                <c:pt idx="7">
                  <c:v>114.55364888602057</c:v>
                </c:pt>
                <c:pt idx="8">
                  <c:v>116.87396628545879</c:v>
                </c:pt>
                <c:pt idx="9">
                  <c:v>121.6393928031882</c:v>
                </c:pt>
                <c:pt idx="10">
                  <c:v>125.13046162962199</c:v>
                </c:pt>
                <c:pt idx="11">
                  <c:v>129.01205803167773</c:v>
                </c:pt>
                <c:pt idx="12">
                  <c:v>133.18821699005474</c:v>
                </c:pt>
                <c:pt idx="13">
                  <c:v>135.85225542464798</c:v>
                </c:pt>
                <c:pt idx="14">
                  <c:v>139.17598531484452</c:v>
                </c:pt>
                <c:pt idx="15">
                  <c:v>140.50035059595416</c:v>
                </c:pt>
              </c:numCache>
            </c:numRef>
          </c:val>
          <c:smooth val="0"/>
          <c:extLst>
            <c:ext xmlns:c16="http://schemas.microsoft.com/office/drawing/2014/chart" uri="{C3380CC4-5D6E-409C-BE32-E72D297353CC}">
              <c16:uniqueId val="{00000002-0E10-4081-95A1-630A897E47ED}"/>
            </c:ext>
          </c:extLst>
        </c:ser>
        <c:dLbls>
          <c:showLegendKey val="0"/>
          <c:showVal val="0"/>
          <c:showCatName val="0"/>
          <c:showSerName val="0"/>
          <c:showPercent val="0"/>
          <c:showBubbleSize val="0"/>
        </c:dLbls>
        <c:smooth val="0"/>
        <c:axId val="246484512"/>
        <c:axId val="246484096"/>
      </c:lineChart>
      <c:catAx>
        <c:axId val="246484512"/>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46484096"/>
        <c:crosses val="autoZero"/>
        <c:auto val="1"/>
        <c:lblAlgn val="ctr"/>
        <c:lblOffset val="100"/>
        <c:noMultiLvlLbl val="0"/>
      </c:catAx>
      <c:valAx>
        <c:axId val="246484096"/>
        <c:scaling>
          <c:orientation val="minMax"/>
          <c:max val="17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46484512"/>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Utvecklingen</a:t>
            </a:r>
            <a:r>
              <a:rPr lang="sv-SE" baseline="0" dirty="0" smtClean="0"/>
              <a:t> av Ovanåker kommuns skatteunderlag</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Skatt!$A$56</c:f>
              <c:strCache>
                <c:ptCount val="1"/>
                <c:pt idx="0">
                  <c:v>Ovanåker kommun</c:v>
                </c:pt>
              </c:strCache>
            </c:strRef>
          </c:tx>
          <c:spPr>
            <a:ln w="28575" cap="rnd">
              <a:solidFill>
                <a:schemeClr val="accent1"/>
              </a:solidFill>
              <a:round/>
            </a:ln>
            <a:effectLst/>
          </c:spPr>
          <c:marker>
            <c:symbol val="none"/>
          </c:marker>
          <c:cat>
            <c:strRef>
              <c:f>Skatt!$B$55:$R$55</c:f>
              <c:strCach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strCache>
            </c:strRef>
          </c:cat>
          <c:val>
            <c:numRef>
              <c:f>Skatt!$B$56:$R$56</c:f>
              <c:numCache>
                <c:formatCode>0%</c:formatCode>
                <c:ptCount val="17"/>
                <c:pt idx="0">
                  <c:v>2.5730138521561141E-2</c:v>
                </c:pt>
                <c:pt idx="1">
                  <c:v>3.2545436723895538E-2</c:v>
                </c:pt>
                <c:pt idx="2">
                  <c:v>5.1999771325705213E-2</c:v>
                </c:pt>
                <c:pt idx="3">
                  <c:v>4.0446222008556409E-2</c:v>
                </c:pt>
                <c:pt idx="4">
                  <c:v>4.7751725304515658E-2</c:v>
                </c:pt>
                <c:pt idx="5">
                  <c:v>5.8860258673888222E-2</c:v>
                </c:pt>
                <c:pt idx="6">
                  <c:v>2.6454586648462897E-2</c:v>
                </c:pt>
                <c:pt idx="7">
                  <c:v>2.7371096855046462E-2</c:v>
                </c:pt>
                <c:pt idx="8">
                  <c:v>3.6175733698648793E-2</c:v>
                </c:pt>
                <c:pt idx="9">
                  <c:v>5.0113183399702832E-2</c:v>
                </c:pt>
                <c:pt idx="10">
                  <c:v>3.6765443803590259E-2</c:v>
                </c:pt>
                <c:pt idx="11">
                  <c:v>-9.9022228847838178E-3</c:v>
                </c:pt>
                <c:pt idx="12">
                  <c:v>4.6274466833036154E-3</c:v>
                </c:pt>
                <c:pt idx="13">
                  <c:v>5.7250426535571108E-3</c:v>
                </c:pt>
                <c:pt idx="14">
                  <c:v>2.0806696083443432E-2</c:v>
                </c:pt>
                <c:pt idx="15">
                  <c:v>1.4677091437777179E-2</c:v>
                </c:pt>
                <c:pt idx="16">
                  <c:v>1.6728923314872857E-2</c:v>
                </c:pt>
              </c:numCache>
            </c:numRef>
          </c:val>
          <c:smooth val="0"/>
          <c:extLst>
            <c:ext xmlns:c16="http://schemas.microsoft.com/office/drawing/2014/chart" uri="{C3380CC4-5D6E-409C-BE32-E72D297353CC}">
              <c16:uniqueId val="{00000000-6B95-4A02-BB0F-843E3FEAADF7}"/>
            </c:ext>
          </c:extLst>
        </c:ser>
        <c:ser>
          <c:idx val="1"/>
          <c:order val="1"/>
          <c:tx>
            <c:strRef>
              <c:f>Skatt!$A$57</c:f>
              <c:strCache>
                <c:ptCount val="1"/>
                <c:pt idx="0">
                  <c:v>Riket</c:v>
                </c:pt>
              </c:strCache>
            </c:strRef>
          </c:tx>
          <c:spPr>
            <a:ln w="28575" cap="rnd">
              <a:solidFill>
                <a:srgbClr val="00B0F0"/>
              </a:solidFill>
              <a:round/>
            </a:ln>
            <a:effectLst/>
          </c:spPr>
          <c:marker>
            <c:symbol val="none"/>
          </c:marker>
          <c:cat>
            <c:strRef>
              <c:f>Skatt!$B$55:$R$55</c:f>
              <c:strCach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strCache>
            </c:strRef>
          </c:cat>
          <c:val>
            <c:numRef>
              <c:f>Skatt!$B$57:$R$57</c:f>
              <c:numCache>
                <c:formatCode>0%</c:formatCode>
                <c:ptCount val="17"/>
                <c:pt idx="0">
                  <c:v>4.7153397975629785E-2</c:v>
                </c:pt>
                <c:pt idx="1">
                  <c:v>5.6469583057682238E-2</c:v>
                </c:pt>
                <c:pt idx="2">
                  <c:v>7.4652419864288388E-2</c:v>
                </c:pt>
                <c:pt idx="3">
                  <c:v>6.361819477847841E-2</c:v>
                </c:pt>
                <c:pt idx="4">
                  <c:v>5.2824405672315056E-2</c:v>
                </c:pt>
                <c:pt idx="5">
                  <c:v>4.2327864490326883E-2</c:v>
                </c:pt>
                <c:pt idx="6">
                  <c:v>3.0911242847489584E-2</c:v>
                </c:pt>
                <c:pt idx="7">
                  <c:v>3.8042525278698003E-2</c:v>
                </c:pt>
                <c:pt idx="8">
                  <c:v>4.2875751775398152E-2</c:v>
                </c:pt>
                <c:pt idx="9">
                  <c:v>5.6397146133072562E-2</c:v>
                </c:pt>
                <c:pt idx="10">
                  <c:v>5.4496494021587738E-2</c:v>
                </c:pt>
                <c:pt idx="11">
                  <c:v>1.3142262768730761E-2</c:v>
                </c:pt>
                <c:pt idx="12">
                  <c:v>2.1573808508443149E-2</c:v>
                </c:pt>
                <c:pt idx="13">
                  <c:v>2.9878170825619055E-2</c:v>
                </c:pt>
                <c:pt idx="14">
                  <c:v>3.9965389160275588E-2</c:v>
                </c:pt>
                <c:pt idx="15">
                  <c:v>3.3604577309386041E-2</c:v>
                </c:pt>
                <c:pt idx="16">
                  <c:v>3.164190041533077E-2</c:v>
                </c:pt>
              </c:numCache>
            </c:numRef>
          </c:val>
          <c:smooth val="0"/>
          <c:extLst>
            <c:ext xmlns:c16="http://schemas.microsoft.com/office/drawing/2014/chart" uri="{C3380CC4-5D6E-409C-BE32-E72D297353CC}">
              <c16:uniqueId val="{00000001-6B95-4A02-BB0F-843E3FEAADF7}"/>
            </c:ext>
          </c:extLst>
        </c:ser>
        <c:dLbls>
          <c:showLegendKey val="0"/>
          <c:showVal val="0"/>
          <c:showCatName val="0"/>
          <c:showSerName val="0"/>
          <c:showPercent val="0"/>
          <c:showBubbleSize val="0"/>
        </c:dLbls>
        <c:smooth val="0"/>
        <c:axId val="171483856"/>
        <c:axId val="171484272"/>
      </c:lineChart>
      <c:catAx>
        <c:axId val="17148385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1484272"/>
        <c:crosses val="autoZero"/>
        <c:auto val="1"/>
        <c:lblAlgn val="ctr"/>
        <c:lblOffset val="100"/>
        <c:noMultiLvlLbl val="0"/>
      </c:catAx>
      <c:valAx>
        <c:axId val="1714842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Procentuell förändring</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148385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totalt Skola och ÄO </a:t>
            </a:r>
          </a:p>
          <a:p>
            <a:pPr>
              <a:defRPr/>
            </a:pPr>
            <a:r>
              <a:rPr lang="sv-SE" dirty="0" smtClean="0"/>
              <a:t>(Demografiskt</a:t>
            </a:r>
            <a:r>
              <a:rPr lang="sv-SE" baseline="0" dirty="0" smtClean="0"/>
              <a:t> alternativ)</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Sammanfattning!$A$83</c:f>
              <c:strCache>
                <c:ptCount val="1"/>
                <c:pt idx="0">
                  <c:v>Förskola</c:v>
                </c:pt>
              </c:strCache>
            </c:strRef>
          </c:tx>
          <c:spPr>
            <a:ln w="28575" cap="rnd">
              <a:solidFill>
                <a:srgbClr val="00B0F0"/>
              </a:solidFill>
              <a:round/>
            </a:ln>
            <a:effectLst/>
          </c:spPr>
          <c:marker>
            <c:symbol val="none"/>
          </c:marker>
          <c:cat>
            <c:numRef>
              <c:f>Sammanfattning!$B$82:$Q$82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Sammanfattning!$B$83:$Q$83</c:f>
              <c:numCache>
                <c:formatCode>0</c:formatCode>
                <c:ptCount val="16"/>
                <c:pt idx="0">
                  <c:v>100</c:v>
                </c:pt>
                <c:pt idx="1">
                  <c:v>101.84250701758222</c:v>
                </c:pt>
                <c:pt idx="2">
                  <c:v>102.34075399052763</c:v>
                </c:pt>
                <c:pt idx="3">
                  <c:v>102.0717420372706</c:v>
                </c:pt>
                <c:pt idx="4">
                  <c:v>101.54160883042692</c:v>
                </c:pt>
                <c:pt idx="5">
                  <c:v>105.29542078977808</c:v>
                </c:pt>
                <c:pt idx="6">
                  <c:v>105.93139263365968</c:v>
                </c:pt>
                <c:pt idx="7">
                  <c:v>105.64840273787563</c:v>
                </c:pt>
                <c:pt idx="8">
                  <c:v>105.21557872072948</c:v>
                </c:pt>
                <c:pt idx="9">
                  <c:v>104.1695398673896</c:v>
                </c:pt>
                <c:pt idx="10">
                  <c:v>102.84549798574085</c:v>
                </c:pt>
                <c:pt idx="11">
                  <c:v>100.47744624504099</c:v>
                </c:pt>
                <c:pt idx="12">
                  <c:v>97.887216861589067</c:v>
                </c:pt>
                <c:pt idx="13">
                  <c:v>94.892325538524616</c:v>
                </c:pt>
                <c:pt idx="14">
                  <c:v>92.226775286869469</c:v>
                </c:pt>
                <c:pt idx="15">
                  <c:v>89.242164554634741</c:v>
                </c:pt>
              </c:numCache>
            </c:numRef>
          </c:val>
          <c:smooth val="0"/>
          <c:extLst>
            <c:ext xmlns:c16="http://schemas.microsoft.com/office/drawing/2014/chart" uri="{C3380CC4-5D6E-409C-BE32-E72D297353CC}">
              <c16:uniqueId val="{00000000-6B75-439C-B190-0ABB4C4AF54A}"/>
            </c:ext>
          </c:extLst>
        </c:ser>
        <c:ser>
          <c:idx val="1"/>
          <c:order val="1"/>
          <c:tx>
            <c:strRef>
              <c:f>Sammanfattning!$A$84</c:f>
              <c:strCache>
                <c:ptCount val="1"/>
                <c:pt idx="0">
                  <c:v>Grundskola</c:v>
                </c:pt>
              </c:strCache>
            </c:strRef>
          </c:tx>
          <c:spPr>
            <a:ln w="28575" cap="rnd">
              <a:solidFill>
                <a:schemeClr val="accent1"/>
              </a:solidFill>
              <a:round/>
            </a:ln>
            <a:effectLst/>
          </c:spPr>
          <c:marker>
            <c:symbol val="none"/>
          </c:marker>
          <c:cat>
            <c:numRef>
              <c:f>Sammanfattning!$B$82:$Q$82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Sammanfattning!$B$84:$Q$84</c:f>
              <c:numCache>
                <c:formatCode>0</c:formatCode>
                <c:ptCount val="16"/>
                <c:pt idx="0">
                  <c:v>100</c:v>
                </c:pt>
                <c:pt idx="1">
                  <c:v>100.09630294307361</c:v>
                </c:pt>
                <c:pt idx="2">
                  <c:v>100.33197419836655</c:v>
                </c:pt>
                <c:pt idx="3">
                  <c:v>102.69500995453521</c:v>
                </c:pt>
                <c:pt idx="4">
                  <c:v>106.77359627703754</c:v>
                </c:pt>
                <c:pt idx="5">
                  <c:v>108.51566407238487</c:v>
                </c:pt>
                <c:pt idx="6">
                  <c:v>106.40893967040593</c:v>
                </c:pt>
                <c:pt idx="7">
                  <c:v>107.52840192450292</c:v>
                </c:pt>
                <c:pt idx="8">
                  <c:v>107.59849059666227</c:v>
                </c:pt>
                <c:pt idx="9">
                  <c:v>108.35032432876761</c:v>
                </c:pt>
                <c:pt idx="10">
                  <c:v>108.53373170141376</c:v>
                </c:pt>
                <c:pt idx="11">
                  <c:v>109.72383076569075</c:v>
                </c:pt>
                <c:pt idx="12">
                  <c:v>110.04657302687829</c:v>
                </c:pt>
                <c:pt idx="13">
                  <c:v>109.7014523124581</c:v>
                </c:pt>
                <c:pt idx="14">
                  <c:v>109.19877321229836</c:v>
                </c:pt>
                <c:pt idx="15">
                  <c:v>110.89300106332612</c:v>
                </c:pt>
              </c:numCache>
            </c:numRef>
          </c:val>
          <c:smooth val="0"/>
          <c:extLst>
            <c:ext xmlns:c16="http://schemas.microsoft.com/office/drawing/2014/chart" uri="{C3380CC4-5D6E-409C-BE32-E72D297353CC}">
              <c16:uniqueId val="{00000001-6B75-439C-B190-0ABB4C4AF54A}"/>
            </c:ext>
          </c:extLst>
        </c:ser>
        <c:ser>
          <c:idx val="2"/>
          <c:order val="2"/>
          <c:tx>
            <c:strRef>
              <c:f>Sammanfattning!$A$85</c:f>
              <c:strCache>
                <c:ptCount val="1"/>
                <c:pt idx="0">
                  <c:v>Gymnasium</c:v>
                </c:pt>
              </c:strCache>
            </c:strRef>
          </c:tx>
          <c:spPr>
            <a:ln w="28575" cap="rnd">
              <a:solidFill>
                <a:srgbClr val="0070C0"/>
              </a:solidFill>
              <a:round/>
            </a:ln>
            <a:effectLst/>
          </c:spPr>
          <c:marker>
            <c:symbol val="none"/>
          </c:marker>
          <c:cat>
            <c:numRef>
              <c:f>Sammanfattning!$B$82:$Q$82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Sammanfattning!$B$85:$Q$85</c:f>
              <c:numCache>
                <c:formatCode>0</c:formatCode>
                <c:ptCount val="16"/>
                <c:pt idx="0">
                  <c:v>100</c:v>
                </c:pt>
                <c:pt idx="1">
                  <c:v>95</c:v>
                </c:pt>
                <c:pt idx="2">
                  <c:v>97</c:v>
                </c:pt>
                <c:pt idx="3">
                  <c:v>99</c:v>
                </c:pt>
                <c:pt idx="4">
                  <c:v>89</c:v>
                </c:pt>
                <c:pt idx="5">
                  <c:v>89</c:v>
                </c:pt>
                <c:pt idx="6">
                  <c:v>97</c:v>
                </c:pt>
                <c:pt idx="7">
                  <c:v>106</c:v>
                </c:pt>
                <c:pt idx="8">
                  <c:v>111</c:v>
                </c:pt>
                <c:pt idx="9">
                  <c:v>110</c:v>
                </c:pt>
                <c:pt idx="10">
                  <c:v>113</c:v>
                </c:pt>
                <c:pt idx="11">
                  <c:v>109</c:v>
                </c:pt>
                <c:pt idx="12">
                  <c:v>109</c:v>
                </c:pt>
                <c:pt idx="13">
                  <c:v>110</c:v>
                </c:pt>
                <c:pt idx="14">
                  <c:v>115</c:v>
                </c:pt>
                <c:pt idx="15">
                  <c:v>109</c:v>
                </c:pt>
              </c:numCache>
            </c:numRef>
          </c:val>
          <c:smooth val="0"/>
          <c:extLst>
            <c:ext xmlns:c16="http://schemas.microsoft.com/office/drawing/2014/chart" uri="{C3380CC4-5D6E-409C-BE32-E72D297353CC}">
              <c16:uniqueId val="{00000002-6B75-439C-B190-0ABB4C4AF54A}"/>
            </c:ext>
          </c:extLst>
        </c:ser>
        <c:ser>
          <c:idx val="3"/>
          <c:order val="3"/>
          <c:tx>
            <c:strRef>
              <c:f>Sammanfattning!$A$86</c:f>
              <c:strCache>
                <c:ptCount val="1"/>
                <c:pt idx="0">
                  <c:v>65+ </c:v>
                </c:pt>
              </c:strCache>
            </c:strRef>
          </c:tx>
          <c:spPr>
            <a:ln w="28575" cap="rnd">
              <a:solidFill>
                <a:srgbClr val="92D050"/>
              </a:solidFill>
              <a:round/>
            </a:ln>
            <a:effectLst/>
          </c:spPr>
          <c:marker>
            <c:symbol val="none"/>
          </c:marker>
          <c:cat>
            <c:numRef>
              <c:f>Sammanfattning!$B$82:$Q$82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Sammanfattning!$B$86:$Q$86</c:f>
              <c:numCache>
                <c:formatCode>0</c:formatCode>
                <c:ptCount val="16"/>
                <c:pt idx="0">
                  <c:v>100</c:v>
                </c:pt>
                <c:pt idx="1">
                  <c:v>101.23885281751237</c:v>
                </c:pt>
                <c:pt idx="2">
                  <c:v>102.19298331760356</c:v>
                </c:pt>
                <c:pt idx="3">
                  <c:v>103.2454847832373</c:v>
                </c:pt>
                <c:pt idx="4">
                  <c:v>104.01910206954233</c:v>
                </c:pt>
                <c:pt idx="5">
                  <c:v>104.62947243122822</c:v>
                </c:pt>
                <c:pt idx="6">
                  <c:v>104.59513919553196</c:v>
                </c:pt>
                <c:pt idx="7">
                  <c:v>104.2262237908165</c:v>
                </c:pt>
                <c:pt idx="8">
                  <c:v>102.48494914848894</c:v>
                </c:pt>
                <c:pt idx="9">
                  <c:v>100.12702835251947</c:v>
                </c:pt>
                <c:pt idx="10">
                  <c:v>97.878166652447703</c:v>
                </c:pt>
                <c:pt idx="11">
                  <c:v>95.146324108967477</c:v>
                </c:pt>
                <c:pt idx="12">
                  <c:v>93.043018863891291</c:v>
                </c:pt>
                <c:pt idx="13">
                  <c:v>90.856987783168236</c:v>
                </c:pt>
                <c:pt idx="14">
                  <c:v>89.421833383218726</c:v>
                </c:pt>
                <c:pt idx="15">
                  <c:v>88.527292769471572</c:v>
                </c:pt>
              </c:numCache>
            </c:numRef>
          </c:val>
          <c:smooth val="0"/>
          <c:extLst>
            <c:ext xmlns:c16="http://schemas.microsoft.com/office/drawing/2014/chart" uri="{C3380CC4-5D6E-409C-BE32-E72D297353CC}">
              <c16:uniqueId val="{00000003-6B75-439C-B190-0ABB4C4AF54A}"/>
            </c:ext>
          </c:extLst>
        </c:ser>
        <c:ser>
          <c:idx val="4"/>
          <c:order val="4"/>
          <c:tx>
            <c:strRef>
              <c:f>Sammanfattning!$A$87</c:f>
              <c:strCache>
                <c:ptCount val="1"/>
                <c:pt idx="0">
                  <c:v>80+</c:v>
                </c:pt>
              </c:strCache>
            </c:strRef>
          </c:tx>
          <c:spPr>
            <a:ln w="28575" cap="rnd">
              <a:solidFill>
                <a:srgbClr val="C00000"/>
              </a:solidFill>
              <a:round/>
            </a:ln>
            <a:effectLst/>
          </c:spPr>
          <c:marker>
            <c:symbol val="none"/>
          </c:marker>
          <c:cat>
            <c:numRef>
              <c:f>Sammanfattning!$B$82:$Q$82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Sammanfattning!$B$87:$Q$87</c:f>
              <c:numCache>
                <c:formatCode>0</c:formatCode>
                <c:ptCount val="16"/>
                <c:pt idx="0">
                  <c:v>100</c:v>
                </c:pt>
                <c:pt idx="1">
                  <c:v>100.10937730711014</c:v>
                </c:pt>
                <c:pt idx="2">
                  <c:v>101.69914324333845</c:v>
                </c:pt>
                <c:pt idx="3">
                  <c:v>102.31473572745642</c:v>
                </c:pt>
                <c:pt idx="4">
                  <c:v>103.2620035751881</c:v>
                </c:pt>
                <c:pt idx="5">
                  <c:v>104.07112406679342</c:v>
                </c:pt>
                <c:pt idx="6">
                  <c:v>105.31499508776021</c:v>
                </c:pt>
                <c:pt idx="7">
                  <c:v>108.78783615349357</c:v>
                </c:pt>
                <c:pt idx="8">
                  <c:v>111.96706093476659</c:v>
                </c:pt>
                <c:pt idx="9">
                  <c:v>119.44001410211655</c:v>
                </c:pt>
                <c:pt idx="10">
                  <c:v>124.69176868990807</c:v>
                </c:pt>
                <c:pt idx="11">
                  <c:v>130.82089615608299</c:v>
                </c:pt>
                <c:pt idx="12">
                  <c:v>136.83875727902188</c:v>
                </c:pt>
                <c:pt idx="13">
                  <c:v>140.49664784193629</c:v>
                </c:pt>
                <c:pt idx="14">
                  <c:v>144.53677358860915</c:v>
                </c:pt>
                <c:pt idx="15">
                  <c:v>145.09860585412764</c:v>
                </c:pt>
              </c:numCache>
            </c:numRef>
          </c:val>
          <c:smooth val="0"/>
          <c:extLst>
            <c:ext xmlns:c16="http://schemas.microsoft.com/office/drawing/2014/chart" uri="{C3380CC4-5D6E-409C-BE32-E72D297353CC}">
              <c16:uniqueId val="{00000004-6B75-439C-B190-0ABB4C4AF54A}"/>
            </c:ext>
          </c:extLst>
        </c:ser>
        <c:ser>
          <c:idx val="5"/>
          <c:order val="5"/>
          <c:tx>
            <c:strRef>
              <c:f>Sammanfattning!$A$88</c:f>
              <c:strCache>
                <c:ptCount val="1"/>
                <c:pt idx="0">
                  <c:v>Totalt</c:v>
                </c:pt>
              </c:strCache>
            </c:strRef>
          </c:tx>
          <c:spPr>
            <a:ln w="28575" cap="rnd">
              <a:solidFill>
                <a:schemeClr val="tx1"/>
              </a:solidFill>
              <a:round/>
            </a:ln>
            <a:effectLst/>
          </c:spPr>
          <c:marker>
            <c:symbol val="none"/>
          </c:marker>
          <c:cat>
            <c:numRef>
              <c:f>Sammanfattning!$B$82:$Q$82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Sammanfattning!$B$88:$Q$88</c:f>
              <c:numCache>
                <c:formatCode>0</c:formatCode>
                <c:ptCount val="16"/>
                <c:pt idx="0">
                  <c:v>100</c:v>
                </c:pt>
                <c:pt idx="1">
                  <c:v>100.64511580891686</c:v>
                </c:pt>
                <c:pt idx="2">
                  <c:v>101.59294190490246</c:v>
                </c:pt>
                <c:pt idx="3">
                  <c:v>102.5068481780684</c:v>
                </c:pt>
                <c:pt idx="4">
                  <c:v>102.77426656662821</c:v>
                </c:pt>
                <c:pt idx="5">
                  <c:v>104.04994920993315</c:v>
                </c:pt>
                <c:pt idx="6">
                  <c:v>105.01081367621003</c:v>
                </c:pt>
                <c:pt idx="7">
                  <c:v>107.14062935170267</c:v>
                </c:pt>
                <c:pt idx="8">
                  <c:v>108.30469341952727</c:v>
                </c:pt>
                <c:pt idx="9">
                  <c:v>110.09032712946869</c:v>
                </c:pt>
                <c:pt idx="10">
                  <c:v>111.47929719191535</c:v>
                </c:pt>
                <c:pt idx="11">
                  <c:v>112.28847927795684</c:v>
                </c:pt>
                <c:pt idx="12">
                  <c:v>113.54943633969958</c:v>
                </c:pt>
                <c:pt idx="13">
                  <c:v>113.89424995005582</c:v>
                </c:pt>
                <c:pt idx="14">
                  <c:v>114.92681124749375</c:v>
                </c:pt>
                <c:pt idx="15">
                  <c:v>114.23621300515146</c:v>
                </c:pt>
              </c:numCache>
            </c:numRef>
          </c:val>
          <c:smooth val="0"/>
          <c:extLst>
            <c:ext xmlns:c16="http://schemas.microsoft.com/office/drawing/2014/chart" uri="{C3380CC4-5D6E-409C-BE32-E72D297353CC}">
              <c16:uniqueId val="{00000005-6B75-439C-B190-0ABB4C4AF54A}"/>
            </c:ext>
          </c:extLst>
        </c:ser>
        <c:dLbls>
          <c:showLegendKey val="0"/>
          <c:showVal val="0"/>
          <c:showCatName val="0"/>
          <c:showSerName val="0"/>
          <c:showPercent val="0"/>
          <c:showBubbleSize val="0"/>
        </c:dLbls>
        <c:smooth val="0"/>
        <c:axId val="59292320"/>
        <c:axId val="170924480"/>
      </c:lineChart>
      <c:catAx>
        <c:axId val="5929232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0924480"/>
        <c:crosses val="autoZero"/>
        <c:auto val="1"/>
        <c:lblAlgn val="ctr"/>
        <c:lblOffset val="100"/>
        <c:noMultiLvlLbl val="0"/>
      </c:catAx>
      <c:valAx>
        <c:axId val="170924480"/>
        <c:scaling>
          <c:orientation val="minMax"/>
          <c:max val="17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9292320"/>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totalt Skola och ÄO </a:t>
            </a:r>
          </a:p>
          <a:p>
            <a:pPr>
              <a:defRPr/>
            </a:pPr>
            <a:r>
              <a:rPr lang="sv-SE" dirty="0" smtClean="0"/>
              <a:t>(Plus1alternativet)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Sammanfattning!$T$83</c:f>
              <c:strCache>
                <c:ptCount val="1"/>
                <c:pt idx="0">
                  <c:v>Förskola</c:v>
                </c:pt>
              </c:strCache>
            </c:strRef>
          </c:tx>
          <c:spPr>
            <a:ln w="28575" cap="rnd">
              <a:solidFill>
                <a:srgbClr val="00B0F0"/>
              </a:solidFill>
              <a:round/>
            </a:ln>
            <a:effectLst/>
          </c:spPr>
          <c:marker>
            <c:symbol val="none"/>
          </c:marker>
          <c:cat>
            <c:numRef>
              <c:f>Sammanfattning!$U$82:$AJ$82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Sammanfattning!$U$83:$AJ$83</c:f>
              <c:numCache>
                <c:formatCode>0</c:formatCode>
                <c:ptCount val="16"/>
                <c:pt idx="0">
                  <c:v>100</c:v>
                </c:pt>
                <c:pt idx="1">
                  <c:v>102.86093208775803</c:v>
                </c:pt>
                <c:pt idx="2">
                  <c:v>104.39780314573721</c:v>
                </c:pt>
                <c:pt idx="3">
                  <c:v>105.16461789274193</c:v>
                </c:pt>
                <c:pt idx="4">
                  <c:v>105.66460533079366</c:v>
                </c:pt>
                <c:pt idx="5">
                  <c:v>110.66654547956523</c:v>
                </c:pt>
                <c:pt idx="6">
                  <c:v>112.44830786185609</c:v>
                </c:pt>
                <c:pt idx="7">
                  <c:v>113.26938746891547</c:v>
                </c:pt>
                <c:pt idx="8">
                  <c:v>113.93339495428104</c:v>
                </c:pt>
                <c:pt idx="9">
                  <c:v>113.9286916152704</c:v>
                </c:pt>
                <c:pt idx="10">
                  <c:v>113.60541257398282</c:v>
                </c:pt>
                <c:pt idx="11">
                  <c:v>112.09950632935812</c:v>
                </c:pt>
                <c:pt idx="12">
                  <c:v>110.30176608959478</c:v>
                </c:pt>
                <c:pt idx="13">
                  <c:v>107.99631806008311</c:v>
                </c:pt>
                <c:pt idx="14">
                  <c:v>106.01229996231731</c:v>
                </c:pt>
                <c:pt idx="15">
                  <c:v>103.60738255795184</c:v>
                </c:pt>
              </c:numCache>
            </c:numRef>
          </c:val>
          <c:smooth val="0"/>
          <c:extLst>
            <c:ext xmlns:c16="http://schemas.microsoft.com/office/drawing/2014/chart" uri="{C3380CC4-5D6E-409C-BE32-E72D297353CC}">
              <c16:uniqueId val="{00000000-FC45-4D61-B492-16FDA2E1A0CD}"/>
            </c:ext>
          </c:extLst>
        </c:ser>
        <c:ser>
          <c:idx val="1"/>
          <c:order val="1"/>
          <c:tx>
            <c:strRef>
              <c:f>Sammanfattning!$T$84</c:f>
              <c:strCache>
                <c:ptCount val="1"/>
                <c:pt idx="0">
                  <c:v>Grundskola</c:v>
                </c:pt>
              </c:strCache>
            </c:strRef>
          </c:tx>
          <c:spPr>
            <a:ln w="28575" cap="rnd">
              <a:solidFill>
                <a:schemeClr val="accent1"/>
              </a:solidFill>
              <a:round/>
            </a:ln>
            <a:effectLst/>
          </c:spPr>
          <c:marker>
            <c:symbol val="none"/>
          </c:marker>
          <c:cat>
            <c:numRef>
              <c:f>Sammanfattning!$U$82:$AJ$82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Sammanfattning!$U$84:$AJ$84</c:f>
              <c:numCache>
                <c:formatCode>0</c:formatCode>
                <c:ptCount val="16"/>
                <c:pt idx="0">
                  <c:v>100</c:v>
                </c:pt>
                <c:pt idx="1">
                  <c:v>101.09726597250433</c:v>
                </c:pt>
                <c:pt idx="2">
                  <c:v>102.3486468797537</c:v>
                </c:pt>
                <c:pt idx="3">
                  <c:v>105.80677145116758</c:v>
                </c:pt>
                <c:pt idx="4">
                  <c:v>111.10903244800633</c:v>
                </c:pt>
                <c:pt idx="5">
                  <c:v>114.05105353335198</c:v>
                </c:pt>
                <c:pt idx="6">
                  <c:v>112.95523366422201</c:v>
                </c:pt>
                <c:pt idx="7">
                  <c:v>115.285001058831</c:v>
                </c:pt>
                <c:pt idx="8">
                  <c:v>116.51374705805566</c:v>
                </c:pt>
                <c:pt idx="9">
                  <c:v>118.50115400894713</c:v>
                </c:pt>
                <c:pt idx="10">
                  <c:v>119.88876139082505</c:v>
                </c:pt>
                <c:pt idx="11">
                  <c:v>122.41540486014317</c:v>
                </c:pt>
                <c:pt idx="12">
                  <c:v>124.0032329669321</c:v>
                </c:pt>
                <c:pt idx="13">
                  <c:v>124.85048573058147</c:v>
                </c:pt>
                <c:pt idx="14">
                  <c:v>125.52117392472019</c:v>
                </c:pt>
                <c:pt idx="15">
                  <c:v>128.74333160233383</c:v>
                </c:pt>
              </c:numCache>
            </c:numRef>
          </c:val>
          <c:smooth val="0"/>
          <c:extLst>
            <c:ext xmlns:c16="http://schemas.microsoft.com/office/drawing/2014/chart" uri="{C3380CC4-5D6E-409C-BE32-E72D297353CC}">
              <c16:uniqueId val="{00000001-FC45-4D61-B492-16FDA2E1A0CD}"/>
            </c:ext>
          </c:extLst>
        </c:ser>
        <c:ser>
          <c:idx val="2"/>
          <c:order val="2"/>
          <c:tx>
            <c:strRef>
              <c:f>Sammanfattning!$T$85</c:f>
              <c:strCache>
                <c:ptCount val="1"/>
                <c:pt idx="0">
                  <c:v>Gymnasium</c:v>
                </c:pt>
              </c:strCache>
            </c:strRef>
          </c:tx>
          <c:spPr>
            <a:ln w="28575" cap="rnd">
              <a:solidFill>
                <a:srgbClr val="0070C0"/>
              </a:solidFill>
              <a:round/>
            </a:ln>
            <a:effectLst/>
          </c:spPr>
          <c:marker>
            <c:symbol val="none"/>
          </c:marker>
          <c:cat>
            <c:numRef>
              <c:f>Sammanfattning!$U$82:$AJ$82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Sammanfattning!$U$85:$AJ$85</c:f>
              <c:numCache>
                <c:formatCode>0</c:formatCode>
                <c:ptCount val="16"/>
                <c:pt idx="0">
                  <c:v>100</c:v>
                </c:pt>
                <c:pt idx="1">
                  <c:v>101.59070364528493</c:v>
                </c:pt>
                <c:pt idx="2">
                  <c:v>103.41653736624208</c:v>
                </c:pt>
                <c:pt idx="3">
                  <c:v>104.59931370803456</c:v>
                </c:pt>
                <c:pt idx="4">
                  <c:v>95.701344673482211</c:v>
                </c:pt>
                <c:pt idx="5">
                  <c:v>97.1667988071369</c:v>
                </c:pt>
                <c:pt idx="6">
                  <c:v>107.43586850095772</c:v>
                </c:pt>
                <c:pt idx="7">
                  <c:v>117.73797795716641</c:v>
                </c:pt>
                <c:pt idx="8">
                  <c:v>125.02108113628046</c:v>
                </c:pt>
                <c:pt idx="9">
                  <c:v>124.94555278602884</c:v>
                </c:pt>
                <c:pt idx="10">
                  <c:v>129.76412580044135</c:v>
                </c:pt>
                <c:pt idx="11">
                  <c:v>125.73562305043336</c:v>
                </c:pt>
                <c:pt idx="12">
                  <c:v>127.47599895933213</c:v>
                </c:pt>
                <c:pt idx="13">
                  <c:v>129.96654604852881</c:v>
                </c:pt>
                <c:pt idx="14">
                  <c:v>136.61629084416828</c:v>
                </c:pt>
                <c:pt idx="15">
                  <c:v>130.89440656635534</c:v>
                </c:pt>
              </c:numCache>
            </c:numRef>
          </c:val>
          <c:smooth val="0"/>
          <c:extLst>
            <c:ext xmlns:c16="http://schemas.microsoft.com/office/drawing/2014/chart" uri="{C3380CC4-5D6E-409C-BE32-E72D297353CC}">
              <c16:uniqueId val="{00000002-FC45-4D61-B492-16FDA2E1A0CD}"/>
            </c:ext>
          </c:extLst>
        </c:ser>
        <c:ser>
          <c:idx val="3"/>
          <c:order val="3"/>
          <c:tx>
            <c:strRef>
              <c:f>Sammanfattning!$T$86</c:f>
              <c:strCache>
                <c:ptCount val="1"/>
                <c:pt idx="0">
                  <c:v>65+ </c:v>
                </c:pt>
              </c:strCache>
            </c:strRef>
          </c:tx>
          <c:spPr>
            <a:ln w="28575" cap="rnd">
              <a:solidFill>
                <a:srgbClr val="92D050"/>
              </a:solidFill>
              <a:round/>
            </a:ln>
            <a:effectLst/>
          </c:spPr>
          <c:marker>
            <c:symbol val="none"/>
          </c:marker>
          <c:cat>
            <c:numRef>
              <c:f>Sammanfattning!$U$82:$AJ$82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Sammanfattning!$U$86:$AJ$86</c:f>
              <c:numCache>
                <c:formatCode>0</c:formatCode>
                <c:ptCount val="16"/>
                <c:pt idx="0">
                  <c:v>100</c:v>
                </c:pt>
                <c:pt idx="1">
                  <c:v>102.25124134568748</c:v>
                </c:pt>
                <c:pt idx="2">
                  <c:v>104.2470622822874</c:v>
                </c:pt>
                <c:pt idx="3">
                  <c:v>106.37392621765419</c:v>
                </c:pt>
                <c:pt idx="4">
                  <c:v>108.24269473016506</c:v>
                </c:pt>
                <c:pt idx="5">
                  <c:v>109.96662706188175</c:v>
                </c:pt>
                <c:pt idx="6">
                  <c:v>111.02984791097364</c:v>
                </c:pt>
                <c:pt idx="7">
                  <c:v>111.74461914275108</c:v>
                </c:pt>
                <c:pt idx="8">
                  <c:v>110.97651441139405</c:v>
                </c:pt>
                <c:pt idx="9">
                  <c:v>109.50745630679999</c:v>
                </c:pt>
                <c:pt idx="10">
                  <c:v>108.11838847897889</c:v>
                </c:pt>
                <c:pt idx="11">
                  <c:v>106.1517421099341</c:v>
                </c:pt>
                <c:pt idx="12">
                  <c:v>104.84320253487374</c:v>
                </c:pt>
                <c:pt idx="13">
                  <c:v>103.40372727643326</c:v>
                </c:pt>
                <c:pt idx="14">
                  <c:v>102.78809157444111</c:v>
                </c:pt>
                <c:pt idx="15">
                  <c:v>102.77743860830745</c:v>
                </c:pt>
              </c:numCache>
            </c:numRef>
          </c:val>
          <c:smooth val="0"/>
          <c:extLst>
            <c:ext xmlns:c16="http://schemas.microsoft.com/office/drawing/2014/chart" uri="{C3380CC4-5D6E-409C-BE32-E72D297353CC}">
              <c16:uniqueId val="{00000003-FC45-4D61-B492-16FDA2E1A0CD}"/>
            </c:ext>
          </c:extLst>
        </c:ser>
        <c:ser>
          <c:idx val="4"/>
          <c:order val="4"/>
          <c:tx>
            <c:strRef>
              <c:f>Sammanfattning!$T$87</c:f>
              <c:strCache>
                <c:ptCount val="1"/>
                <c:pt idx="0">
                  <c:v>80+</c:v>
                </c:pt>
              </c:strCache>
            </c:strRef>
          </c:tx>
          <c:spPr>
            <a:ln w="28575" cap="rnd">
              <a:solidFill>
                <a:srgbClr val="C00000"/>
              </a:solidFill>
              <a:round/>
            </a:ln>
            <a:effectLst/>
          </c:spPr>
          <c:marker>
            <c:symbol val="none"/>
          </c:marker>
          <c:cat>
            <c:numRef>
              <c:f>Sammanfattning!$U$82:$AJ$82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Sammanfattning!$U$87:$AJ$87</c:f>
              <c:numCache>
                <c:formatCode>0</c:formatCode>
                <c:ptCount val="16"/>
                <c:pt idx="0">
                  <c:v>100</c:v>
                </c:pt>
                <c:pt idx="1">
                  <c:v>101.11047108018124</c:v>
                </c:pt>
                <c:pt idx="2">
                  <c:v>103.74329602252953</c:v>
                </c:pt>
                <c:pt idx="3">
                  <c:v>105.41497453473407</c:v>
                </c:pt>
                <c:pt idx="4">
                  <c:v>107.45485500097507</c:v>
                </c:pt>
                <c:pt idx="5">
                  <c:v>109.37979731940386</c:v>
                </c:pt>
                <c:pt idx="6">
                  <c:v>111.79398944610278</c:v>
                </c:pt>
                <c:pt idx="7">
                  <c:v>116.63528501938552</c:v>
                </c:pt>
                <c:pt idx="8">
                  <c:v>121.24428274267984</c:v>
                </c:pt>
                <c:pt idx="9">
                  <c:v>130.62978439269725</c:v>
                </c:pt>
                <c:pt idx="10">
                  <c:v>137.73728655152854</c:v>
                </c:pt>
                <c:pt idx="11">
                  <c:v>145.95273292373221</c:v>
                </c:pt>
                <c:pt idx="12">
                  <c:v>154.1933367941551</c:v>
                </c:pt>
                <c:pt idx="13">
                  <c:v>159.8982908323099</c:v>
                </c:pt>
                <c:pt idx="14">
                  <c:v>166.14129410467083</c:v>
                </c:pt>
                <c:pt idx="15">
                  <c:v>168.45497686410974</c:v>
                </c:pt>
              </c:numCache>
            </c:numRef>
          </c:val>
          <c:smooth val="0"/>
          <c:extLst>
            <c:ext xmlns:c16="http://schemas.microsoft.com/office/drawing/2014/chart" uri="{C3380CC4-5D6E-409C-BE32-E72D297353CC}">
              <c16:uniqueId val="{00000004-FC45-4D61-B492-16FDA2E1A0CD}"/>
            </c:ext>
          </c:extLst>
        </c:ser>
        <c:ser>
          <c:idx val="5"/>
          <c:order val="5"/>
          <c:tx>
            <c:strRef>
              <c:f>Sammanfattning!$T$88</c:f>
              <c:strCache>
                <c:ptCount val="1"/>
                <c:pt idx="0">
                  <c:v>Totalt</c:v>
                </c:pt>
              </c:strCache>
            </c:strRef>
          </c:tx>
          <c:spPr>
            <a:ln w="28575" cap="rnd">
              <a:solidFill>
                <a:schemeClr val="tx1"/>
              </a:solidFill>
              <a:round/>
            </a:ln>
            <a:effectLst/>
          </c:spPr>
          <c:marker>
            <c:symbol val="none"/>
          </c:marker>
          <c:cat>
            <c:numRef>
              <c:f>Sammanfattning!$U$82:$AJ$82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Sammanfattning!$U$88:$AJ$88</c:f>
              <c:numCache>
                <c:formatCode>0</c:formatCode>
                <c:ptCount val="16"/>
                <c:pt idx="0">
                  <c:v>100</c:v>
                </c:pt>
                <c:pt idx="1">
                  <c:v>101.65156696700602</c:v>
                </c:pt>
                <c:pt idx="2">
                  <c:v>103.63496003719099</c:v>
                </c:pt>
                <c:pt idx="3">
                  <c:v>105.61290818471203</c:v>
                </c:pt>
                <c:pt idx="4">
                  <c:v>106.94731391404223</c:v>
                </c:pt>
                <c:pt idx="5">
                  <c:v>109.35754233203428</c:v>
                </c:pt>
                <c:pt idx="6">
                  <c:v>111.47109474830401</c:v>
                </c:pt>
                <c:pt idx="7">
                  <c:v>114.86925637495439</c:v>
                </c:pt>
                <c:pt idx="8">
                  <c:v>117.27846352032851</c:v>
                </c:pt>
                <c:pt idx="9">
                  <c:v>120.40416944650346</c:v>
                </c:pt>
                <c:pt idx="10">
                  <c:v>123.14249820348087</c:v>
                </c:pt>
                <c:pt idx="11">
                  <c:v>125.27670202560077</c:v>
                </c:pt>
                <c:pt idx="12">
                  <c:v>127.95034702495018</c:v>
                </c:pt>
                <c:pt idx="13">
                  <c:v>129.62228054814801</c:v>
                </c:pt>
                <c:pt idx="14">
                  <c:v>132.10540593862157</c:v>
                </c:pt>
                <c:pt idx="15">
                  <c:v>132.62469687801533</c:v>
                </c:pt>
              </c:numCache>
            </c:numRef>
          </c:val>
          <c:smooth val="0"/>
          <c:extLst>
            <c:ext xmlns:c16="http://schemas.microsoft.com/office/drawing/2014/chart" uri="{C3380CC4-5D6E-409C-BE32-E72D297353CC}">
              <c16:uniqueId val="{00000005-FC45-4D61-B492-16FDA2E1A0CD}"/>
            </c:ext>
          </c:extLst>
        </c:ser>
        <c:dLbls>
          <c:showLegendKey val="0"/>
          <c:showVal val="0"/>
          <c:showCatName val="0"/>
          <c:showSerName val="0"/>
          <c:showPercent val="0"/>
          <c:showBubbleSize val="0"/>
        </c:dLbls>
        <c:smooth val="0"/>
        <c:axId val="311644784"/>
        <c:axId val="311645616"/>
      </c:lineChart>
      <c:catAx>
        <c:axId val="31164478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11645616"/>
        <c:crosses val="autoZero"/>
        <c:auto val="1"/>
        <c:lblAlgn val="ctr"/>
        <c:lblOffset val="100"/>
        <c:noMultiLvlLbl val="0"/>
      </c:catAx>
      <c:valAx>
        <c:axId val="311645616"/>
        <c:scaling>
          <c:orientation val="minMax"/>
          <c:max val="17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1164478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totalt Skola och ÄO </a:t>
            </a:r>
          </a:p>
          <a:p>
            <a:pPr>
              <a:defRPr/>
            </a:pPr>
            <a:r>
              <a:rPr lang="sv-SE" dirty="0" smtClean="0"/>
              <a:t>(Demografiskt</a:t>
            </a:r>
            <a:r>
              <a:rPr lang="sv-SE" baseline="0" dirty="0" smtClean="0"/>
              <a:t> alternativ)</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Sammanfattning!$A$83</c:f>
              <c:strCache>
                <c:ptCount val="1"/>
                <c:pt idx="0">
                  <c:v>Förskola</c:v>
                </c:pt>
              </c:strCache>
            </c:strRef>
          </c:tx>
          <c:spPr>
            <a:ln w="28575" cap="rnd">
              <a:solidFill>
                <a:srgbClr val="00B0F0"/>
              </a:solidFill>
              <a:round/>
            </a:ln>
            <a:effectLst/>
          </c:spPr>
          <c:marker>
            <c:symbol val="none"/>
          </c:marker>
          <c:cat>
            <c:numRef>
              <c:f>Sammanfattning!$B$82:$Q$82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Sammanfattning!$B$83:$Q$83</c:f>
              <c:numCache>
                <c:formatCode>0</c:formatCode>
                <c:ptCount val="16"/>
                <c:pt idx="0">
                  <c:v>100</c:v>
                </c:pt>
                <c:pt idx="1">
                  <c:v>101.84250701758222</c:v>
                </c:pt>
                <c:pt idx="2">
                  <c:v>102.34075399052763</c:v>
                </c:pt>
                <c:pt idx="3">
                  <c:v>102.0717420372706</c:v>
                </c:pt>
                <c:pt idx="4">
                  <c:v>101.54160883042692</c:v>
                </c:pt>
                <c:pt idx="5">
                  <c:v>105.29542078977808</c:v>
                </c:pt>
                <c:pt idx="6">
                  <c:v>105.93139263365968</c:v>
                </c:pt>
                <c:pt idx="7">
                  <c:v>105.64840273787563</c:v>
                </c:pt>
                <c:pt idx="8">
                  <c:v>105.21557872072948</c:v>
                </c:pt>
                <c:pt idx="9">
                  <c:v>104.1695398673896</c:v>
                </c:pt>
                <c:pt idx="10">
                  <c:v>102.84549798574085</c:v>
                </c:pt>
                <c:pt idx="11">
                  <c:v>100.47744624504099</c:v>
                </c:pt>
                <c:pt idx="12">
                  <c:v>97.887216861589067</c:v>
                </c:pt>
                <c:pt idx="13">
                  <c:v>94.892325538524616</c:v>
                </c:pt>
                <c:pt idx="14">
                  <c:v>92.226775286869469</c:v>
                </c:pt>
                <c:pt idx="15">
                  <c:v>89.242164554634741</c:v>
                </c:pt>
              </c:numCache>
            </c:numRef>
          </c:val>
          <c:smooth val="0"/>
          <c:extLst>
            <c:ext xmlns:c16="http://schemas.microsoft.com/office/drawing/2014/chart" uri="{C3380CC4-5D6E-409C-BE32-E72D297353CC}">
              <c16:uniqueId val="{00000000-6B75-439C-B190-0ABB4C4AF54A}"/>
            </c:ext>
          </c:extLst>
        </c:ser>
        <c:ser>
          <c:idx val="1"/>
          <c:order val="1"/>
          <c:tx>
            <c:strRef>
              <c:f>Sammanfattning!$A$84</c:f>
              <c:strCache>
                <c:ptCount val="1"/>
                <c:pt idx="0">
                  <c:v>Grundskola</c:v>
                </c:pt>
              </c:strCache>
            </c:strRef>
          </c:tx>
          <c:spPr>
            <a:ln w="28575" cap="rnd">
              <a:solidFill>
                <a:schemeClr val="accent1"/>
              </a:solidFill>
              <a:round/>
            </a:ln>
            <a:effectLst/>
          </c:spPr>
          <c:marker>
            <c:symbol val="none"/>
          </c:marker>
          <c:cat>
            <c:numRef>
              <c:f>Sammanfattning!$B$82:$Q$82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Sammanfattning!$B$84:$Q$84</c:f>
              <c:numCache>
                <c:formatCode>0</c:formatCode>
                <c:ptCount val="16"/>
                <c:pt idx="0">
                  <c:v>100</c:v>
                </c:pt>
                <c:pt idx="1">
                  <c:v>100.09630294307361</c:v>
                </c:pt>
                <c:pt idx="2">
                  <c:v>100.33197419836655</c:v>
                </c:pt>
                <c:pt idx="3">
                  <c:v>102.69500995453521</c:v>
                </c:pt>
                <c:pt idx="4">
                  <c:v>106.77359627703754</c:v>
                </c:pt>
                <c:pt idx="5">
                  <c:v>108.51566407238487</c:v>
                </c:pt>
                <c:pt idx="6">
                  <c:v>106.40893967040593</c:v>
                </c:pt>
                <c:pt idx="7">
                  <c:v>107.52840192450292</c:v>
                </c:pt>
                <c:pt idx="8">
                  <c:v>107.59849059666227</c:v>
                </c:pt>
                <c:pt idx="9">
                  <c:v>108.35032432876761</c:v>
                </c:pt>
                <c:pt idx="10">
                  <c:v>108.53373170141376</c:v>
                </c:pt>
                <c:pt idx="11">
                  <c:v>109.72383076569075</c:v>
                </c:pt>
                <c:pt idx="12">
                  <c:v>110.04657302687829</c:v>
                </c:pt>
                <c:pt idx="13">
                  <c:v>109.7014523124581</c:v>
                </c:pt>
                <c:pt idx="14">
                  <c:v>109.19877321229836</c:v>
                </c:pt>
                <c:pt idx="15">
                  <c:v>110.89300106332612</c:v>
                </c:pt>
              </c:numCache>
            </c:numRef>
          </c:val>
          <c:smooth val="0"/>
          <c:extLst>
            <c:ext xmlns:c16="http://schemas.microsoft.com/office/drawing/2014/chart" uri="{C3380CC4-5D6E-409C-BE32-E72D297353CC}">
              <c16:uniqueId val="{00000001-6B75-439C-B190-0ABB4C4AF54A}"/>
            </c:ext>
          </c:extLst>
        </c:ser>
        <c:ser>
          <c:idx val="2"/>
          <c:order val="2"/>
          <c:tx>
            <c:strRef>
              <c:f>Sammanfattning!$A$85</c:f>
              <c:strCache>
                <c:ptCount val="1"/>
                <c:pt idx="0">
                  <c:v>Gymnasium</c:v>
                </c:pt>
              </c:strCache>
            </c:strRef>
          </c:tx>
          <c:spPr>
            <a:ln w="28575" cap="rnd">
              <a:solidFill>
                <a:srgbClr val="0070C0"/>
              </a:solidFill>
              <a:round/>
            </a:ln>
            <a:effectLst/>
          </c:spPr>
          <c:marker>
            <c:symbol val="none"/>
          </c:marker>
          <c:cat>
            <c:numRef>
              <c:f>Sammanfattning!$B$82:$Q$82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Sammanfattning!$B$85:$Q$85</c:f>
              <c:numCache>
                <c:formatCode>0</c:formatCode>
                <c:ptCount val="16"/>
                <c:pt idx="0">
                  <c:v>100</c:v>
                </c:pt>
                <c:pt idx="1">
                  <c:v>95</c:v>
                </c:pt>
                <c:pt idx="2">
                  <c:v>97</c:v>
                </c:pt>
                <c:pt idx="3">
                  <c:v>99</c:v>
                </c:pt>
                <c:pt idx="4">
                  <c:v>89</c:v>
                </c:pt>
                <c:pt idx="5">
                  <c:v>89</c:v>
                </c:pt>
                <c:pt idx="6">
                  <c:v>97</c:v>
                </c:pt>
                <c:pt idx="7">
                  <c:v>106</c:v>
                </c:pt>
                <c:pt idx="8">
                  <c:v>111</c:v>
                </c:pt>
                <c:pt idx="9">
                  <c:v>110</c:v>
                </c:pt>
                <c:pt idx="10">
                  <c:v>113</c:v>
                </c:pt>
                <c:pt idx="11">
                  <c:v>109</c:v>
                </c:pt>
                <c:pt idx="12">
                  <c:v>109</c:v>
                </c:pt>
                <c:pt idx="13">
                  <c:v>110</c:v>
                </c:pt>
                <c:pt idx="14">
                  <c:v>115</c:v>
                </c:pt>
                <c:pt idx="15">
                  <c:v>109</c:v>
                </c:pt>
              </c:numCache>
            </c:numRef>
          </c:val>
          <c:smooth val="0"/>
          <c:extLst>
            <c:ext xmlns:c16="http://schemas.microsoft.com/office/drawing/2014/chart" uri="{C3380CC4-5D6E-409C-BE32-E72D297353CC}">
              <c16:uniqueId val="{00000002-6B75-439C-B190-0ABB4C4AF54A}"/>
            </c:ext>
          </c:extLst>
        </c:ser>
        <c:ser>
          <c:idx val="3"/>
          <c:order val="3"/>
          <c:tx>
            <c:strRef>
              <c:f>Sammanfattning!$A$86</c:f>
              <c:strCache>
                <c:ptCount val="1"/>
                <c:pt idx="0">
                  <c:v>65+ </c:v>
                </c:pt>
              </c:strCache>
            </c:strRef>
          </c:tx>
          <c:spPr>
            <a:ln w="28575" cap="rnd">
              <a:solidFill>
                <a:srgbClr val="92D050"/>
              </a:solidFill>
              <a:round/>
            </a:ln>
            <a:effectLst/>
          </c:spPr>
          <c:marker>
            <c:symbol val="none"/>
          </c:marker>
          <c:cat>
            <c:numRef>
              <c:f>Sammanfattning!$B$82:$Q$82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Sammanfattning!$B$86:$Q$86</c:f>
              <c:numCache>
                <c:formatCode>0</c:formatCode>
                <c:ptCount val="16"/>
                <c:pt idx="0">
                  <c:v>100</c:v>
                </c:pt>
                <c:pt idx="1">
                  <c:v>101.23885281751237</c:v>
                </c:pt>
                <c:pt idx="2">
                  <c:v>102.19298331760356</c:v>
                </c:pt>
                <c:pt idx="3">
                  <c:v>103.2454847832373</c:v>
                </c:pt>
                <c:pt idx="4">
                  <c:v>104.01910206954233</c:v>
                </c:pt>
                <c:pt idx="5">
                  <c:v>104.62947243122822</c:v>
                </c:pt>
                <c:pt idx="6">
                  <c:v>104.59513919553196</c:v>
                </c:pt>
                <c:pt idx="7">
                  <c:v>104.2262237908165</c:v>
                </c:pt>
                <c:pt idx="8">
                  <c:v>102.48494914848894</c:v>
                </c:pt>
                <c:pt idx="9">
                  <c:v>100.12702835251947</c:v>
                </c:pt>
                <c:pt idx="10">
                  <c:v>97.878166652447703</c:v>
                </c:pt>
                <c:pt idx="11">
                  <c:v>95.146324108967477</c:v>
                </c:pt>
                <c:pt idx="12">
                  <c:v>93.043018863891291</c:v>
                </c:pt>
                <c:pt idx="13">
                  <c:v>90.856987783168236</c:v>
                </c:pt>
                <c:pt idx="14">
                  <c:v>89.421833383218726</c:v>
                </c:pt>
                <c:pt idx="15">
                  <c:v>88.527292769471572</c:v>
                </c:pt>
              </c:numCache>
            </c:numRef>
          </c:val>
          <c:smooth val="0"/>
          <c:extLst>
            <c:ext xmlns:c16="http://schemas.microsoft.com/office/drawing/2014/chart" uri="{C3380CC4-5D6E-409C-BE32-E72D297353CC}">
              <c16:uniqueId val="{00000003-6B75-439C-B190-0ABB4C4AF54A}"/>
            </c:ext>
          </c:extLst>
        </c:ser>
        <c:ser>
          <c:idx val="4"/>
          <c:order val="4"/>
          <c:tx>
            <c:strRef>
              <c:f>Sammanfattning!$A$87</c:f>
              <c:strCache>
                <c:ptCount val="1"/>
                <c:pt idx="0">
                  <c:v>80+</c:v>
                </c:pt>
              </c:strCache>
            </c:strRef>
          </c:tx>
          <c:spPr>
            <a:ln w="28575" cap="rnd">
              <a:solidFill>
                <a:srgbClr val="C00000"/>
              </a:solidFill>
              <a:round/>
            </a:ln>
            <a:effectLst/>
          </c:spPr>
          <c:marker>
            <c:symbol val="none"/>
          </c:marker>
          <c:cat>
            <c:numRef>
              <c:f>Sammanfattning!$B$82:$Q$82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Sammanfattning!$B$87:$Q$87</c:f>
              <c:numCache>
                <c:formatCode>0</c:formatCode>
                <c:ptCount val="16"/>
                <c:pt idx="0">
                  <c:v>100</c:v>
                </c:pt>
                <c:pt idx="1">
                  <c:v>100.10937730711014</c:v>
                </c:pt>
                <c:pt idx="2">
                  <c:v>101.69914324333845</c:v>
                </c:pt>
                <c:pt idx="3">
                  <c:v>102.31473572745642</c:v>
                </c:pt>
                <c:pt idx="4">
                  <c:v>103.2620035751881</c:v>
                </c:pt>
                <c:pt idx="5">
                  <c:v>104.07112406679342</c:v>
                </c:pt>
                <c:pt idx="6">
                  <c:v>105.31499508776021</c:v>
                </c:pt>
                <c:pt idx="7">
                  <c:v>108.78783615349357</c:v>
                </c:pt>
                <c:pt idx="8">
                  <c:v>111.96706093476659</c:v>
                </c:pt>
                <c:pt idx="9">
                  <c:v>119.44001410211655</c:v>
                </c:pt>
                <c:pt idx="10">
                  <c:v>124.69176868990807</c:v>
                </c:pt>
                <c:pt idx="11">
                  <c:v>130.82089615608299</c:v>
                </c:pt>
                <c:pt idx="12">
                  <c:v>136.83875727902188</c:v>
                </c:pt>
                <c:pt idx="13">
                  <c:v>140.49664784193629</c:v>
                </c:pt>
                <c:pt idx="14">
                  <c:v>144.53677358860915</c:v>
                </c:pt>
                <c:pt idx="15">
                  <c:v>145.09860585412764</c:v>
                </c:pt>
              </c:numCache>
            </c:numRef>
          </c:val>
          <c:smooth val="0"/>
          <c:extLst>
            <c:ext xmlns:c16="http://schemas.microsoft.com/office/drawing/2014/chart" uri="{C3380CC4-5D6E-409C-BE32-E72D297353CC}">
              <c16:uniqueId val="{00000004-6B75-439C-B190-0ABB4C4AF54A}"/>
            </c:ext>
          </c:extLst>
        </c:ser>
        <c:ser>
          <c:idx val="5"/>
          <c:order val="5"/>
          <c:tx>
            <c:strRef>
              <c:f>Sammanfattning!$A$88</c:f>
              <c:strCache>
                <c:ptCount val="1"/>
                <c:pt idx="0">
                  <c:v>Totalt</c:v>
                </c:pt>
              </c:strCache>
            </c:strRef>
          </c:tx>
          <c:spPr>
            <a:ln w="28575" cap="rnd">
              <a:solidFill>
                <a:schemeClr val="tx1"/>
              </a:solidFill>
              <a:round/>
            </a:ln>
            <a:effectLst/>
          </c:spPr>
          <c:marker>
            <c:symbol val="none"/>
          </c:marker>
          <c:cat>
            <c:numRef>
              <c:f>Sammanfattning!$B$82:$Q$82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Sammanfattning!$B$88:$Q$88</c:f>
              <c:numCache>
                <c:formatCode>0</c:formatCode>
                <c:ptCount val="16"/>
                <c:pt idx="0">
                  <c:v>100</c:v>
                </c:pt>
                <c:pt idx="1">
                  <c:v>100.64511580891686</c:v>
                </c:pt>
                <c:pt idx="2">
                  <c:v>101.59294190490246</c:v>
                </c:pt>
                <c:pt idx="3">
                  <c:v>102.5068481780684</c:v>
                </c:pt>
                <c:pt idx="4">
                  <c:v>102.77426656662821</c:v>
                </c:pt>
                <c:pt idx="5">
                  <c:v>104.04994920993315</c:v>
                </c:pt>
                <c:pt idx="6">
                  <c:v>105.01081367621003</c:v>
                </c:pt>
                <c:pt idx="7">
                  <c:v>107.14062935170267</c:v>
                </c:pt>
                <c:pt idx="8">
                  <c:v>108.30469341952727</c:v>
                </c:pt>
                <c:pt idx="9">
                  <c:v>110.09032712946869</c:v>
                </c:pt>
                <c:pt idx="10">
                  <c:v>111.47929719191535</c:v>
                </c:pt>
                <c:pt idx="11">
                  <c:v>112.28847927795684</c:v>
                </c:pt>
                <c:pt idx="12">
                  <c:v>113.54943633969958</c:v>
                </c:pt>
                <c:pt idx="13">
                  <c:v>113.89424995005582</c:v>
                </c:pt>
                <c:pt idx="14">
                  <c:v>114.92681124749375</c:v>
                </c:pt>
                <c:pt idx="15">
                  <c:v>114.23621300515146</c:v>
                </c:pt>
              </c:numCache>
            </c:numRef>
          </c:val>
          <c:smooth val="0"/>
          <c:extLst>
            <c:ext xmlns:c16="http://schemas.microsoft.com/office/drawing/2014/chart" uri="{C3380CC4-5D6E-409C-BE32-E72D297353CC}">
              <c16:uniqueId val="{00000005-6B75-439C-B190-0ABB4C4AF54A}"/>
            </c:ext>
          </c:extLst>
        </c:ser>
        <c:dLbls>
          <c:showLegendKey val="0"/>
          <c:showVal val="0"/>
          <c:showCatName val="0"/>
          <c:showSerName val="0"/>
          <c:showPercent val="0"/>
          <c:showBubbleSize val="0"/>
        </c:dLbls>
        <c:smooth val="0"/>
        <c:axId val="59292320"/>
        <c:axId val="170924480"/>
      </c:lineChart>
      <c:catAx>
        <c:axId val="5929232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0924480"/>
        <c:crosses val="autoZero"/>
        <c:auto val="1"/>
        <c:lblAlgn val="ctr"/>
        <c:lblOffset val="100"/>
        <c:noMultiLvlLbl val="0"/>
      </c:catAx>
      <c:valAx>
        <c:axId val="170924480"/>
        <c:scaling>
          <c:orientation val="minMax"/>
          <c:max val="17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9292320"/>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totalt Skola och ÄO </a:t>
            </a:r>
          </a:p>
          <a:p>
            <a:pPr>
              <a:defRPr/>
            </a:pPr>
            <a:r>
              <a:rPr lang="sv-SE" dirty="0" smtClean="0"/>
              <a:t>(Plus1alternativet)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Sammanfattning!$T$83</c:f>
              <c:strCache>
                <c:ptCount val="1"/>
                <c:pt idx="0">
                  <c:v>Förskola</c:v>
                </c:pt>
              </c:strCache>
            </c:strRef>
          </c:tx>
          <c:spPr>
            <a:ln w="28575" cap="rnd">
              <a:solidFill>
                <a:srgbClr val="00B0F0"/>
              </a:solidFill>
              <a:round/>
            </a:ln>
            <a:effectLst/>
          </c:spPr>
          <c:marker>
            <c:symbol val="none"/>
          </c:marker>
          <c:cat>
            <c:numRef>
              <c:f>Sammanfattning!$U$82:$AJ$82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Sammanfattning!$U$83:$AJ$83</c:f>
              <c:numCache>
                <c:formatCode>0</c:formatCode>
                <c:ptCount val="16"/>
                <c:pt idx="0">
                  <c:v>100</c:v>
                </c:pt>
                <c:pt idx="1">
                  <c:v>102.86093208775803</c:v>
                </c:pt>
                <c:pt idx="2">
                  <c:v>104.39780314573721</c:v>
                </c:pt>
                <c:pt idx="3">
                  <c:v>105.16461789274193</c:v>
                </c:pt>
                <c:pt idx="4">
                  <c:v>105.66460533079366</c:v>
                </c:pt>
                <c:pt idx="5">
                  <c:v>110.66654547956523</c:v>
                </c:pt>
                <c:pt idx="6">
                  <c:v>112.44830786185609</c:v>
                </c:pt>
                <c:pt idx="7">
                  <c:v>113.26938746891547</c:v>
                </c:pt>
                <c:pt idx="8">
                  <c:v>113.93339495428104</c:v>
                </c:pt>
                <c:pt idx="9">
                  <c:v>113.9286916152704</c:v>
                </c:pt>
                <c:pt idx="10">
                  <c:v>113.60541257398282</c:v>
                </c:pt>
                <c:pt idx="11">
                  <c:v>112.09950632935812</c:v>
                </c:pt>
                <c:pt idx="12">
                  <c:v>110.30176608959478</c:v>
                </c:pt>
                <c:pt idx="13">
                  <c:v>107.99631806008311</c:v>
                </c:pt>
                <c:pt idx="14">
                  <c:v>106.01229996231731</c:v>
                </c:pt>
                <c:pt idx="15">
                  <c:v>103.60738255795184</c:v>
                </c:pt>
              </c:numCache>
            </c:numRef>
          </c:val>
          <c:smooth val="0"/>
          <c:extLst>
            <c:ext xmlns:c16="http://schemas.microsoft.com/office/drawing/2014/chart" uri="{C3380CC4-5D6E-409C-BE32-E72D297353CC}">
              <c16:uniqueId val="{00000000-FC45-4D61-B492-16FDA2E1A0CD}"/>
            </c:ext>
          </c:extLst>
        </c:ser>
        <c:ser>
          <c:idx val="1"/>
          <c:order val="1"/>
          <c:tx>
            <c:strRef>
              <c:f>Sammanfattning!$T$84</c:f>
              <c:strCache>
                <c:ptCount val="1"/>
                <c:pt idx="0">
                  <c:v>Grundskola</c:v>
                </c:pt>
              </c:strCache>
            </c:strRef>
          </c:tx>
          <c:spPr>
            <a:ln w="28575" cap="rnd">
              <a:solidFill>
                <a:schemeClr val="accent1"/>
              </a:solidFill>
              <a:round/>
            </a:ln>
            <a:effectLst/>
          </c:spPr>
          <c:marker>
            <c:symbol val="none"/>
          </c:marker>
          <c:cat>
            <c:numRef>
              <c:f>Sammanfattning!$U$82:$AJ$82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Sammanfattning!$U$84:$AJ$84</c:f>
              <c:numCache>
                <c:formatCode>0</c:formatCode>
                <c:ptCount val="16"/>
                <c:pt idx="0">
                  <c:v>100</c:v>
                </c:pt>
                <c:pt idx="1">
                  <c:v>101.09726597250433</c:v>
                </c:pt>
                <c:pt idx="2">
                  <c:v>102.3486468797537</c:v>
                </c:pt>
                <c:pt idx="3">
                  <c:v>105.80677145116758</c:v>
                </c:pt>
                <c:pt idx="4">
                  <c:v>111.10903244800633</c:v>
                </c:pt>
                <c:pt idx="5">
                  <c:v>114.05105353335198</c:v>
                </c:pt>
                <c:pt idx="6">
                  <c:v>112.95523366422201</c:v>
                </c:pt>
                <c:pt idx="7">
                  <c:v>115.285001058831</c:v>
                </c:pt>
                <c:pt idx="8">
                  <c:v>116.51374705805566</c:v>
                </c:pt>
                <c:pt idx="9">
                  <c:v>118.50115400894713</c:v>
                </c:pt>
                <c:pt idx="10">
                  <c:v>119.88876139082505</c:v>
                </c:pt>
                <c:pt idx="11">
                  <c:v>122.41540486014317</c:v>
                </c:pt>
                <c:pt idx="12">
                  <c:v>124.0032329669321</c:v>
                </c:pt>
                <c:pt idx="13">
                  <c:v>124.85048573058147</c:v>
                </c:pt>
                <c:pt idx="14">
                  <c:v>125.52117392472019</c:v>
                </c:pt>
                <c:pt idx="15">
                  <c:v>128.74333160233383</c:v>
                </c:pt>
              </c:numCache>
            </c:numRef>
          </c:val>
          <c:smooth val="0"/>
          <c:extLst>
            <c:ext xmlns:c16="http://schemas.microsoft.com/office/drawing/2014/chart" uri="{C3380CC4-5D6E-409C-BE32-E72D297353CC}">
              <c16:uniqueId val="{00000001-FC45-4D61-B492-16FDA2E1A0CD}"/>
            </c:ext>
          </c:extLst>
        </c:ser>
        <c:ser>
          <c:idx val="2"/>
          <c:order val="2"/>
          <c:tx>
            <c:strRef>
              <c:f>Sammanfattning!$T$85</c:f>
              <c:strCache>
                <c:ptCount val="1"/>
                <c:pt idx="0">
                  <c:v>Gymnasium</c:v>
                </c:pt>
              </c:strCache>
            </c:strRef>
          </c:tx>
          <c:spPr>
            <a:ln w="28575" cap="rnd">
              <a:solidFill>
                <a:srgbClr val="0070C0"/>
              </a:solidFill>
              <a:round/>
            </a:ln>
            <a:effectLst/>
          </c:spPr>
          <c:marker>
            <c:symbol val="none"/>
          </c:marker>
          <c:cat>
            <c:numRef>
              <c:f>Sammanfattning!$U$82:$AJ$82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Sammanfattning!$U$85:$AJ$85</c:f>
              <c:numCache>
                <c:formatCode>0</c:formatCode>
                <c:ptCount val="16"/>
                <c:pt idx="0">
                  <c:v>100</c:v>
                </c:pt>
                <c:pt idx="1">
                  <c:v>101.59070364528493</c:v>
                </c:pt>
                <c:pt idx="2">
                  <c:v>103.41653736624208</c:v>
                </c:pt>
                <c:pt idx="3">
                  <c:v>104.59931370803456</c:v>
                </c:pt>
                <c:pt idx="4">
                  <c:v>95.701344673482211</c:v>
                </c:pt>
                <c:pt idx="5">
                  <c:v>97.1667988071369</c:v>
                </c:pt>
                <c:pt idx="6">
                  <c:v>107.43586850095772</c:v>
                </c:pt>
                <c:pt idx="7">
                  <c:v>117.73797795716641</c:v>
                </c:pt>
                <c:pt idx="8">
                  <c:v>125.02108113628046</c:v>
                </c:pt>
                <c:pt idx="9">
                  <c:v>124.94555278602884</c:v>
                </c:pt>
                <c:pt idx="10">
                  <c:v>129.76412580044135</c:v>
                </c:pt>
                <c:pt idx="11">
                  <c:v>125.73562305043336</c:v>
                </c:pt>
                <c:pt idx="12">
                  <c:v>127.47599895933213</c:v>
                </c:pt>
                <c:pt idx="13">
                  <c:v>129.96654604852881</c:v>
                </c:pt>
                <c:pt idx="14">
                  <c:v>136.61629084416828</c:v>
                </c:pt>
                <c:pt idx="15">
                  <c:v>130.89440656635534</c:v>
                </c:pt>
              </c:numCache>
            </c:numRef>
          </c:val>
          <c:smooth val="0"/>
          <c:extLst>
            <c:ext xmlns:c16="http://schemas.microsoft.com/office/drawing/2014/chart" uri="{C3380CC4-5D6E-409C-BE32-E72D297353CC}">
              <c16:uniqueId val="{00000002-FC45-4D61-B492-16FDA2E1A0CD}"/>
            </c:ext>
          </c:extLst>
        </c:ser>
        <c:ser>
          <c:idx val="3"/>
          <c:order val="3"/>
          <c:tx>
            <c:strRef>
              <c:f>Sammanfattning!$T$86</c:f>
              <c:strCache>
                <c:ptCount val="1"/>
                <c:pt idx="0">
                  <c:v>65+ </c:v>
                </c:pt>
              </c:strCache>
            </c:strRef>
          </c:tx>
          <c:spPr>
            <a:ln w="28575" cap="rnd">
              <a:solidFill>
                <a:srgbClr val="92D050"/>
              </a:solidFill>
              <a:round/>
            </a:ln>
            <a:effectLst/>
          </c:spPr>
          <c:marker>
            <c:symbol val="none"/>
          </c:marker>
          <c:cat>
            <c:numRef>
              <c:f>Sammanfattning!$U$82:$AJ$82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Sammanfattning!$U$86:$AJ$86</c:f>
              <c:numCache>
                <c:formatCode>0</c:formatCode>
                <c:ptCount val="16"/>
                <c:pt idx="0">
                  <c:v>100</c:v>
                </c:pt>
                <c:pt idx="1">
                  <c:v>102.25124134568748</c:v>
                </c:pt>
                <c:pt idx="2">
                  <c:v>104.2470622822874</c:v>
                </c:pt>
                <c:pt idx="3">
                  <c:v>106.37392621765419</c:v>
                </c:pt>
                <c:pt idx="4">
                  <c:v>108.24269473016506</c:v>
                </c:pt>
                <c:pt idx="5">
                  <c:v>109.96662706188175</c:v>
                </c:pt>
                <c:pt idx="6">
                  <c:v>111.02984791097364</c:v>
                </c:pt>
                <c:pt idx="7">
                  <c:v>111.74461914275108</c:v>
                </c:pt>
                <c:pt idx="8">
                  <c:v>110.97651441139405</c:v>
                </c:pt>
                <c:pt idx="9">
                  <c:v>109.50745630679999</c:v>
                </c:pt>
                <c:pt idx="10">
                  <c:v>108.11838847897889</c:v>
                </c:pt>
                <c:pt idx="11">
                  <c:v>106.1517421099341</c:v>
                </c:pt>
                <c:pt idx="12">
                  <c:v>104.84320253487374</c:v>
                </c:pt>
                <c:pt idx="13">
                  <c:v>103.40372727643326</c:v>
                </c:pt>
                <c:pt idx="14">
                  <c:v>102.78809157444111</c:v>
                </c:pt>
                <c:pt idx="15">
                  <c:v>102.77743860830745</c:v>
                </c:pt>
              </c:numCache>
            </c:numRef>
          </c:val>
          <c:smooth val="0"/>
          <c:extLst>
            <c:ext xmlns:c16="http://schemas.microsoft.com/office/drawing/2014/chart" uri="{C3380CC4-5D6E-409C-BE32-E72D297353CC}">
              <c16:uniqueId val="{00000003-FC45-4D61-B492-16FDA2E1A0CD}"/>
            </c:ext>
          </c:extLst>
        </c:ser>
        <c:ser>
          <c:idx val="4"/>
          <c:order val="4"/>
          <c:tx>
            <c:strRef>
              <c:f>Sammanfattning!$T$87</c:f>
              <c:strCache>
                <c:ptCount val="1"/>
                <c:pt idx="0">
                  <c:v>80+</c:v>
                </c:pt>
              </c:strCache>
            </c:strRef>
          </c:tx>
          <c:spPr>
            <a:ln w="28575" cap="rnd">
              <a:solidFill>
                <a:srgbClr val="C00000"/>
              </a:solidFill>
              <a:round/>
            </a:ln>
            <a:effectLst/>
          </c:spPr>
          <c:marker>
            <c:symbol val="none"/>
          </c:marker>
          <c:cat>
            <c:numRef>
              <c:f>Sammanfattning!$U$82:$AJ$82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Sammanfattning!$U$87:$AJ$87</c:f>
              <c:numCache>
                <c:formatCode>0</c:formatCode>
                <c:ptCount val="16"/>
                <c:pt idx="0">
                  <c:v>100</c:v>
                </c:pt>
                <c:pt idx="1">
                  <c:v>101.11047108018124</c:v>
                </c:pt>
                <c:pt idx="2">
                  <c:v>103.74329602252953</c:v>
                </c:pt>
                <c:pt idx="3">
                  <c:v>105.41497453473407</c:v>
                </c:pt>
                <c:pt idx="4">
                  <c:v>107.45485500097507</c:v>
                </c:pt>
                <c:pt idx="5">
                  <c:v>109.37979731940386</c:v>
                </c:pt>
                <c:pt idx="6">
                  <c:v>111.79398944610278</c:v>
                </c:pt>
                <c:pt idx="7">
                  <c:v>116.63528501938552</c:v>
                </c:pt>
                <c:pt idx="8">
                  <c:v>121.24428274267984</c:v>
                </c:pt>
                <c:pt idx="9">
                  <c:v>130.62978439269725</c:v>
                </c:pt>
                <c:pt idx="10">
                  <c:v>137.73728655152854</c:v>
                </c:pt>
                <c:pt idx="11">
                  <c:v>145.95273292373221</c:v>
                </c:pt>
                <c:pt idx="12">
                  <c:v>154.1933367941551</c:v>
                </c:pt>
                <c:pt idx="13">
                  <c:v>159.8982908323099</c:v>
                </c:pt>
                <c:pt idx="14">
                  <c:v>166.14129410467083</c:v>
                </c:pt>
                <c:pt idx="15">
                  <c:v>168.45497686410974</c:v>
                </c:pt>
              </c:numCache>
            </c:numRef>
          </c:val>
          <c:smooth val="0"/>
          <c:extLst>
            <c:ext xmlns:c16="http://schemas.microsoft.com/office/drawing/2014/chart" uri="{C3380CC4-5D6E-409C-BE32-E72D297353CC}">
              <c16:uniqueId val="{00000004-FC45-4D61-B492-16FDA2E1A0CD}"/>
            </c:ext>
          </c:extLst>
        </c:ser>
        <c:ser>
          <c:idx val="5"/>
          <c:order val="5"/>
          <c:tx>
            <c:strRef>
              <c:f>Sammanfattning!$T$88</c:f>
              <c:strCache>
                <c:ptCount val="1"/>
                <c:pt idx="0">
                  <c:v>Totalt</c:v>
                </c:pt>
              </c:strCache>
            </c:strRef>
          </c:tx>
          <c:spPr>
            <a:ln w="28575" cap="rnd">
              <a:solidFill>
                <a:schemeClr val="tx1"/>
              </a:solidFill>
              <a:round/>
            </a:ln>
            <a:effectLst/>
          </c:spPr>
          <c:marker>
            <c:symbol val="none"/>
          </c:marker>
          <c:cat>
            <c:numRef>
              <c:f>Sammanfattning!$U$82:$AJ$82</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Sammanfattning!$U$88:$AJ$88</c:f>
              <c:numCache>
                <c:formatCode>0</c:formatCode>
                <c:ptCount val="16"/>
                <c:pt idx="0">
                  <c:v>100</c:v>
                </c:pt>
                <c:pt idx="1">
                  <c:v>101.65156696700602</c:v>
                </c:pt>
                <c:pt idx="2">
                  <c:v>103.63496003719099</c:v>
                </c:pt>
                <c:pt idx="3">
                  <c:v>105.61290818471203</c:v>
                </c:pt>
                <c:pt idx="4">
                  <c:v>106.94731391404223</c:v>
                </c:pt>
                <c:pt idx="5">
                  <c:v>109.35754233203428</c:v>
                </c:pt>
                <c:pt idx="6">
                  <c:v>111.47109474830401</c:v>
                </c:pt>
                <c:pt idx="7">
                  <c:v>114.86925637495439</c:v>
                </c:pt>
                <c:pt idx="8">
                  <c:v>117.27846352032851</c:v>
                </c:pt>
                <c:pt idx="9">
                  <c:v>120.40416944650346</c:v>
                </c:pt>
                <c:pt idx="10">
                  <c:v>123.14249820348087</c:v>
                </c:pt>
                <c:pt idx="11">
                  <c:v>125.27670202560077</c:v>
                </c:pt>
                <c:pt idx="12">
                  <c:v>127.95034702495018</c:v>
                </c:pt>
                <c:pt idx="13">
                  <c:v>129.62228054814801</c:v>
                </c:pt>
                <c:pt idx="14">
                  <c:v>132.10540593862157</c:v>
                </c:pt>
                <c:pt idx="15">
                  <c:v>132.62469687801533</c:v>
                </c:pt>
              </c:numCache>
            </c:numRef>
          </c:val>
          <c:smooth val="0"/>
          <c:extLst>
            <c:ext xmlns:c16="http://schemas.microsoft.com/office/drawing/2014/chart" uri="{C3380CC4-5D6E-409C-BE32-E72D297353CC}">
              <c16:uniqueId val="{00000005-FC45-4D61-B492-16FDA2E1A0CD}"/>
            </c:ext>
          </c:extLst>
        </c:ser>
        <c:dLbls>
          <c:showLegendKey val="0"/>
          <c:showVal val="0"/>
          <c:showCatName val="0"/>
          <c:showSerName val="0"/>
          <c:showPercent val="0"/>
          <c:showBubbleSize val="0"/>
        </c:dLbls>
        <c:smooth val="0"/>
        <c:axId val="311644784"/>
        <c:axId val="311645616"/>
      </c:lineChart>
      <c:catAx>
        <c:axId val="31164478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11645616"/>
        <c:crosses val="autoZero"/>
        <c:auto val="1"/>
        <c:lblAlgn val="ctr"/>
        <c:lblOffset val="100"/>
        <c:noMultiLvlLbl val="0"/>
      </c:catAx>
      <c:valAx>
        <c:axId val="311645616"/>
        <c:scaling>
          <c:orientation val="minMax"/>
          <c:max val="17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1164478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'Tabeller 3'!$A$35</c:f>
              <c:strCache>
                <c:ptCount val="1"/>
                <c:pt idx="0">
                  <c:v>Ovanåker Kommun</c:v>
                </c:pt>
              </c:strCache>
            </c:strRef>
          </c:tx>
          <c:spPr>
            <a:solidFill>
              <a:schemeClr val="accent1">
                <a:lumMod val="60000"/>
                <a:lumOff val="40000"/>
              </a:schemeClr>
            </a:solidFill>
            <a:ln>
              <a:noFill/>
            </a:ln>
            <a:effectLst/>
          </c:spPr>
          <c:invertIfNegative val="0"/>
          <c:cat>
            <c:numRef>
              <c:f>'Tabeller 3'!$B$34:$AF$34</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'Tabeller 3'!$B$35:$AF$35</c:f>
              <c:numCache>
                <c:formatCode>General</c:formatCode>
                <c:ptCount val="31"/>
                <c:pt idx="0">
                  <c:v>12491</c:v>
                </c:pt>
                <c:pt idx="1">
                  <c:v>12333</c:v>
                </c:pt>
                <c:pt idx="2">
                  <c:v>12193</c:v>
                </c:pt>
                <c:pt idx="3">
                  <c:v>12051</c:v>
                </c:pt>
                <c:pt idx="4">
                  <c:v>11985</c:v>
                </c:pt>
                <c:pt idx="5">
                  <c:v>11873</c:v>
                </c:pt>
                <c:pt idx="6">
                  <c:v>11816</c:v>
                </c:pt>
                <c:pt idx="7">
                  <c:v>11795</c:v>
                </c:pt>
                <c:pt idx="8">
                  <c:v>11647</c:v>
                </c:pt>
                <c:pt idx="9">
                  <c:v>11530</c:v>
                </c:pt>
                <c:pt idx="10">
                  <c:v>11440</c:v>
                </c:pt>
                <c:pt idx="11">
                  <c:v>11404</c:v>
                </c:pt>
                <c:pt idx="12">
                  <c:v>11392</c:v>
                </c:pt>
                <c:pt idx="13">
                  <c:v>11354</c:v>
                </c:pt>
                <c:pt idx="14">
                  <c:v>11432</c:v>
                </c:pt>
                <c:pt idx="15">
                  <c:v>11469</c:v>
                </c:pt>
                <c:pt idx="16">
                  <c:v>11444.1227449329</c:v>
                </c:pt>
                <c:pt idx="17">
                  <c:v>11423.87493087927</c:v>
                </c:pt>
                <c:pt idx="18">
                  <c:v>11408.890874850204</c:v>
                </c:pt>
                <c:pt idx="19">
                  <c:v>11397.114264278933</c:v>
                </c:pt>
                <c:pt idx="20">
                  <c:v>11383.434750354825</c:v>
                </c:pt>
                <c:pt idx="21">
                  <c:v>11378.444301405521</c:v>
                </c:pt>
                <c:pt idx="22">
                  <c:v>11380.310033937598</c:v>
                </c:pt>
                <c:pt idx="23">
                  <c:v>11371.955500668048</c:v>
                </c:pt>
                <c:pt idx="24">
                  <c:v>11357.575871795567</c:v>
                </c:pt>
                <c:pt idx="25">
                  <c:v>11327.190241852384</c:v>
                </c:pt>
                <c:pt idx="26">
                  <c:v>11282.473064133839</c:v>
                </c:pt>
                <c:pt idx="27">
                  <c:v>11231.043039621693</c:v>
                </c:pt>
                <c:pt idx="28">
                  <c:v>11173.148735202496</c:v>
                </c:pt>
                <c:pt idx="29">
                  <c:v>11111.874982071218</c:v>
                </c:pt>
                <c:pt idx="30">
                  <c:v>11043.685963599486</c:v>
                </c:pt>
              </c:numCache>
            </c:numRef>
          </c:val>
          <c:extLst>
            <c:ext xmlns:c16="http://schemas.microsoft.com/office/drawing/2014/chart" uri="{C3380CC4-5D6E-409C-BE32-E72D297353CC}">
              <c16:uniqueId val="{00000000-D499-4213-A332-BA84CDA97415}"/>
            </c:ext>
          </c:extLst>
        </c:ser>
        <c:dLbls>
          <c:showLegendKey val="0"/>
          <c:showVal val="0"/>
          <c:showCatName val="0"/>
          <c:showSerName val="0"/>
          <c:showPercent val="0"/>
          <c:showBubbleSize val="0"/>
        </c:dLbls>
        <c:gapWidth val="150"/>
        <c:axId val="355336720"/>
        <c:axId val="355336304"/>
      </c:barChart>
      <c:lineChart>
        <c:grouping val="standard"/>
        <c:varyColors val="0"/>
        <c:ser>
          <c:idx val="1"/>
          <c:order val="1"/>
          <c:tx>
            <c:strRef>
              <c:f>'Tabeller 3'!$A$36</c:f>
              <c:strCache>
                <c:ptCount val="1"/>
                <c:pt idx="0">
                  <c:v>Förändring i %</c:v>
                </c:pt>
              </c:strCache>
            </c:strRef>
          </c:tx>
          <c:spPr>
            <a:ln w="28575" cap="rnd">
              <a:solidFill>
                <a:srgbClr val="00B0F0"/>
              </a:solidFill>
              <a:round/>
            </a:ln>
            <a:effectLst/>
          </c:spPr>
          <c:marker>
            <c:symbol val="none"/>
          </c:marker>
          <c:cat>
            <c:numRef>
              <c:f>'Tabeller 3'!$B$34:$AF$34</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'Tabeller 3'!$B$36:$AF$36</c:f>
              <c:numCache>
                <c:formatCode>0.00%</c:formatCode>
                <c:ptCount val="31"/>
                <c:pt idx="0">
                  <c:v>0</c:v>
                </c:pt>
                <c:pt idx="1">
                  <c:v>-1.2649107357297296E-2</c:v>
                </c:pt>
                <c:pt idx="2">
                  <c:v>-1.135165815292305E-2</c:v>
                </c:pt>
                <c:pt idx="3">
                  <c:v>-1.1646026408595134E-2</c:v>
                </c:pt>
                <c:pt idx="4">
                  <c:v>-5.4767239233258769E-3</c:v>
                </c:pt>
                <c:pt idx="5">
                  <c:v>-9.3450146015853219E-3</c:v>
                </c:pt>
                <c:pt idx="6">
                  <c:v>-4.8008085572306403E-3</c:v>
                </c:pt>
                <c:pt idx="7">
                  <c:v>-1.7772511848340722E-3</c:v>
                </c:pt>
                <c:pt idx="8">
                  <c:v>-1.2547689699024978E-2</c:v>
                </c:pt>
                <c:pt idx="9">
                  <c:v>-1.0045505280329659E-2</c:v>
                </c:pt>
                <c:pt idx="10">
                  <c:v>-7.8057241977450564E-3</c:v>
                </c:pt>
                <c:pt idx="11">
                  <c:v>-3.1468531468531458E-3</c:v>
                </c:pt>
                <c:pt idx="12">
                  <c:v>-1.0522623640827344E-3</c:v>
                </c:pt>
                <c:pt idx="13">
                  <c:v>-3.3356741573034032E-3</c:v>
                </c:pt>
                <c:pt idx="14">
                  <c:v>6.8698256121191292E-3</c:v>
                </c:pt>
                <c:pt idx="15">
                  <c:v>3.2365290412876835E-3</c:v>
                </c:pt>
                <c:pt idx="16">
                  <c:v>-2.1690866742610782E-3</c:v>
                </c:pt>
                <c:pt idx="17">
                  <c:v>-1.7692762044687615E-3</c:v>
                </c:pt>
                <c:pt idx="18">
                  <c:v>-1.3116439141471758E-3</c:v>
                </c:pt>
                <c:pt idx="19">
                  <c:v>-1.0322309767403226E-3</c:v>
                </c:pt>
                <c:pt idx="20">
                  <c:v>-1.200261189534757E-3</c:v>
                </c:pt>
                <c:pt idx="21">
                  <c:v>-4.38395709093653E-4</c:v>
                </c:pt>
                <c:pt idx="22">
                  <c:v>1.6397079272478798E-4</c:v>
                </c:pt>
                <c:pt idx="23">
                  <c:v>-7.3412176334708423E-4</c:v>
                </c:pt>
                <c:pt idx="24">
                  <c:v>-1.2644816339314469E-3</c:v>
                </c:pt>
                <c:pt idx="25">
                  <c:v>-2.6753622679853706E-3</c:v>
                </c:pt>
                <c:pt idx="26">
                  <c:v>-3.9477731691414109E-3</c:v>
                </c:pt>
                <c:pt idx="27">
                  <c:v>-4.5583999376553885E-3</c:v>
                </c:pt>
                <c:pt idx="28">
                  <c:v>-5.1548466348987354E-3</c:v>
                </c:pt>
                <c:pt idx="29">
                  <c:v>-5.4840183893933858E-3</c:v>
                </c:pt>
                <c:pt idx="30">
                  <c:v>-6.1365897818103088E-3</c:v>
                </c:pt>
              </c:numCache>
            </c:numRef>
          </c:val>
          <c:smooth val="0"/>
          <c:extLst>
            <c:ext xmlns:c16="http://schemas.microsoft.com/office/drawing/2014/chart" uri="{C3380CC4-5D6E-409C-BE32-E72D297353CC}">
              <c16:uniqueId val="{00000001-D499-4213-A332-BA84CDA97415}"/>
            </c:ext>
          </c:extLst>
        </c:ser>
        <c:dLbls>
          <c:showLegendKey val="0"/>
          <c:showVal val="0"/>
          <c:showCatName val="0"/>
          <c:showSerName val="0"/>
          <c:showPercent val="0"/>
          <c:showBubbleSize val="0"/>
        </c:dLbls>
        <c:marker val="1"/>
        <c:smooth val="0"/>
        <c:axId val="390758640"/>
        <c:axId val="451803664"/>
      </c:lineChart>
      <c:catAx>
        <c:axId val="355336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55336304"/>
        <c:crosses val="autoZero"/>
        <c:auto val="1"/>
        <c:lblAlgn val="ctr"/>
        <c:lblOffset val="100"/>
        <c:tickLblSkip val="1"/>
        <c:noMultiLvlLbl val="0"/>
      </c:catAx>
      <c:valAx>
        <c:axId val="35533630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Antal</a:t>
                </a:r>
                <a:r>
                  <a:rPr lang="sv-SE" baseline="0" dirty="0" smtClean="0"/>
                  <a:t> invånare</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55336720"/>
        <c:crosses val="autoZero"/>
        <c:crossBetween val="between"/>
      </c:valAx>
      <c:valAx>
        <c:axId val="451803664"/>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Procentuell förändring</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90758640"/>
        <c:crosses val="max"/>
        <c:crossBetween val="between"/>
      </c:valAx>
      <c:catAx>
        <c:axId val="390758640"/>
        <c:scaling>
          <c:orientation val="minMax"/>
        </c:scaling>
        <c:delete val="1"/>
        <c:axPos val="b"/>
        <c:numFmt formatCode="General" sourceLinked="1"/>
        <c:majorTickMark val="none"/>
        <c:minorTickMark val="none"/>
        <c:tickLblPos val="nextTo"/>
        <c:crossAx val="451803664"/>
        <c:crosses val="autoZero"/>
        <c:auto val="1"/>
        <c:lblAlgn val="ctr"/>
        <c:lblOffset val="100"/>
        <c:noMultiLvlLbl val="0"/>
      </c:cat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'Tabeller 2'!$AD$2</c:f>
              <c:strCache>
                <c:ptCount val="1"/>
                <c:pt idx="0">
                  <c:v>Ovanåker</c:v>
                </c:pt>
              </c:strCache>
            </c:strRef>
          </c:tx>
          <c:spPr>
            <a:ln w="28575" cap="rnd">
              <a:solidFill>
                <a:schemeClr val="accent1"/>
              </a:solidFill>
              <a:round/>
            </a:ln>
            <a:effectLst/>
          </c:spPr>
          <c:marker>
            <c:symbol val="none"/>
          </c:marker>
          <c:cat>
            <c:strRef>
              <c:f>'Tabeller 2'!$AC$3:$AC$103</c:f>
              <c:strCach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strCache>
            </c:strRef>
          </c:cat>
          <c:val>
            <c:numRef>
              <c:f>'Tabeller 2'!$AD$3:$AD$103</c:f>
              <c:numCache>
                <c:formatCode>0.00%</c:formatCode>
                <c:ptCount val="101"/>
                <c:pt idx="0">
                  <c:v>9.7654547039846551E-3</c:v>
                </c:pt>
                <c:pt idx="1">
                  <c:v>8.1960066265585486E-3</c:v>
                </c:pt>
                <c:pt idx="2">
                  <c:v>1.0201412503269683E-2</c:v>
                </c:pt>
                <c:pt idx="3">
                  <c:v>1.0375795622983696E-2</c:v>
                </c:pt>
                <c:pt idx="4">
                  <c:v>1.0027029383555671E-2</c:v>
                </c:pt>
                <c:pt idx="5">
                  <c:v>9.5038800244136371E-3</c:v>
                </c:pt>
                <c:pt idx="6">
                  <c:v>1.0462987182840701E-2</c:v>
                </c:pt>
                <c:pt idx="7">
                  <c:v>1.0375795622983696E-2</c:v>
                </c:pt>
                <c:pt idx="8">
                  <c:v>1.1247711221553753E-2</c:v>
                </c:pt>
                <c:pt idx="9">
                  <c:v>1.0201412503269683E-2</c:v>
                </c:pt>
                <c:pt idx="10">
                  <c:v>1.1509285901124771E-2</c:v>
                </c:pt>
                <c:pt idx="11">
                  <c:v>1.0288604063126689E-2</c:v>
                </c:pt>
                <c:pt idx="12">
                  <c:v>8.2831981864155552E-3</c:v>
                </c:pt>
                <c:pt idx="13">
                  <c:v>9.4166884645566305E-3</c:v>
                </c:pt>
                <c:pt idx="14">
                  <c:v>1.0637370302554712E-2</c:v>
                </c:pt>
                <c:pt idx="15">
                  <c:v>1.1858052140552794E-2</c:v>
                </c:pt>
                <c:pt idx="16">
                  <c:v>9.9398378236986665E-3</c:v>
                </c:pt>
                <c:pt idx="17">
                  <c:v>1.0811753422268724E-2</c:v>
                </c:pt>
                <c:pt idx="18">
                  <c:v>1.1858052140552794E-2</c:v>
                </c:pt>
                <c:pt idx="19">
                  <c:v>1.1509285901124771E-2</c:v>
                </c:pt>
                <c:pt idx="20">
                  <c:v>1.0201412503269683E-2</c:v>
                </c:pt>
                <c:pt idx="21">
                  <c:v>1.1160519661696748E-2</c:v>
                </c:pt>
                <c:pt idx="22">
                  <c:v>1.0114220943412678E-2</c:v>
                </c:pt>
                <c:pt idx="23">
                  <c:v>1.2032435260266806E-2</c:v>
                </c:pt>
                <c:pt idx="24">
                  <c:v>1.0986136541982735E-2</c:v>
                </c:pt>
                <c:pt idx="25">
                  <c:v>1.2119626820123812E-2</c:v>
                </c:pt>
                <c:pt idx="26">
                  <c:v>1.133490278141076E-2</c:v>
                </c:pt>
                <c:pt idx="27">
                  <c:v>9.3294969046996256E-3</c:v>
                </c:pt>
                <c:pt idx="28">
                  <c:v>1.0114220943412678E-2</c:v>
                </c:pt>
                <c:pt idx="29">
                  <c:v>1.0462987182840701E-2</c:v>
                </c:pt>
                <c:pt idx="30">
                  <c:v>9.6782631441276485E-3</c:v>
                </c:pt>
                <c:pt idx="31">
                  <c:v>8.6319644258435781E-3</c:v>
                </c:pt>
                <c:pt idx="32">
                  <c:v>9.242305344842619E-3</c:v>
                </c:pt>
                <c:pt idx="33">
                  <c:v>1.0986136541982735E-2</c:v>
                </c:pt>
                <c:pt idx="34">
                  <c:v>9.6782631441276485E-3</c:v>
                </c:pt>
                <c:pt idx="35">
                  <c:v>8.5447728659865732E-3</c:v>
                </c:pt>
                <c:pt idx="36">
                  <c:v>9.1551137849856142E-3</c:v>
                </c:pt>
                <c:pt idx="37">
                  <c:v>7.149707908274479E-3</c:v>
                </c:pt>
                <c:pt idx="38">
                  <c:v>7.8472403871305257E-3</c:v>
                </c:pt>
                <c:pt idx="39">
                  <c:v>9.5038800244136371E-3</c:v>
                </c:pt>
                <c:pt idx="40">
                  <c:v>1.0811753422268724E-2</c:v>
                </c:pt>
                <c:pt idx="41">
                  <c:v>1.0986136541982735E-2</c:v>
                </c:pt>
                <c:pt idx="42">
                  <c:v>1.2119626820123812E-2</c:v>
                </c:pt>
                <c:pt idx="43">
                  <c:v>1.1422094341267765E-2</c:v>
                </c:pt>
                <c:pt idx="44">
                  <c:v>1.2555584619408842E-2</c:v>
                </c:pt>
                <c:pt idx="45">
                  <c:v>1.1509285901124771E-2</c:v>
                </c:pt>
                <c:pt idx="46">
                  <c:v>1.2904350858836865E-2</c:v>
                </c:pt>
                <c:pt idx="47">
                  <c:v>1.1770860580695789E-2</c:v>
                </c:pt>
                <c:pt idx="48">
                  <c:v>1.3427500217978899E-2</c:v>
                </c:pt>
                <c:pt idx="49">
                  <c:v>1.4648182055976981E-2</c:v>
                </c:pt>
                <c:pt idx="50">
                  <c:v>1.2991542418693871E-2</c:v>
                </c:pt>
                <c:pt idx="51">
                  <c:v>1.4560990496119976E-2</c:v>
                </c:pt>
                <c:pt idx="52">
                  <c:v>1.2294009939837824E-2</c:v>
                </c:pt>
                <c:pt idx="53">
                  <c:v>1.3863458017263929E-2</c:v>
                </c:pt>
                <c:pt idx="54">
                  <c:v>1.2468393059551835E-2</c:v>
                </c:pt>
                <c:pt idx="55">
                  <c:v>1.2642776179265847E-2</c:v>
                </c:pt>
                <c:pt idx="56">
                  <c:v>1.3863458017263929E-2</c:v>
                </c:pt>
                <c:pt idx="57">
                  <c:v>1.1770860580695789E-2</c:v>
                </c:pt>
                <c:pt idx="58">
                  <c:v>1.4386607376405965E-2</c:v>
                </c:pt>
                <c:pt idx="59">
                  <c:v>1.360188333769291E-2</c:v>
                </c:pt>
                <c:pt idx="60">
                  <c:v>1.4648182055976981E-2</c:v>
                </c:pt>
                <c:pt idx="61">
                  <c:v>1.4386607376405965E-2</c:v>
                </c:pt>
                <c:pt idx="62">
                  <c:v>1.4560990496119976E-2</c:v>
                </c:pt>
                <c:pt idx="63">
                  <c:v>1.4735373615833987E-2</c:v>
                </c:pt>
                <c:pt idx="64">
                  <c:v>1.4299415816548958E-2</c:v>
                </c:pt>
                <c:pt idx="65">
                  <c:v>1.4212224256691951E-2</c:v>
                </c:pt>
                <c:pt idx="66">
                  <c:v>1.6915162612259133E-2</c:v>
                </c:pt>
                <c:pt idx="67">
                  <c:v>1.5868863893975065E-2</c:v>
                </c:pt>
                <c:pt idx="68">
                  <c:v>1.7525503531258174E-2</c:v>
                </c:pt>
                <c:pt idx="69">
                  <c:v>1.7176737291830151E-2</c:v>
                </c:pt>
                <c:pt idx="70">
                  <c:v>1.5781672334118056E-2</c:v>
                </c:pt>
                <c:pt idx="71">
                  <c:v>1.7089545731973146E-2</c:v>
                </c:pt>
                <c:pt idx="72">
                  <c:v>1.2904350858836865E-2</c:v>
                </c:pt>
                <c:pt idx="73">
                  <c:v>1.2729967739122853E-2</c:v>
                </c:pt>
                <c:pt idx="74">
                  <c:v>1.0724561862411719E-2</c:v>
                </c:pt>
                <c:pt idx="75">
                  <c:v>1.0114220943412678E-2</c:v>
                </c:pt>
                <c:pt idx="76">
                  <c:v>1.0027029383555671E-2</c:v>
                </c:pt>
                <c:pt idx="77">
                  <c:v>9.4166884645566305E-3</c:v>
                </c:pt>
                <c:pt idx="78">
                  <c:v>9.5910715842706419E-3</c:v>
                </c:pt>
                <c:pt idx="79">
                  <c:v>8.5447728659865732E-3</c:v>
                </c:pt>
                <c:pt idx="80">
                  <c:v>7.4112825878454962E-3</c:v>
                </c:pt>
                <c:pt idx="81">
                  <c:v>7.3240910279884905E-3</c:v>
                </c:pt>
                <c:pt idx="82">
                  <c:v>6.5393669892754381E-3</c:v>
                </c:pt>
                <c:pt idx="83">
                  <c:v>5.9290260702763971E-3</c:v>
                </c:pt>
                <c:pt idx="84">
                  <c:v>6.2777923097044209E-3</c:v>
                </c:pt>
                <c:pt idx="85">
                  <c:v>7.3240910279884905E-3</c:v>
                </c:pt>
                <c:pt idx="86">
                  <c:v>4.8827273519923275E-3</c:v>
                </c:pt>
                <c:pt idx="87">
                  <c:v>3.7492370738512514E-3</c:v>
                </c:pt>
                <c:pt idx="88">
                  <c:v>4.9699189118493333E-3</c:v>
                </c:pt>
                <c:pt idx="89">
                  <c:v>3.0517045949952043E-3</c:v>
                </c:pt>
                <c:pt idx="90">
                  <c:v>3.6620455139942452E-3</c:v>
                </c:pt>
                <c:pt idx="91">
                  <c:v>2.0054058767111343E-3</c:v>
                </c:pt>
                <c:pt idx="92">
                  <c:v>1.4822565175690993E-3</c:v>
                </c:pt>
                <c:pt idx="93">
                  <c:v>1.5694480774261052E-3</c:v>
                </c:pt>
                <c:pt idx="94">
                  <c:v>8.7191559857005844E-4</c:v>
                </c:pt>
                <c:pt idx="95">
                  <c:v>7.8472403871305261E-4</c:v>
                </c:pt>
                <c:pt idx="96">
                  <c:v>6.1034091899904094E-4</c:v>
                </c:pt>
                <c:pt idx="97">
                  <c:v>4.3595779928502922E-4</c:v>
                </c:pt>
                <c:pt idx="98">
                  <c:v>2.615746795710175E-4</c:v>
                </c:pt>
                <c:pt idx="99">
                  <c:v>0</c:v>
                </c:pt>
                <c:pt idx="100">
                  <c:v>2.615746795710175E-4</c:v>
                </c:pt>
              </c:numCache>
            </c:numRef>
          </c:val>
          <c:smooth val="0"/>
          <c:extLst>
            <c:ext xmlns:c16="http://schemas.microsoft.com/office/drawing/2014/chart" uri="{C3380CC4-5D6E-409C-BE32-E72D297353CC}">
              <c16:uniqueId val="{00000000-3ADB-4593-A613-6C5FB478E527}"/>
            </c:ext>
          </c:extLst>
        </c:ser>
        <c:ser>
          <c:idx val="1"/>
          <c:order val="1"/>
          <c:tx>
            <c:strRef>
              <c:f>'Tabeller 2'!$AE$2</c:f>
              <c:strCache>
                <c:ptCount val="1"/>
                <c:pt idx="0">
                  <c:v>Riket</c:v>
                </c:pt>
              </c:strCache>
            </c:strRef>
          </c:tx>
          <c:spPr>
            <a:ln w="28575" cap="rnd">
              <a:solidFill>
                <a:srgbClr val="00B0F0"/>
              </a:solidFill>
              <a:round/>
            </a:ln>
            <a:effectLst/>
          </c:spPr>
          <c:marker>
            <c:symbol val="none"/>
          </c:marker>
          <c:cat>
            <c:strRef>
              <c:f>'Tabeller 2'!$AC$3:$AC$103</c:f>
              <c:strCach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strCache>
            </c:strRef>
          </c:cat>
          <c:val>
            <c:numRef>
              <c:f>'Tabeller 2'!$AE$3:$AE$103</c:f>
              <c:numCache>
                <c:formatCode>0.00%</c:formatCode>
                <c:ptCount val="101"/>
                <c:pt idx="0">
                  <c:v>1.1763049439463966E-2</c:v>
                </c:pt>
                <c:pt idx="1">
                  <c:v>1.1971555830225447E-2</c:v>
                </c:pt>
                <c:pt idx="2">
                  <c:v>1.1889736866762082E-2</c:v>
                </c:pt>
                <c:pt idx="3">
                  <c:v>1.1974296663989109E-2</c:v>
                </c:pt>
                <c:pt idx="4">
                  <c:v>1.1909734802000646E-2</c:v>
                </c:pt>
                <c:pt idx="5">
                  <c:v>1.2378315863225086E-2</c:v>
                </c:pt>
                <c:pt idx="6">
                  <c:v>1.2060886708448479E-2</c:v>
                </c:pt>
                <c:pt idx="7">
                  <c:v>1.1906993968236985E-2</c:v>
                </c:pt>
                <c:pt idx="8">
                  <c:v>1.1759598019168985E-2</c:v>
                </c:pt>
                <c:pt idx="9">
                  <c:v>1.1696964892051248E-2</c:v>
                </c:pt>
                <c:pt idx="10">
                  <c:v>1.1316395048348814E-2</c:v>
                </c:pt>
                <c:pt idx="11">
                  <c:v>1.1289494272520288E-2</c:v>
                </c:pt>
                <c:pt idx="12">
                  <c:v>1.1128597179357217E-2</c:v>
                </c:pt>
                <c:pt idx="13">
                  <c:v>1.083898241166369E-2</c:v>
                </c:pt>
                <c:pt idx="14">
                  <c:v>1.0426639198775111E-2</c:v>
                </c:pt>
                <c:pt idx="15">
                  <c:v>1.0462676087149174E-2</c:v>
                </c:pt>
                <c:pt idx="16">
                  <c:v>1.0286552139743541E-2</c:v>
                </c:pt>
                <c:pt idx="17">
                  <c:v>1.0509879335301116E-2</c:v>
                </c:pt>
                <c:pt idx="18">
                  <c:v>1.0650169419055921E-2</c:v>
                </c:pt>
                <c:pt idx="19">
                  <c:v>1.1128089617549132E-2</c:v>
                </c:pt>
                <c:pt idx="20">
                  <c:v>1.1938868849784748E-2</c:v>
                </c:pt>
                <c:pt idx="21">
                  <c:v>1.2831467045483731E-2</c:v>
                </c:pt>
                <c:pt idx="22">
                  <c:v>1.3392627380502948E-2</c:v>
                </c:pt>
                <c:pt idx="23">
                  <c:v>1.4046468501678558E-2</c:v>
                </c:pt>
                <c:pt idx="24">
                  <c:v>1.4428154981358778E-2</c:v>
                </c:pt>
                <c:pt idx="25">
                  <c:v>1.4694624930603611E-2</c:v>
                </c:pt>
                <c:pt idx="26">
                  <c:v>1.4081794803521301E-2</c:v>
                </c:pt>
                <c:pt idx="27">
                  <c:v>1.3923232494675423E-2</c:v>
                </c:pt>
                <c:pt idx="28">
                  <c:v>1.3331212401724614E-2</c:v>
                </c:pt>
                <c:pt idx="29">
                  <c:v>1.3242490597671287E-2</c:v>
                </c:pt>
                <c:pt idx="30">
                  <c:v>1.3021396674069286E-2</c:v>
                </c:pt>
                <c:pt idx="31">
                  <c:v>1.262915290878089E-2</c:v>
                </c:pt>
                <c:pt idx="32">
                  <c:v>1.2386639876877686E-2</c:v>
                </c:pt>
                <c:pt idx="33">
                  <c:v>1.246125146266624E-2</c:v>
                </c:pt>
                <c:pt idx="34">
                  <c:v>1.2344918296253067E-2</c:v>
                </c:pt>
                <c:pt idx="35">
                  <c:v>1.2747211785341554E-2</c:v>
                </c:pt>
                <c:pt idx="36">
                  <c:v>1.2406536299754635E-2</c:v>
                </c:pt>
                <c:pt idx="37">
                  <c:v>1.2039366087785656E-2</c:v>
                </c:pt>
                <c:pt idx="38">
                  <c:v>1.221691120825393E-2</c:v>
                </c:pt>
                <c:pt idx="39">
                  <c:v>1.2367352528170441E-2</c:v>
                </c:pt>
                <c:pt idx="40">
                  <c:v>1.2837456274819138E-2</c:v>
                </c:pt>
                <c:pt idx="41">
                  <c:v>1.3389074447846349E-2</c:v>
                </c:pt>
                <c:pt idx="42">
                  <c:v>1.3181583180701038E-2</c:v>
                </c:pt>
                <c:pt idx="43">
                  <c:v>1.339739846149895E-2</c:v>
                </c:pt>
                <c:pt idx="44">
                  <c:v>1.3374862717219958E-2</c:v>
                </c:pt>
                <c:pt idx="45">
                  <c:v>1.3040887047499766E-2</c:v>
                </c:pt>
                <c:pt idx="46">
                  <c:v>1.2812788770946187E-2</c:v>
                </c:pt>
                <c:pt idx="47">
                  <c:v>1.3349484626815688E-2</c:v>
                </c:pt>
                <c:pt idx="48">
                  <c:v>1.3976424972162773E-2</c:v>
                </c:pt>
                <c:pt idx="49">
                  <c:v>1.4064537702046399E-2</c:v>
                </c:pt>
                <c:pt idx="50">
                  <c:v>1.4068699708872699E-2</c:v>
                </c:pt>
                <c:pt idx="51">
                  <c:v>1.3994798709615465E-2</c:v>
                </c:pt>
                <c:pt idx="52">
                  <c:v>1.3011245437907578E-2</c:v>
                </c:pt>
                <c:pt idx="53">
                  <c:v>1.2387350463409006E-2</c:v>
                </c:pt>
                <c:pt idx="54">
                  <c:v>1.1959069809746547E-2</c:v>
                </c:pt>
                <c:pt idx="55">
                  <c:v>1.179005172765411E-2</c:v>
                </c:pt>
                <c:pt idx="56">
                  <c:v>1.1795025833373347E-2</c:v>
                </c:pt>
                <c:pt idx="57">
                  <c:v>1.1721023321754495E-2</c:v>
                </c:pt>
                <c:pt idx="58">
                  <c:v>1.1802740772856243E-2</c:v>
                </c:pt>
                <c:pt idx="59">
                  <c:v>1.1788021480421768E-2</c:v>
                </c:pt>
                <c:pt idx="60">
                  <c:v>1.154672659685797E-2</c:v>
                </c:pt>
                <c:pt idx="61">
                  <c:v>1.1260258712374569E-2</c:v>
                </c:pt>
                <c:pt idx="62">
                  <c:v>1.1471201399814862E-2</c:v>
                </c:pt>
                <c:pt idx="63">
                  <c:v>1.1311928504437664E-2</c:v>
                </c:pt>
                <c:pt idx="64">
                  <c:v>1.111946106681168E-2</c:v>
                </c:pt>
                <c:pt idx="65">
                  <c:v>1.1533936039294217E-2</c:v>
                </c:pt>
                <c:pt idx="66">
                  <c:v>1.1839589760123245E-2</c:v>
                </c:pt>
                <c:pt idx="67">
                  <c:v>1.2143010208996696E-2</c:v>
                </c:pt>
                <c:pt idx="68">
                  <c:v>1.2126463694053111E-2</c:v>
                </c:pt>
                <c:pt idx="69">
                  <c:v>1.2140776937041119E-2</c:v>
                </c:pt>
                <c:pt idx="70">
                  <c:v>1.1888417206061059E-2</c:v>
                </c:pt>
                <c:pt idx="71">
                  <c:v>1.1513430542247566E-2</c:v>
                </c:pt>
                <c:pt idx="72">
                  <c:v>1.0602255584372659E-2</c:v>
                </c:pt>
                <c:pt idx="73">
                  <c:v>9.5784019051027933E-3</c:v>
                </c:pt>
                <c:pt idx="74">
                  <c:v>8.3074671376569542E-3</c:v>
                </c:pt>
                <c:pt idx="75">
                  <c:v>7.7534126679509336E-3</c:v>
                </c:pt>
                <c:pt idx="76">
                  <c:v>7.5837855116887929E-3</c:v>
                </c:pt>
                <c:pt idx="77">
                  <c:v>7.0911460207611051E-3</c:v>
                </c:pt>
                <c:pt idx="78">
                  <c:v>6.5216616720892876E-3</c:v>
                </c:pt>
                <c:pt idx="79">
                  <c:v>6.1201802818937378E-3</c:v>
                </c:pt>
                <c:pt idx="80">
                  <c:v>5.6079489051739529E-3</c:v>
                </c:pt>
                <c:pt idx="81">
                  <c:v>5.1821045481903038E-3</c:v>
                </c:pt>
                <c:pt idx="82">
                  <c:v>4.844981995259982E-3</c:v>
                </c:pt>
                <c:pt idx="83">
                  <c:v>4.686622711137337E-3</c:v>
                </c:pt>
                <c:pt idx="84">
                  <c:v>4.3640164259182582E-3</c:v>
                </c:pt>
                <c:pt idx="85">
                  <c:v>4.0925723709541867E-3</c:v>
                </c:pt>
                <c:pt idx="86">
                  <c:v>3.5967859968163694E-3</c:v>
                </c:pt>
                <c:pt idx="87">
                  <c:v>3.3378279623311989E-3</c:v>
                </c:pt>
                <c:pt idx="88">
                  <c:v>2.8799056990765522E-3</c:v>
                </c:pt>
                <c:pt idx="89">
                  <c:v>2.5488738878432552E-3</c:v>
                </c:pt>
                <c:pt idx="90">
                  <c:v>2.2181466136948092E-3</c:v>
                </c:pt>
                <c:pt idx="91">
                  <c:v>1.8444796105823388E-3</c:v>
                </c:pt>
                <c:pt idx="92">
                  <c:v>1.5029920261024827E-3</c:v>
                </c:pt>
                <c:pt idx="93">
                  <c:v>1.1724677766772711E-3</c:v>
                </c:pt>
                <c:pt idx="94">
                  <c:v>9.7817311654218035E-4</c:v>
                </c:pt>
                <c:pt idx="95">
                  <c:v>7.6814404035644237E-4</c:v>
                </c:pt>
                <c:pt idx="96">
                  <c:v>4.5528294185260263E-4</c:v>
                </c:pt>
                <c:pt idx="97">
                  <c:v>3.061612826371125E-4</c:v>
                </c:pt>
                <c:pt idx="98">
                  <c:v>2.1013058854735505E-4</c:v>
                </c:pt>
                <c:pt idx="99">
                  <c:v>1.3359026788807693E-4</c:v>
                </c:pt>
                <c:pt idx="100">
                  <c:v>1.9246743762598318E-4</c:v>
                </c:pt>
              </c:numCache>
            </c:numRef>
          </c:val>
          <c:smooth val="0"/>
          <c:extLst>
            <c:ext xmlns:c16="http://schemas.microsoft.com/office/drawing/2014/chart" uri="{C3380CC4-5D6E-409C-BE32-E72D297353CC}">
              <c16:uniqueId val="{00000001-3ADB-4593-A613-6C5FB478E527}"/>
            </c:ext>
          </c:extLst>
        </c:ser>
        <c:dLbls>
          <c:showLegendKey val="0"/>
          <c:showVal val="0"/>
          <c:showCatName val="0"/>
          <c:showSerName val="0"/>
          <c:showPercent val="0"/>
          <c:showBubbleSize val="0"/>
        </c:dLbls>
        <c:smooth val="0"/>
        <c:axId val="390759888"/>
        <c:axId val="390759472"/>
      </c:lineChart>
      <c:catAx>
        <c:axId val="3907598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Ålder</a:t>
                </a:r>
                <a:endParaRPr lang="sv-SE"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90759472"/>
        <c:crosses val="autoZero"/>
        <c:auto val="1"/>
        <c:lblAlgn val="ctr"/>
        <c:lblOffset val="100"/>
        <c:tickLblSkip val="5"/>
        <c:noMultiLvlLbl val="0"/>
      </c:catAx>
      <c:valAx>
        <c:axId val="390759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Andel av befolkning</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9075988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'Tabeller 2'!$BB$109</c:f>
              <c:strCache>
                <c:ptCount val="1"/>
                <c:pt idx="0">
                  <c:v>2015</c:v>
                </c:pt>
              </c:strCache>
            </c:strRef>
          </c:tx>
          <c:spPr>
            <a:ln w="28575" cap="rnd">
              <a:solidFill>
                <a:schemeClr val="accent1"/>
              </a:solidFill>
              <a:round/>
            </a:ln>
            <a:effectLst/>
          </c:spPr>
          <c:marker>
            <c:symbol val="none"/>
          </c:marker>
          <c:cat>
            <c:strRef>
              <c:f>'Tabeller 2'!$BA$110:$BA$210</c:f>
              <c:strCach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strCache>
            </c:strRef>
          </c:cat>
          <c:val>
            <c:numRef>
              <c:f>'Tabeller 2'!$BB$110:$BB$210</c:f>
              <c:numCache>
                <c:formatCode>0</c:formatCode>
                <c:ptCount val="101"/>
                <c:pt idx="0">
                  <c:v>112</c:v>
                </c:pt>
                <c:pt idx="1">
                  <c:v>94</c:v>
                </c:pt>
                <c:pt idx="2">
                  <c:v>117</c:v>
                </c:pt>
                <c:pt idx="3">
                  <c:v>119</c:v>
                </c:pt>
                <c:pt idx="4">
                  <c:v>115</c:v>
                </c:pt>
                <c:pt idx="5">
                  <c:v>109</c:v>
                </c:pt>
                <c:pt idx="6">
                  <c:v>120</c:v>
                </c:pt>
                <c:pt idx="7">
                  <c:v>119</c:v>
                </c:pt>
                <c:pt idx="8">
                  <c:v>129</c:v>
                </c:pt>
                <c:pt idx="9">
                  <c:v>117</c:v>
                </c:pt>
                <c:pt idx="10">
                  <c:v>132</c:v>
                </c:pt>
                <c:pt idx="11">
                  <c:v>118</c:v>
                </c:pt>
                <c:pt idx="12">
                  <c:v>95</c:v>
                </c:pt>
                <c:pt idx="13">
                  <c:v>108</c:v>
                </c:pt>
                <c:pt idx="14">
                  <c:v>122</c:v>
                </c:pt>
                <c:pt idx="15">
                  <c:v>136</c:v>
                </c:pt>
                <c:pt idx="16">
                  <c:v>114</c:v>
                </c:pt>
                <c:pt idx="17">
                  <c:v>124</c:v>
                </c:pt>
                <c:pt idx="18">
                  <c:v>136</c:v>
                </c:pt>
                <c:pt idx="19">
                  <c:v>132</c:v>
                </c:pt>
                <c:pt idx="20">
                  <c:v>117</c:v>
                </c:pt>
                <c:pt idx="21">
                  <c:v>128</c:v>
                </c:pt>
                <c:pt idx="22">
                  <c:v>116</c:v>
                </c:pt>
                <c:pt idx="23">
                  <c:v>138</c:v>
                </c:pt>
                <c:pt idx="24">
                  <c:v>126</c:v>
                </c:pt>
                <c:pt idx="25">
                  <c:v>139</c:v>
                </c:pt>
                <c:pt idx="26">
                  <c:v>130</c:v>
                </c:pt>
                <c:pt idx="27">
                  <c:v>107</c:v>
                </c:pt>
                <c:pt idx="28">
                  <c:v>116</c:v>
                </c:pt>
                <c:pt idx="29">
                  <c:v>120</c:v>
                </c:pt>
                <c:pt idx="30">
                  <c:v>111</c:v>
                </c:pt>
                <c:pt idx="31">
                  <c:v>99</c:v>
                </c:pt>
                <c:pt idx="32">
                  <c:v>106</c:v>
                </c:pt>
                <c:pt idx="33">
                  <c:v>126</c:v>
                </c:pt>
                <c:pt idx="34">
                  <c:v>111</c:v>
                </c:pt>
                <c:pt idx="35">
                  <c:v>98</c:v>
                </c:pt>
                <c:pt idx="36">
                  <c:v>105</c:v>
                </c:pt>
                <c:pt idx="37">
                  <c:v>82</c:v>
                </c:pt>
                <c:pt idx="38">
                  <c:v>90</c:v>
                </c:pt>
                <c:pt idx="39">
                  <c:v>109</c:v>
                </c:pt>
                <c:pt idx="40">
                  <c:v>124</c:v>
                </c:pt>
                <c:pt idx="41">
                  <c:v>126</c:v>
                </c:pt>
                <c:pt idx="42">
                  <c:v>139</c:v>
                </c:pt>
                <c:pt idx="43">
                  <c:v>131</c:v>
                </c:pt>
                <c:pt idx="44">
                  <c:v>144</c:v>
                </c:pt>
                <c:pt idx="45">
                  <c:v>132</c:v>
                </c:pt>
                <c:pt idx="46">
                  <c:v>148</c:v>
                </c:pt>
                <c:pt idx="47">
                  <c:v>135</c:v>
                </c:pt>
                <c:pt idx="48">
                  <c:v>154</c:v>
                </c:pt>
                <c:pt idx="49">
                  <c:v>168</c:v>
                </c:pt>
                <c:pt idx="50">
                  <c:v>149</c:v>
                </c:pt>
                <c:pt idx="51">
                  <c:v>167</c:v>
                </c:pt>
                <c:pt idx="52">
                  <c:v>141</c:v>
                </c:pt>
                <c:pt idx="53">
                  <c:v>159</c:v>
                </c:pt>
                <c:pt idx="54">
                  <c:v>143</c:v>
                </c:pt>
                <c:pt idx="55">
                  <c:v>145</c:v>
                </c:pt>
                <c:pt idx="56">
                  <c:v>159</c:v>
                </c:pt>
                <c:pt idx="57">
                  <c:v>135</c:v>
                </c:pt>
                <c:pt idx="58">
                  <c:v>165</c:v>
                </c:pt>
                <c:pt idx="59">
                  <c:v>156</c:v>
                </c:pt>
                <c:pt idx="60">
                  <c:v>168</c:v>
                </c:pt>
                <c:pt idx="61">
                  <c:v>165</c:v>
                </c:pt>
                <c:pt idx="62">
                  <c:v>167</c:v>
                </c:pt>
                <c:pt idx="63">
                  <c:v>169</c:v>
                </c:pt>
                <c:pt idx="64">
                  <c:v>164</c:v>
                </c:pt>
                <c:pt idx="65">
                  <c:v>163</c:v>
                </c:pt>
                <c:pt idx="66">
                  <c:v>194</c:v>
                </c:pt>
                <c:pt idx="67">
                  <c:v>182</c:v>
                </c:pt>
                <c:pt idx="68">
                  <c:v>201</c:v>
                </c:pt>
                <c:pt idx="69">
                  <c:v>197</c:v>
                </c:pt>
                <c:pt idx="70">
                  <c:v>181</c:v>
                </c:pt>
                <c:pt idx="71">
                  <c:v>196</c:v>
                </c:pt>
                <c:pt idx="72">
                  <c:v>148</c:v>
                </c:pt>
                <c:pt idx="73">
                  <c:v>146</c:v>
                </c:pt>
                <c:pt idx="74">
                  <c:v>123</c:v>
                </c:pt>
                <c:pt idx="75">
                  <c:v>116</c:v>
                </c:pt>
                <c:pt idx="76">
                  <c:v>115</c:v>
                </c:pt>
                <c:pt idx="77">
                  <c:v>108</c:v>
                </c:pt>
                <c:pt idx="78">
                  <c:v>110</c:v>
                </c:pt>
                <c:pt idx="79">
                  <c:v>98</c:v>
                </c:pt>
                <c:pt idx="80">
                  <c:v>85</c:v>
                </c:pt>
                <c:pt idx="81">
                  <c:v>84</c:v>
                </c:pt>
                <c:pt idx="82">
                  <c:v>75</c:v>
                </c:pt>
                <c:pt idx="83">
                  <c:v>68</c:v>
                </c:pt>
                <c:pt idx="84">
                  <c:v>72</c:v>
                </c:pt>
                <c:pt idx="85">
                  <c:v>84</c:v>
                </c:pt>
                <c:pt idx="86">
                  <c:v>56</c:v>
                </c:pt>
                <c:pt idx="87">
                  <c:v>43</c:v>
                </c:pt>
                <c:pt idx="88">
                  <c:v>57</c:v>
                </c:pt>
                <c:pt idx="89">
                  <c:v>35</c:v>
                </c:pt>
                <c:pt idx="90">
                  <c:v>42</c:v>
                </c:pt>
                <c:pt idx="91">
                  <c:v>23</c:v>
                </c:pt>
                <c:pt idx="92">
                  <c:v>17</c:v>
                </c:pt>
                <c:pt idx="93">
                  <c:v>18</c:v>
                </c:pt>
                <c:pt idx="94">
                  <c:v>10</c:v>
                </c:pt>
                <c:pt idx="95">
                  <c:v>9</c:v>
                </c:pt>
                <c:pt idx="96">
                  <c:v>7</c:v>
                </c:pt>
                <c:pt idx="97">
                  <c:v>5</c:v>
                </c:pt>
                <c:pt idx="98">
                  <c:v>3</c:v>
                </c:pt>
                <c:pt idx="99">
                  <c:v>0</c:v>
                </c:pt>
                <c:pt idx="100">
                  <c:v>3</c:v>
                </c:pt>
              </c:numCache>
            </c:numRef>
          </c:val>
          <c:smooth val="0"/>
          <c:extLst>
            <c:ext xmlns:c16="http://schemas.microsoft.com/office/drawing/2014/chart" uri="{C3380CC4-5D6E-409C-BE32-E72D297353CC}">
              <c16:uniqueId val="{00000000-441B-441F-9A73-586B00AC2615}"/>
            </c:ext>
          </c:extLst>
        </c:ser>
        <c:ser>
          <c:idx val="1"/>
          <c:order val="1"/>
          <c:tx>
            <c:strRef>
              <c:f>'Tabeller 2'!$BC$109</c:f>
              <c:strCache>
                <c:ptCount val="1"/>
                <c:pt idx="0">
                  <c:v>2030</c:v>
                </c:pt>
              </c:strCache>
            </c:strRef>
          </c:tx>
          <c:spPr>
            <a:ln w="28575" cap="rnd">
              <a:solidFill>
                <a:srgbClr val="00B0F0"/>
              </a:solidFill>
              <a:round/>
            </a:ln>
            <a:effectLst/>
          </c:spPr>
          <c:marker>
            <c:symbol val="none"/>
          </c:marker>
          <c:cat>
            <c:strRef>
              <c:f>'Tabeller 2'!$BA$110:$BA$210</c:f>
              <c:strCach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strCache>
            </c:strRef>
          </c:cat>
          <c:val>
            <c:numRef>
              <c:f>'Tabeller 2'!$BC$110:$BC$210</c:f>
              <c:numCache>
                <c:formatCode>0</c:formatCode>
                <c:ptCount val="101"/>
                <c:pt idx="0">
                  <c:v>87.770432705000815</c:v>
                </c:pt>
                <c:pt idx="1">
                  <c:v>90.41771321089405</c:v>
                </c:pt>
                <c:pt idx="2">
                  <c:v>94.13142000824125</c:v>
                </c:pt>
                <c:pt idx="3">
                  <c:v>98.860775009813295</c:v>
                </c:pt>
                <c:pt idx="4">
                  <c:v>103.05963630341921</c:v>
                </c:pt>
                <c:pt idx="5">
                  <c:v>107.93204710030862</c:v>
                </c:pt>
                <c:pt idx="6">
                  <c:v>112.92483003923536</c:v>
                </c:pt>
                <c:pt idx="7">
                  <c:v>116.83633088696033</c:v>
                </c:pt>
                <c:pt idx="8">
                  <c:v>124.60735362508925</c:v>
                </c:pt>
                <c:pt idx="9">
                  <c:v>129.04266605214164</c:v>
                </c:pt>
                <c:pt idx="10">
                  <c:v>132.36818465277247</c:v>
                </c:pt>
                <c:pt idx="11">
                  <c:v>133.35651089828883</c:v>
                </c:pt>
                <c:pt idx="12">
                  <c:v>135.91876257106375</c:v>
                </c:pt>
                <c:pt idx="13">
                  <c:v>138.71686359058478</c:v>
                </c:pt>
                <c:pt idx="14">
                  <c:v>142.06355369886822</c:v>
                </c:pt>
                <c:pt idx="15">
                  <c:v>140.29846546561984</c:v>
                </c:pt>
                <c:pt idx="16">
                  <c:v>119.64791756309411</c:v>
                </c:pt>
                <c:pt idx="17">
                  <c:v>151.12914794413967</c:v>
                </c:pt>
                <c:pt idx="18">
                  <c:v>150.89233253636169</c:v>
                </c:pt>
                <c:pt idx="19">
                  <c:v>117.75425974756043</c:v>
                </c:pt>
                <c:pt idx="20">
                  <c:v>97.544417509490543</c:v>
                </c:pt>
                <c:pt idx="21">
                  <c:v>106.08271543121319</c:v>
                </c:pt>
                <c:pt idx="22">
                  <c:v>102.43438864909405</c:v>
                </c:pt>
                <c:pt idx="23">
                  <c:v>103.10760260139809</c:v>
                </c:pt>
                <c:pt idx="24">
                  <c:v>93.791091678824472</c:v>
                </c:pt>
                <c:pt idx="25">
                  <c:v>101.74572502876096</c:v>
                </c:pt>
                <c:pt idx="26">
                  <c:v>92.374053718900655</c:v>
                </c:pt>
                <c:pt idx="27">
                  <c:v>75.010967619918631</c:v>
                </c:pt>
                <c:pt idx="28">
                  <c:v>88.165491175580627</c:v>
                </c:pt>
                <c:pt idx="29">
                  <c:v>99.980774174504674</c:v>
                </c:pt>
                <c:pt idx="30">
                  <c:v>113.39703734856346</c:v>
                </c:pt>
                <c:pt idx="31">
                  <c:v>92.023913083312863</c:v>
                </c:pt>
                <c:pt idx="32">
                  <c:v>100.46429160655593</c:v>
                </c:pt>
                <c:pt idx="33">
                  <c:v>108.63033038380564</c:v>
                </c:pt>
                <c:pt idx="34">
                  <c:v>126.57261967833279</c:v>
                </c:pt>
                <c:pt idx="35">
                  <c:v>125.562365956889</c:v>
                </c:pt>
                <c:pt idx="36">
                  <c:v>147.25695045250924</c:v>
                </c:pt>
                <c:pt idx="37">
                  <c:v>133.80501614282744</c:v>
                </c:pt>
                <c:pt idx="38">
                  <c:v>168.08193754441305</c:v>
                </c:pt>
                <c:pt idx="39">
                  <c:v>153.87352699760254</c:v>
                </c:pt>
                <c:pt idx="40">
                  <c:v>173.22415096901591</c:v>
                </c:pt>
                <c:pt idx="41">
                  <c:v>162.53905785199169</c:v>
                </c:pt>
                <c:pt idx="42">
                  <c:v>132.10787602942307</c:v>
                </c:pt>
                <c:pt idx="43">
                  <c:v>142.62060927452308</c:v>
                </c:pt>
                <c:pt idx="44">
                  <c:v>140.61322592734467</c:v>
                </c:pt>
                <c:pt idx="45">
                  <c:v>126.95923039601749</c:v>
                </c:pt>
                <c:pt idx="46">
                  <c:v>113.25261812183547</c:v>
                </c:pt>
                <c:pt idx="47">
                  <c:v>117.97173951290523</c:v>
                </c:pt>
                <c:pt idx="48">
                  <c:v>138.02966547853913</c:v>
                </c:pt>
                <c:pt idx="49">
                  <c:v>118.53568413128673</c:v>
                </c:pt>
                <c:pt idx="50">
                  <c:v>103.84255849327961</c:v>
                </c:pt>
                <c:pt idx="51">
                  <c:v>108.63606557026827</c:v>
                </c:pt>
                <c:pt idx="52">
                  <c:v>84.142446478702453</c:v>
                </c:pt>
                <c:pt idx="53">
                  <c:v>93.036624332543056</c:v>
                </c:pt>
                <c:pt idx="54">
                  <c:v>109.41802815723281</c:v>
                </c:pt>
                <c:pt idx="55">
                  <c:v>124.27343432789033</c:v>
                </c:pt>
                <c:pt idx="56">
                  <c:v>126.65749155649461</c:v>
                </c:pt>
                <c:pt idx="57">
                  <c:v>137.07168573901521</c:v>
                </c:pt>
                <c:pt idx="58">
                  <c:v>126.87218401399733</c:v>
                </c:pt>
                <c:pt idx="59">
                  <c:v>139.05368994904515</c:v>
                </c:pt>
                <c:pt idx="60">
                  <c:v>126.02506210700427</c:v>
                </c:pt>
                <c:pt idx="61">
                  <c:v>140.21535389296952</c:v>
                </c:pt>
                <c:pt idx="62">
                  <c:v>127.77621406661569</c:v>
                </c:pt>
                <c:pt idx="63">
                  <c:v>145.62418294869684</c:v>
                </c:pt>
                <c:pt idx="64">
                  <c:v>155.91603199347429</c:v>
                </c:pt>
                <c:pt idx="65">
                  <c:v>139.29059145393967</c:v>
                </c:pt>
                <c:pt idx="66">
                  <c:v>152.65252795450925</c:v>
                </c:pt>
                <c:pt idx="67">
                  <c:v>128.76070716238718</c:v>
                </c:pt>
                <c:pt idx="68">
                  <c:v>144.61629092914848</c:v>
                </c:pt>
                <c:pt idx="69">
                  <c:v>130.10957178383086</c:v>
                </c:pt>
                <c:pt idx="70">
                  <c:v>129.09993210540776</c:v>
                </c:pt>
                <c:pt idx="71">
                  <c:v>138.3752486637247</c:v>
                </c:pt>
                <c:pt idx="72">
                  <c:v>117.01481519721779</c:v>
                </c:pt>
                <c:pt idx="73">
                  <c:v>141.22180307251824</c:v>
                </c:pt>
                <c:pt idx="74">
                  <c:v>130.92397867447841</c:v>
                </c:pt>
                <c:pt idx="75">
                  <c:v>140.12063731216057</c:v>
                </c:pt>
                <c:pt idx="76">
                  <c:v>136.94765124596105</c:v>
                </c:pt>
                <c:pt idx="77">
                  <c:v>132.57102559077057</c:v>
                </c:pt>
                <c:pt idx="78">
                  <c:v>131.54409342718145</c:v>
                </c:pt>
                <c:pt idx="79">
                  <c:v>123.40285471532638</c:v>
                </c:pt>
                <c:pt idx="80">
                  <c:v>118.4824692624352</c:v>
                </c:pt>
                <c:pt idx="81">
                  <c:v>139.45328701031843</c:v>
                </c:pt>
                <c:pt idx="82">
                  <c:v>124.99861192863887</c:v>
                </c:pt>
                <c:pt idx="83">
                  <c:v>127.25197503200346</c:v>
                </c:pt>
                <c:pt idx="84">
                  <c:v>120.27762219208489</c:v>
                </c:pt>
                <c:pt idx="85">
                  <c:v>107.33071452565662</c:v>
                </c:pt>
                <c:pt idx="86">
                  <c:v>107.7207963816266</c:v>
                </c:pt>
                <c:pt idx="87">
                  <c:v>69.2238000174316</c:v>
                </c:pt>
                <c:pt idx="88">
                  <c:v>61.638102020926141</c:v>
                </c:pt>
                <c:pt idx="89">
                  <c:v>43.255518847092091</c:v>
                </c:pt>
                <c:pt idx="90">
                  <c:v>37.740494432880688</c:v>
                </c:pt>
                <c:pt idx="91">
                  <c:v>26.564341321049582</c:v>
                </c:pt>
                <c:pt idx="92">
                  <c:v>19.618031765205394</c:v>
                </c:pt>
                <c:pt idx="93">
                  <c:v>17.277311592704958</c:v>
                </c:pt>
                <c:pt idx="94">
                  <c:v>11.944228156158053</c:v>
                </c:pt>
                <c:pt idx="95">
                  <c:v>7.5294470106982114</c:v>
                </c:pt>
                <c:pt idx="96">
                  <c:v>5.6665270929183302</c:v>
                </c:pt>
                <c:pt idx="97">
                  <c:v>3.6562925530289787</c:v>
                </c:pt>
                <c:pt idx="98">
                  <c:v>2.1944274592679411</c:v>
                </c:pt>
                <c:pt idx="99">
                  <c:v>2.002852190935033</c:v>
                </c:pt>
                <c:pt idx="100">
                  <c:v>1.1580518057947762</c:v>
                </c:pt>
              </c:numCache>
            </c:numRef>
          </c:val>
          <c:smooth val="0"/>
          <c:extLst>
            <c:ext xmlns:c16="http://schemas.microsoft.com/office/drawing/2014/chart" uri="{C3380CC4-5D6E-409C-BE32-E72D297353CC}">
              <c16:uniqueId val="{00000001-441B-441F-9A73-586B00AC2615}"/>
            </c:ext>
          </c:extLst>
        </c:ser>
        <c:dLbls>
          <c:showLegendKey val="0"/>
          <c:showVal val="0"/>
          <c:showCatName val="0"/>
          <c:showSerName val="0"/>
          <c:showPercent val="0"/>
          <c:showBubbleSize val="0"/>
        </c:dLbls>
        <c:smooth val="0"/>
        <c:axId val="358207440"/>
        <c:axId val="455579392"/>
      </c:lineChart>
      <c:catAx>
        <c:axId val="3582074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Ålder</a:t>
                </a:r>
                <a:endParaRPr lang="sv-SE"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55579392"/>
        <c:crosses val="autoZero"/>
        <c:auto val="1"/>
        <c:lblAlgn val="ctr"/>
        <c:lblOffset val="100"/>
        <c:tickLblSkip val="5"/>
        <c:noMultiLvlLbl val="0"/>
      </c:catAx>
      <c:valAx>
        <c:axId val="4555793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Antal</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5820744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Tabeller!$A$36</c:f>
              <c:strCache>
                <c:ptCount val="1"/>
                <c:pt idx="0">
                  <c:v>Ovanåker Kommun</c:v>
                </c:pt>
              </c:strCache>
            </c:strRef>
          </c:tx>
          <c:spPr>
            <a:ln w="28575" cap="rnd">
              <a:solidFill>
                <a:schemeClr val="accent1"/>
              </a:solidFill>
              <a:round/>
            </a:ln>
            <a:effectLst/>
          </c:spPr>
          <c:marker>
            <c:symbol val="none"/>
          </c:marker>
          <c:cat>
            <c:numRef>
              <c:f>Tabeller!$B$35:$AF$35</c:f>
              <c:numCache>
                <c:formatCode>0</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Tabeller!$B$36:$AF$36</c:f>
              <c:numCache>
                <c:formatCode>0.00</c:formatCode>
                <c:ptCount val="31"/>
                <c:pt idx="0">
                  <c:v>1.821376494604841</c:v>
                </c:pt>
                <c:pt idx="1">
                  <c:v>1.8182220256523662</c:v>
                </c:pt>
                <c:pt idx="2">
                  <c:v>1.8187649164677804</c:v>
                </c:pt>
                <c:pt idx="3">
                  <c:v>1.8127256317689531</c:v>
                </c:pt>
                <c:pt idx="4">
                  <c:v>1.8101495242410512</c:v>
                </c:pt>
                <c:pt idx="5">
                  <c:v>1.801122572815534</c:v>
                </c:pt>
                <c:pt idx="6">
                  <c:v>1.7995735607675907</c:v>
                </c:pt>
                <c:pt idx="7">
                  <c:v>1.8071089321280833</c:v>
                </c:pt>
                <c:pt idx="8">
                  <c:v>1.802383163107397</c:v>
                </c:pt>
                <c:pt idx="9">
                  <c:v>1.8168925307280177</c:v>
                </c:pt>
                <c:pt idx="10">
                  <c:v>1.8216560509554141</c:v>
                </c:pt>
                <c:pt idx="11">
                  <c:v>1.8441138421733505</c:v>
                </c:pt>
                <c:pt idx="12">
                  <c:v>1.8596147567744041</c:v>
                </c:pt>
                <c:pt idx="13">
                  <c:v>1.8801126014240768</c:v>
                </c:pt>
                <c:pt idx="14">
                  <c:v>1.8955397114906318</c:v>
                </c:pt>
                <c:pt idx="15">
                  <c:v>1.9029367844698855</c:v>
                </c:pt>
                <c:pt idx="16">
                  <c:v>1.9137507097830111</c:v>
                </c:pt>
                <c:pt idx="17">
                  <c:v>1.9299487752747537</c:v>
                </c:pt>
                <c:pt idx="18">
                  <c:v>1.9481902077881419</c:v>
                </c:pt>
                <c:pt idx="19">
                  <c:v>1.9671265016525126</c:v>
                </c:pt>
                <c:pt idx="20">
                  <c:v>1.9793609490277275</c:v>
                </c:pt>
                <c:pt idx="21">
                  <c:v>1.9911635519861506</c:v>
                </c:pt>
                <c:pt idx="22">
                  <c:v>2.009298543438446</c:v>
                </c:pt>
                <c:pt idx="23">
                  <c:v>2.0192851087205783</c:v>
                </c:pt>
                <c:pt idx="24">
                  <c:v>2.0277522027874926</c:v>
                </c:pt>
                <c:pt idx="25">
                  <c:v>2.0264935557116295</c:v>
                </c:pt>
                <c:pt idx="26">
                  <c:v>2.027320199323718</c:v>
                </c:pt>
                <c:pt idx="27">
                  <c:v>2.02874879030488</c:v>
                </c:pt>
                <c:pt idx="28">
                  <c:v>2.0249492073625674</c:v>
                </c:pt>
                <c:pt idx="29">
                  <c:v>2.0276573998136631</c:v>
                </c:pt>
                <c:pt idx="30">
                  <c:v>2.0284784332563301</c:v>
                </c:pt>
              </c:numCache>
            </c:numRef>
          </c:val>
          <c:smooth val="0"/>
          <c:extLst>
            <c:ext xmlns:c16="http://schemas.microsoft.com/office/drawing/2014/chart" uri="{C3380CC4-5D6E-409C-BE32-E72D297353CC}">
              <c16:uniqueId val="{00000000-528D-473C-81D9-90F1C8324992}"/>
            </c:ext>
          </c:extLst>
        </c:ser>
        <c:ser>
          <c:idx val="1"/>
          <c:order val="1"/>
          <c:tx>
            <c:strRef>
              <c:f>Tabeller!$A$37</c:f>
              <c:strCache>
                <c:ptCount val="1"/>
                <c:pt idx="0">
                  <c:v>Riket</c:v>
                </c:pt>
              </c:strCache>
            </c:strRef>
          </c:tx>
          <c:spPr>
            <a:ln w="28575" cap="rnd">
              <a:solidFill>
                <a:srgbClr val="00B0F0"/>
              </a:solidFill>
              <a:round/>
            </a:ln>
            <a:effectLst/>
          </c:spPr>
          <c:marker>
            <c:symbol val="none"/>
          </c:marker>
          <c:cat>
            <c:numRef>
              <c:f>Tabeller!$B$35:$AF$35</c:f>
              <c:numCache>
                <c:formatCode>0</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Tabeller!$B$37:$AF$37</c:f>
              <c:numCache>
                <c:formatCode>0.00</c:formatCode>
                <c:ptCount val="31"/>
                <c:pt idx="0">
                  <c:v>1.7041239306770017</c:v>
                </c:pt>
                <c:pt idx="1">
                  <c:v>1.7009527795257791</c:v>
                </c:pt>
                <c:pt idx="2">
                  <c:v>1.6988516850781383</c:v>
                </c:pt>
                <c:pt idx="3">
                  <c:v>1.6992532930869124</c:v>
                </c:pt>
                <c:pt idx="4">
                  <c:v>1.7006544337855947</c:v>
                </c:pt>
                <c:pt idx="5">
                  <c:v>1.6996768308799619</c:v>
                </c:pt>
                <c:pt idx="6">
                  <c:v>1.6994383787744212</c:v>
                </c:pt>
                <c:pt idx="7">
                  <c:v>1.7018805345611632</c:v>
                </c:pt>
                <c:pt idx="8">
                  <c:v>1.7054669812155088</c:v>
                </c:pt>
                <c:pt idx="9">
                  <c:v>1.7101431179088711</c:v>
                </c:pt>
                <c:pt idx="10">
                  <c:v>1.7135543681616667</c:v>
                </c:pt>
                <c:pt idx="11">
                  <c:v>1.7174290655452888</c:v>
                </c:pt>
                <c:pt idx="12">
                  <c:v>1.7214338933880777</c:v>
                </c:pt>
                <c:pt idx="13">
                  <c:v>1.7275634348923299</c:v>
                </c:pt>
                <c:pt idx="14">
                  <c:v>1.7328008843060214</c:v>
                </c:pt>
                <c:pt idx="15">
                  <c:v>1.7391794921590522</c:v>
                </c:pt>
                <c:pt idx="16">
                  <c:v>1.7442804086729744</c:v>
                </c:pt>
                <c:pt idx="17">
                  <c:v>1.7510335822865239</c:v>
                </c:pt>
                <c:pt idx="18">
                  <c:v>1.7582522226806878</c:v>
                </c:pt>
                <c:pt idx="19">
                  <c:v>1.7650401435413408</c:v>
                </c:pt>
                <c:pt idx="20">
                  <c:v>1.7715381842197802</c:v>
                </c:pt>
                <c:pt idx="21">
                  <c:v>1.7783606168605557</c:v>
                </c:pt>
                <c:pt idx="22">
                  <c:v>1.7833735426460233</c:v>
                </c:pt>
                <c:pt idx="23">
                  <c:v>1.7865955012737895</c:v>
                </c:pt>
                <c:pt idx="24">
                  <c:v>1.7887811092039794</c:v>
                </c:pt>
                <c:pt idx="25">
                  <c:v>1.7900765513220391</c:v>
                </c:pt>
                <c:pt idx="26">
                  <c:v>1.7897685583594971</c:v>
                </c:pt>
                <c:pt idx="27">
                  <c:v>1.7895496380292002</c:v>
                </c:pt>
                <c:pt idx="28">
                  <c:v>1.7896063499694748</c:v>
                </c:pt>
                <c:pt idx="29">
                  <c:v>1.790839570070099</c:v>
                </c:pt>
                <c:pt idx="30">
                  <c:v>1.7902964085144135</c:v>
                </c:pt>
              </c:numCache>
            </c:numRef>
          </c:val>
          <c:smooth val="0"/>
          <c:extLst>
            <c:ext xmlns:c16="http://schemas.microsoft.com/office/drawing/2014/chart" uri="{C3380CC4-5D6E-409C-BE32-E72D297353CC}">
              <c16:uniqueId val="{00000001-528D-473C-81D9-90F1C8324992}"/>
            </c:ext>
          </c:extLst>
        </c:ser>
        <c:dLbls>
          <c:showLegendKey val="0"/>
          <c:showVal val="0"/>
          <c:showCatName val="0"/>
          <c:showSerName val="0"/>
          <c:showPercent val="0"/>
          <c:showBubbleSize val="0"/>
        </c:dLbls>
        <c:smooth val="0"/>
        <c:axId val="217359808"/>
        <c:axId val="291482544"/>
      </c:lineChart>
      <c:catAx>
        <c:axId val="217359808"/>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91482544"/>
        <c:crosses val="autoZero"/>
        <c:auto val="1"/>
        <c:lblAlgn val="ctr"/>
        <c:lblOffset val="100"/>
        <c:tickLblSkip val="1"/>
        <c:noMultiLvlLbl val="0"/>
      </c:catAx>
      <c:valAx>
        <c:axId val="291482544"/>
        <c:scaling>
          <c:orientation val="minMax"/>
          <c:min val="1.650000000000000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Försörjningskvot</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17359808"/>
        <c:crosses val="autoZero"/>
        <c:crossBetween val="between"/>
        <c:majorUnit val="1.0000000000000002E-2"/>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'Kostnader (2)'!$A$5</c:f>
              <c:strCache>
                <c:ptCount val="1"/>
                <c:pt idx="0">
                  <c:v>Förskolebarn, inskrivna</c:v>
                </c:pt>
              </c:strCache>
            </c:strRef>
          </c:tx>
          <c:spPr>
            <a:ln w="28575" cap="rnd">
              <a:solidFill>
                <a:srgbClr val="926255"/>
              </a:solidFill>
              <a:round/>
            </a:ln>
            <a:effectLst/>
          </c:spPr>
          <c:marker>
            <c:symbol val="none"/>
          </c:marker>
          <c:cat>
            <c:numRef>
              <c:f>'Kostnader (2)'!$B$4:$AF$4</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(2)'!$B$5:$AF$5</c:f>
              <c:numCache>
                <c:formatCode>0</c:formatCode>
                <c:ptCount val="31"/>
                <c:pt idx="0">
                  <c:v>420.08000000000004</c:v>
                </c:pt>
                <c:pt idx="1">
                  <c:v>425.89599999999996</c:v>
                </c:pt>
                <c:pt idx="2">
                  <c:v>400.37400000000002</c:v>
                </c:pt>
                <c:pt idx="3">
                  <c:v>436.9</c:v>
                </c:pt>
                <c:pt idx="4">
                  <c:v>409.75199999999995</c:v>
                </c:pt>
                <c:pt idx="5">
                  <c:v>426.17400000000004</c:v>
                </c:pt>
                <c:pt idx="6">
                  <c:v>437.40999999999997</c:v>
                </c:pt>
                <c:pt idx="7">
                  <c:v>444.35699999999997</c:v>
                </c:pt>
                <c:pt idx="8">
                  <c:v>439.66799999999995</c:v>
                </c:pt>
                <c:pt idx="9">
                  <c:v>451.52</c:v>
                </c:pt>
                <c:pt idx="10">
                  <c:v>464.09999999999997</c:v>
                </c:pt>
                <c:pt idx="11">
                  <c:v>491.75299999999999</c:v>
                </c:pt>
                <c:pt idx="12">
                  <c:v>493.72800000000001</c:v>
                </c:pt>
                <c:pt idx="13">
                  <c:v>483.66899999999993</c:v>
                </c:pt>
                <c:pt idx="14">
                  <c:v>494.62799999999999</c:v>
                </c:pt>
                <c:pt idx="15">
                  <c:v>487.52</c:v>
                </c:pt>
                <c:pt idx="16">
                  <c:v>496.50259021211679</c:v>
                </c:pt>
                <c:pt idx="17">
                  <c:v>498.93164385462029</c:v>
                </c:pt>
                <c:pt idx="18">
                  <c:v>497.62015678010164</c:v>
                </c:pt>
                <c:pt idx="19">
                  <c:v>495.0356513700973</c:v>
                </c:pt>
                <c:pt idx="20">
                  <c:v>513.336235434326</c:v>
                </c:pt>
                <c:pt idx="21">
                  <c:v>516.43672536761767</c:v>
                </c:pt>
                <c:pt idx="22">
                  <c:v>515.05709302769117</c:v>
                </c:pt>
                <c:pt idx="23">
                  <c:v>512.94698937930036</c:v>
                </c:pt>
                <c:pt idx="24">
                  <c:v>507.84734076149778</c:v>
                </c:pt>
                <c:pt idx="25">
                  <c:v>501.39237178008375</c:v>
                </c:pt>
                <c:pt idx="26">
                  <c:v>489.84764593382386</c:v>
                </c:pt>
                <c:pt idx="27">
                  <c:v>477.219759643619</c:v>
                </c:pt>
                <c:pt idx="28">
                  <c:v>462.61906546541519</c:v>
                </c:pt>
                <c:pt idx="29">
                  <c:v>449.62397487854605</c:v>
                </c:pt>
                <c:pt idx="30">
                  <c:v>435.07340063675525</c:v>
                </c:pt>
              </c:numCache>
            </c:numRef>
          </c:val>
          <c:smooth val="0"/>
          <c:extLst>
            <c:ext xmlns:c16="http://schemas.microsoft.com/office/drawing/2014/chart" uri="{C3380CC4-5D6E-409C-BE32-E72D297353CC}">
              <c16:uniqueId val="{00000000-F87D-4E21-B9AB-5D417B8E4DA2}"/>
            </c:ext>
          </c:extLst>
        </c:ser>
        <c:ser>
          <c:idx val="1"/>
          <c:order val="1"/>
          <c:tx>
            <c:strRef>
              <c:f>'Kostnader (2)'!$A$6</c:f>
              <c:strCache>
                <c:ptCount val="1"/>
                <c:pt idx="0">
                  <c:v>Förskolebarn i kommunens förskolor</c:v>
                </c:pt>
              </c:strCache>
            </c:strRef>
          </c:tx>
          <c:spPr>
            <a:ln w="28575" cap="rnd">
              <a:solidFill>
                <a:schemeClr val="accent1"/>
              </a:solidFill>
              <a:round/>
            </a:ln>
            <a:effectLst/>
          </c:spPr>
          <c:marker>
            <c:symbol val="none"/>
          </c:marker>
          <c:cat>
            <c:numRef>
              <c:f>'Kostnader (2)'!$B$4:$AF$4</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(2)'!$B$6:$AF$6</c:f>
              <c:numCache>
                <c:formatCode>0</c:formatCode>
                <c:ptCount val="31"/>
                <c:pt idx="0">
                  <c:v>382.27280000000002</c:v>
                </c:pt>
                <c:pt idx="1">
                  <c:v>384.15819199999999</c:v>
                </c:pt>
                <c:pt idx="2">
                  <c:v>361.53772200000003</c:v>
                </c:pt>
                <c:pt idx="3">
                  <c:v>395.83139999999997</c:v>
                </c:pt>
                <c:pt idx="4">
                  <c:v>366.72803999999996</c:v>
                </c:pt>
                <c:pt idx="5">
                  <c:v>378.86868600000003</c:v>
                </c:pt>
                <c:pt idx="6">
                  <c:v>380.98410999999999</c:v>
                </c:pt>
                <c:pt idx="7">
                  <c:v>384.81316199999998</c:v>
                </c:pt>
                <c:pt idx="8">
                  <c:v>378.99381599999992</c:v>
                </c:pt>
                <c:pt idx="9">
                  <c:v>380.17984000000001</c:v>
                </c:pt>
                <c:pt idx="10">
                  <c:v>388.45169999999996</c:v>
                </c:pt>
                <c:pt idx="11">
                  <c:v>408.15499</c:v>
                </c:pt>
                <c:pt idx="12">
                  <c:v>406.338144</c:v>
                </c:pt>
                <c:pt idx="13">
                  <c:v>394.67390399999994</c:v>
                </c:pt>
                <c:pt idx="14">
                  <c:v>404.11107600000003</c:v>
                </c:pt>
                <c:pt idx="15">
                  <c:v>398.30383999999998</c:v>
                </c:pt>
                <c:pt idx="16">
                  <c:v>405.64261620329944</c:v>
                </c:pt>
                <c:pt idx="17">
                  <c:v>407.62715302922481</c:v>
                </c:pt>
                <c:pt idx="18">
                  <c:v>406.55566808934304</c:v>
                </c:pt>
                <c:pt idx="19">
                  <c:v>404.44412716936949</c:v>
                </c:pt>
                <c:pt idx="20">
                  <c:v>419.39570434984432</c:v>
                </c:pt>
                <c:pt idx="21">
                  <c:v>421.92880462534362</c:v>
                </c:pt>
                <c:pt idx="22">
                  <c:v>420.80164500362366</c:v>
                </c:pt>
                <c:pt idx="23">
                  <c:v>419.07769032288843</c:v>
                </c:pt>
                <c:pt idx="24">
                  <c:v>414.9112774021437</c:v>
                </c:pt>
                <c:pt idx="25">
                  <c:v>409.63756774432841</c:v>
                </c:pt>
                <c:pt idx="26">
                  <c:v>400.20552672793406</c:v>
                </c:pt>
                <c:pt idx="27">
                  <c:v>389.88854362883671</c:v>
                </c:pt>
                <c:pt idx="28">
                  <c:v>377.95977648524422</c:v>
                </c:pt>
                <c:pt idx="29">
                  <c:v>367.34278747577213</c:v>
                </c:pt>
                <c:pt idx="30">
                  <c:v>355.45496832022906</c:v>
                </c:pt>
              </c:numCache>
            </c:numRef>
          </c:val>
          <c:smooth val="0"/>
          <c:extLst>
            <c:ext xmlns:c16="http://schemas.microsoft.com/office/drawing/2014/chart" uri="{C3380CC4-5D6E-409C-BE32-E72D297353CC}">
              <c16:uniqueId val="{00000001-F87D-4E21-B9AB-5D417B8E4DA2}"/>
            </c:ext>
          </c:extLst>
        </c:ser>
        <c:ser>
          <c:idx val="2"/>
          <c:order val="2"/>
          <c:tx>
            <c:strRef>
              <c:f>'Kostnader (2)'!$A$7</c:f>
              <c:strCache>
                <c:ptCount val="1"/>
                <c:pt idx="0">
                  <c:v>Antal personer 1-5 år </c:v>
                </c:pt>
              </c:strCache>
            </c:strRef>
          </c:tx>
          <c:spPr>
            <a:ln w="28575" cap="rnd">
              <a:solidFill>
                <a:srgbClr val="00B0F0"/>
              </a:solidFill>
              <a:round/>
            </a:ln>
            <a:effectLst/>
          </c:spPr>
          <c:marker>
            <c:symbol val="none"/>
          </c:marker>
          <c:cat>
            <c:numRef>
              <c:f>'Kostnader (2)'!$B$4:$AF$4</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(2)'!$B$7:$AF$7</c:f>
              <c:numCache>
                <c:formatCode>0</c:formatCode>
                <c:ptCount val="31"/>
                <c:pt idx="0">
                  <c:v>590</c:v>
                </c:pt>
                <c:pt idx="1">
                  <c:v>556</c:v>
                </c:pt>
                <c:pt idx="2">
                  <c:v>522</c:v>
                </c:pt>
                <c:pt idx="3">
                  <c:v>514</c:v>
                </c:pt>
                <c:pt idx="4">
                  <c:v>504</c:v>
                </c:pt>
                <c:pt idx="5">
                  <c:v>511</c:v>
                </c:pt>
                <c:pt idx="6">
                  <c:v>527</c:v>
                </c:pt>
                <c:pt idx="7">
                  <c:v>509</c:v>
                </c:pt>
                <c:pt idx="8">
                  <c:v>531</c:v>
                </c:pt>
                <c:pt idx="9">
                  <c:v>544</c:v>
                </c:pt>
                <c:pt idx="10">
                  <c:v>546</c:v>
                </c:pt>
                <c:pt idx="11">
                  <c:v>547</c:v>
                </c:pt>
                <c:pt idx="12">
                  <c:v>556</c:v>
                </c:pt>
                <c:pt idx="13">
                  <c:v>549</c:v>
                </c:pt>
                <c:pt idx="14">
                  <c:v>564</c:v>
                </c:pt>
                <c:pt idx="15">
                  <c:v>554</c:v>
                </c:pt>
                <c:pt idx="16">
                  <c:v>564.20748887740547</c:v>
                </c:pt>
                <c:pt idx="17">
                  <c:v>566.96777710752303</c:v>
                </c:pt>
                <c:pt idx="18">
                  <c:v>565.47745088647912</c:v>
                </c:pt>
                <c:pt idx="19">
                  <c:v>562.54051292056511</c:v>
                </c:pt>
                <c:pt idx="20">
                  <c:v>583.33663117537048</c:v>
                </c:pt>
                <c:pt idx="21">
                  <c:v>586.85991519047457</c:v>
                </c:pt>
                <c:pt idx="22">
                  <c:v>585.29215116783087</c:v>
                </c:pt>
                <c:pt idx="23">
                  <c:v>582.89430611284126</c:v>
                </c:pt>
                <c:pt idx="24">
                  <c:v>577.09925086533838</c:v>
                </c:pt>
                <c:pt idx="25">
                  <c:v>569.76405884100427</c:v>
                </c:pt>
                <c:pt idx="26">
                  <c:v>556.64505219752709</c:v>
                </c:pt>
                <c:pt idx="27">
                  <c:v>542.29518141320341</c:v>
                </c:pt>
                <c:pt idx="28">
                  <c:v>525.70348348342634</c:v>
                </c:pt>
                <c:pt idx="29">
                  <c:v>510.93633508925689</c:v>
                </c:pt>
                <c:pt idx="30">
                  <c:v>494.4015916326764</c:v>
                </c:pt>
              </c:numCache>
            </c:numRef>
          </c:val>
          <c:smooth val="0"/>
          <c:extLst>
            <c:ext xmlns:c16="http://schemas.microsoft.com/office/drawing/2014/chart" uri="{C3380CC4-5D6E-409C-BE32-E72D297353CC}">
              <c16:uniqueId val="{00000002-F87D-4E21-B9AB-5D417B8E4DA2}"/>
            </c:ext>
          </c:extLst>
        </c:ser>
        <c:dLbls>
          <c:showLegendKey val="0"/>
          <c:showVal val="0"/>
          <c:showCatName val="0"/>
          <c:showSerName val="0"/>
          <c:showPercent val="0"/>
          <c:showBubbleSize val="0"/>
        </c:dLbls>
        <c:smooth val="0"/>
        <c:axId val="250929696"/>
        <c:axId val="250928032"/>
      </c:lineChart>
      <c:catAx>
        <c:axId val="25092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0928032"/>
        <c:crosses val="autoZero"/>
        <c:auto val="1"/>
        <c:lblAlgn val="ctr"/>
        <c:lblOffset val="100"/>
        <c:noMultiLvlLbl val="0"/>
      </c:catAx>
      <c:valAx>
        <c:axId val="250928032"/>
        <c:scaling>
          <c:orientation val="minMax"/>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Antal</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0929696"/>
        <c:crosses val="autoZero"/>
        <c:crossBetween val="between"/>
      </c:valAx>
      <c:spPr>
        <a:noFill/>
        <a:ln>
          <a:noFill/>
        </a:ln>
        <a:effectLst/>
      </c:spPr>
    </c:plotArea>
    <c:legend>
      <c:legendPos val="t"/>
      <c:layout>
        <c:manualLayout>
          <c:xMode val="edge"/>
          <c:yMode val="edge"/>
          <c:x val="5.5610017497812775E-2"/>
          <c:y val="2.0361994577616876E-2"/>
          <c:w val="0.78877996500437442"/>
          <c:h val="0.1094465225080205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'Kostnader (2)'!$A$18</c:f>
              <c:strCache>
                <c:ptCount val="1"/>
                <c:pt idx="0">
                  <c:v>Antal Grundskoleelever (folkbokförda)</c:v>
                </c:pt>
              </c:strCache>
            </c:strRef>
          </c:tx>
          <c:spPr>
            <a:ln w="28575" cap="rnd">
              <a:solidFill>
                <a:srgbClr val="926255"/>
              </a:solidFill>
              <a:round/>
            </a:ln>
            <a:effectLst/>
          </c:spPr>
          <c:marker>
            <c:symbol val="none"/>
          </c:marker>
          <c:cat>
            <c:numRef>
              <c:f>'Kostnader (2)'!$B$17:$AF$17</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(2)'!$B$18:$AF$18</c:f>
              <c:numCache>
                <c:formatCode>#,##0;[Red]\-#,##0</c:formatCode>
                <c:ptCount val="31"/>
                <c:pt idx="0">
                  <c:v>1534</c:v>
                </c:pt>
                <c:pt idx="1">
                  <c:v>1519</c:v>
                </c:pt>
                <c:pt idx="2">
                  <c:v>1493</c:v>
                </c:pt>
                <c:pt idx="3">
                  <c:v>1455</c:v>
                </c:pt>
                <c:pt idx="4">
                  <c:v>1380</c:v>
                </c:pt>
                <c:pt idx="5">
                  <c:v>1310</c:v>
                </c:pt>
                <c:pt idx="6">
                  <c:v>1208</c:v>
                </c:pt>
                <c:pt idx="7">
                  <c:v>1169</c:v>
                </c:pt>
                <c:pt idx="8">
                  <c:v>1125</c:v>
                </c:pt>
                <c:pt idx="9">
                  <c:v>1096</c:v>
                </c:pt>
                <c:pt idx="10">
                  <c:v>1026</c:v>
                </c:pt>
                <c:pt idx="11">
                  <c:v>1001</c:v>
                </c:pt>
                <c:pt idx="12">
                  <c:v>986</c:v>
                </c:pt>
                <c:pt idx="13">
                  <c:v>993</c:v>
                </c:pt>
                <c:pt idx="14">
                  <c:v>1032</c:v>
                </c:pt>
                <c:pt idx="15">
                  <c:v>1102</c:v>
                </c:pt>
                <c:pt idx="16" formatCode="0">
                  <c:v>1103.0612584326711</c:v>
                </c:pt>
                <c:pt idx="17" formatCode="0">
                  <c:v>1105.6583556659994</c:v>
                </c:pt>
                <c:pt idx="18" formatCode="0">
                  <c:v>1131.699009698978</c:v>
                </c:pt>
                <c:pt idx="19" formatCode="0">
                  <c:v>1176.6450309729537</c:v>
                </c:pt>
                <c:pt idx="20" formatCode="0">
                  <c:v>1195.8426180776812</c:v>
                </c:pt>
                <c:pt idx="21" formatCode="0">
                  <c:v>1172.6265151678733</c:v>
                </c:pt>
                <c:pt idx="22" formatCode="0">
                  <c:v>1184.9629892080222</c:v>
                </c:pt>
                <c:pt idx="23" formatCode="0">
                  <c:v>1185.7353663752183</c:v>
                </c:pt>
                <c:pt idx="24" formatCode="0">
                  <c:v>1194.020574103019</c:v>
                </c:pt>
                <c:pt idx="25" formatCode="0">
                  <c:v>1196.0417233495796</c:v>
                </c:pt>
                <c:pt idx="26" formatCode="0">
                  <c:v>1209.1566150379122</c:v>
                </c:pt>
                <c:pt idx="27" formatCode="0">
                  <c:v>1212.7132347561987</c:v>
                </c:pt>
                <c:pt idx="28" formatCode="0">
                  <c:v>1208.9100044832883</c:v>
                </c:pt>
                <c:pt idx="29" formatCode="0">
                  <c:v>1203.370480799528</c:v>
                </c:pt>
                <c:pt idx="30" formatCode="0">
                  <c:v>1222.0408717178539</c:v>
                </c:pt>
              </c:numCache>
            </c:numRef>
          </c:val>
          <c:smooth val="0"/>
          <c:extLst>
            <c:ext xmlns:c16="http://schemas.microsoft.com/office/drawing/2014/chart" uri="{C3380CC4-5D6E-409C-BE32-E72D297353CC}">
              <c16:uniqueId val="{00000000-8555-423A-9A8D-5B6314D98A99}"/>
            </c:ext>
          </c:extLst>
        </c:ser>
        <c:ser>
          <c:idx val="1"/>
          <c:order val="1"/>
          <c:tx>
            <c:strRef>
              <c:f>'Kostnader (2)'!$A$19</c:f>
              <c:strCache>
                <c:ptCount val="1"/>
                <c:pt idx="0">
                  <c:v>Antal Grundskoleelever i kommunens skolor</c:v>
                </c:pt>
              </c:strCache>
            </c:strRef>
          </c:tx>
          <c:spPr>
            <a:ln w="28575" cap="rnd">
              <a:solidFill>
                <a:schemeClr val="accent1"/>
              </a:solidFill>
              <a:round/>
            </a:ln>
            <a:effectLst/>
          </c:spPr>
          <c:marker>
            <c:symbol val="none"/>
          </c:marker>
          <c:cat>
            <c:numRef>
              <c:f>'Kostnader (2)'!$B$17:$AF$17</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(2)'!$B$19:$AF$19</c:f>
              <c:numCache>
                <c:formatCode>#,##0;[Red]\-#,##0</c:formatCode>
                <c:ptCount val="31"/>
                <c:pt idx="0">
                  <c:v>1534</c:v>
                </c:pt>
                <c:pt idx="1">
                  <c:v>1519</c:v>
                </c:pt>
                <c:pt idx="2">
                  <c:v>1493</c:v>
                </c:pt>
                <c:pt idx="3">
                  <c:v>1455</c:v>
                </c:pt>
                <c:pt idx="4">
                  <c:v>1380</c:v>
                </c:pt>
                <c:pt idx="5">
                  <c:v>1310</c:v>
                </c:pt>
                <c:pt idx="6">
                  <c:v>1208</c:v>
                </c:pt>
                <c:pt idx="7">
                  <c:v>1169</c:v>
                </c:pt>
                <c:pt idx="8">
                  <c:v>1125</c:v>
                </c:pt>
                <c:pt idx="9">
                  <c:v>1096</c:v>
                </c:pt>
                <c:pt idx="10">
                  <c:v>1026</c:v>
                </c:pt>
                <c:pt idx="11">
                  <c:v>1001</c:v>
                </c:pt>
                <c:pt idx="12">
                  <c:v>986</c:v>
                </c:pt>
                <c:pt idx="13">
                  <c:v>993</c:v>
                </c:pt>
                <c:pt idx="14">
                  <c:v>1032</c:v>
                </c:pt>
                <c:pt idx="15">
                  <c:v>1102</c:v>
                </c:pt>
                <c:pt idx="16" formatCode="0">
                  <c:v>1103.0612584326711</c:v>
                </c:pt>
                <c:pt idx="17" formatCode="0">
                  <c:v>1105.6583556659994</c:v>
                </c:pt>
                <c:pt idx="18" formatCode="0">
                  <c:v>1131.699009698978</c:v>
                </c:pt>
                <c:pt idx="19" formatCode="0">
                  <c:v>1176.6450309729537</c:v>
                </c:pt>
                <c:pt idx="20" formatCode="0">
                  <c:v>1195.8426180776812</c:v>
                </c:pt>
                <c:pt idx="21" formatCode="0">
                  <c:v>1172.6265151678733</c:v>
                </c:pt>
                <c:pt idx="22" formatCode="0">
                  <c:v>1184.9629892080222</c:v>
                </c:pt>
                <c:pt idx="23" formatCode="0">
                  <c:v>1185.7353663752183</c:v>
                </c:pt>
                <c:pt idx="24" formatCode="0">
                  <c:v>1194.020574103019</c:v>
                </c:pt>
                <c:pt idx="25" formatCode="0">
                  <c:v>1196.0417233495796</c:v>
                </c:pt>
                <c:pt idx="26" formatCode="0">
                  <c:v>1209.1566150379122</c:v>
                </c:pt>
                <c:pt idx="27" formatCode="0">
                  <c:v>1212.7132347561987</c:v>
                </c:pt>
                <c:pt idx="28" formatCode="0">
                  <c:v>1208.9100044832883</c:v>
                </c:pt>
                <c:pt idx="29" formatCode="0">
                  <c:v>1203.370480799528</c:v>
                </c:pt>
                <c:pt idx="30" formatCode="0">
                  <c:v>1222.0408717178539</c:v>
                </c:pt>
              </c:numCache>
            </c:numRef>
          </c:val>
          <c:smooth val="0"/>
          <c:extLst>
            <c:ext xmlns:c16="http://schemas.microsoft.com/office/drawing/2014/chart" uri="{C3380CC4-5D6E-409C-BE32-E72D297353CC}">
              <c16:uniqueId val="{00000001-8555-423A-9A8D-5B6314D98A99}"/>
            </c:ext>
          </c:extLst>
        </c:ser>
        <c:ser>
          <c:idx val="2"/>
          <c:order val="2"/>
          <c:tx>
            <c:strRef>
              <c:f>'Kostnader (2)'!$A$20</c:f>
              <c:strCache>
                <c:ptCount val="1"/>
                <c:pt idx="0">
                  <c:v>Antal personer 7-15 år</c:v>
                </c:pt>
              </c:strCache>
            </c:strRef>
          </c:tx>
          <c:spPr>
            <a:ln w="28575" cap="rnd">
              <a:solidFill>
                <a:srgbClr val="00B0F0"/>
              </a:solidFill>
              <a:round/>
            </a:ln>
            <a:effectLst/>
          </c:spPr>
          <c:marker>
            <c:symbol val="none"/>
          </c:marker>
          <c:cat>
            <c:numRef>
              <c:f>'Kostnader (2)'!$B$17:$AF$17</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(2)'!$B$20:$AF$20</c:f>
              <c:numCache>
                <c:formatCode>0</c:formatCode>
                <c:ptCount val="31"/>
                <c:pt idx="0">
                  <c:v>1552</c:v>
                </c:pt>
                <c:pt idx="1">
                  <c:v>1521</c:v>
                </c:pt>
                <c:pt idx="2">
                  <c:v>1505</c:v>
                </c:pt>
                <c:pt idx="3">
                  <c:v>1473</c:v>
                </c:pt>
                <c:pt idx="4">
                  <c:v>1408</c:v>
                </c:pt>
                <c:pt idx="5">
                  <c:v>1329</c:v>
                </c:pt>
                <c:pt idx="6">
                  <c:v>1230</c:v>
                </c:pt>
                <c:pt idx="7">
                  <c:v>1196</c:v>
                </c:pt>
                <c:pt idx="8">
                  <c:v>1136</c:v>
                </c:pt>
                <c:pt idx="9">
                  <c:v>1091</c:v>
                </c:pt>
                <c:pt idx="10">
                  <c:v>1034</c:v>
                </c:pt>
                <c:pt idx="11">
                  <c:v>1007</c:v>
                </c:pt>
                <c:pt idx="12">
                  <c:v>986</c:v>
                </c:pt>
                <c:pt idx="13">
                  <c:v>996</c:v>
                </c:pt>
                <c:pt idx="14">
                  <c:v>1035</c:v>
                </c:pt>
                <c:pt idx="15">
                  <c:v>1076</c:v>
                </c:pt>
                <c:pt idx="16">
                  <c:v>1077.0362196674719</c:v>
                </c:pt>
                <c:pt idx="17">
                  <c:v>1079.572042374424</c:v>
                </c:pt>
                <c:pt idx="18">
                  <c:v>1104.9983071107988</c:v>
                </c:pt>
                <c:pt idx="19">
                  <c:v>1148.8838959409238</c:v>
                </c:pt>
                <c:pt idx="20">
                  <c:v>1167.6285454188612</c:v>
                </c:pt>
                <c:pt idx="21">
                  <c:v>1144.9601908535678</c:v>
                </c:pt>
                <c:pt idx="22">
                  <c:v>1157.0056047076514</c:v>
                </c:pt>
                <c:pt idx="23">
                  <c:v>1157.7597588200861</c:v>
                </c:pt>
                <c:pt idx="24">
                  <c:v>1165.8494897775395</c:v>
                </c:pt>
                <c:pt idx="25">
                  <c:v>1167.822953107212</c:v>
                </c:pt>
                <c:pt idx="26">
                  <c:v>1180.6284190388326</c:v>
                </c:pt>
                <c:pt idx="27">
                  <c:v>1184.1011257692103</c:v>
                </c:pt>
                <c:pt idx="28">
                  <c:v>1180.3876268820491</c:v>
                </c:pt>
                <c:pt idx="29">
                  <c:v>1174.9787997643305</c:v>
                </c:pt>
                <c:pt idx="30">
                  <c:v>1193.208691441389</c:v>
                </c:pt>
              </c:numCache>
            </c:numRef>
          </c:val>
          <c:smooth val="0"/>
          <c:extLst>
            <c:ext xmlns:c16="http://schemas.microsoft.com/office/drawing/2014/chart" uri="{C3380CC4-5D6E-409C-BE32-E72D297353CC}">
              <c16:uniqueId val="{00000002-8555-423A-9A8D-5B6314D98A99}"/>
            </c:ext>
          </c:extLst>
        </c:ser>
        <c:dLbls>
          <c:showLegendKey val="0"/>
          <c:showVal val="0"/>
          <c:showCatName val="0"/>
          <c:showSerName val="0"/>
          <c:showPercent val="0"/>
          <c:showBubbleSize val="0"/>
        </c:dLbls>
        <c:smooth val="0"/>
        <c:axId val="253878624"/>
        <c:axId val="253877376"/>
      </c:lineChart>
      <c:catAx>
        <c:axId val="253878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3877376"/>
        <c:crosses val="autoZero"/>
        <c:auto val="1"/>
        <c:lblAlgn val="ctr"/>
        <c:lblOffset val="100"/>
        <c:tickLblSkip val="1"/>
        <c:noMultiLvlLbl val="0"/>
      </c:catAx>
      <c:valAx>
        <c:axId val="253877376"/>
        <c:scaling>
          <c:orientation val="minMax"/>
          <c:min val="8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Antal</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387862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'Kostnader (2)'!$A$27</c:f>
              <c:strCache>
                <c:ptCount val="1"/>
                <c:pt idx="0">
                  <c:v>Gymnasieelever </c:v>
                </c:pt>
              </c:strCache>
            </c:strRef>
          </c:tx>
          <c:spPr>
            <a:ln w="28575" cap="rnd">
              <a:solidFill>
                <a:srgbClr val="9B6E62"/>
              </a:solidFill>
              <a:round/>
            </a:ln>
            <a:effectLst/>
          </c:spPr>
          <c:marker>
            <c:symbol val="none"/>
          </c:marker>
          <c:cat>
            <c:numRef>
              <c:f>'Kostnader (2)'!$B$26:$AF$26</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(2)'!$B$27:$AF$27</c:f>
              <c:numCache>
                <c:formatCode>#,##0;[Red]\-#,##0</c:formatCode>
                <c:ptCount val="31"/>
                <c:pt idx="0">
                  <c:v>505</c:v>
                </c:pt>
                <c:pt idx="1">
                  <c:v>508</c:v>
                </c:pt>
                <c:pt idx="2">
                  <c:v>497</c:v>
                </c:pt>
                <c:pt idx="3">
                  <c:v>506</c:v>
                </c:pt>
                <c:pt idx="4">
                  <c:v>514</c:v>
                </c:pt>
                <c:pt idx="5">
                  <c:v>533</c:v>
                </c:pt>
                <c:pt idx="6">
                  <c:v>570</c:v>
                </c:pt>
                <c:pt idx="7">
                  <c:v>550</c:v>
                </c:pt>
                <c:pt idx="8">
                  <c:v>543</c:v>
                </c:pt>
                <c:pt idx="9">
                  <c:v>489</c:v>
                </c:pt>
                <c:pt idx="10">
                  <c:v>486</c:v>
                </c:pt>
                <c:pt idx="11">
                  <c:v>445</c:v>
                </c:pt>
                <c:pt idx="12">
                  <c:v>453</c:v>
                </c:pt>
                <c:pt idx="13">
                  <c:v>405</c:v>
                </c:pt>
                <c:pt idx="14">
                  <c:v>421</c:v>
                </c:pt>
                <c:pt idx="15">
                  <c:v>400</c:v>
                </c:pt>
                <c:pt idx="16" formatCode="0">
                  <c:v>402.33942037736608</c:v>
                </c:pt>
                <c:pt idx="17" formatCode="0">
                  <c:v>405.51529209388133</c:v>
                </c:pt>
                <c:pt idx="18" formatCode="0">
                  <c:v>406.09225346004541</c:v>
                </c:pt>
                <c:pt idx="19" formatCode="0">
                  <c:v>367.86844468716674</c:v>
                </c:pt>
                <c:pt idx="20" formatCode="0">
                  <c:v>369.80350015831658</c:v>
                </c:pt>
                <c:pt idx="21" formatCode="0">
                  <c:v>404.83779206689906</c:v>
                </c:pt>
                <c:pt idx="22" formatCode="0">
                  <c:v>439.26535106143939</c:v>
                </c:pt>
                <c:pt idx="23" formatCode="0">
                  <c:v>461.81948354381962</c:v>
                </c:pt>
                <c:pt idx="24" formatCode="0">
                  <c:v>456.97077909574568</c:v>
                </c:pt>
                <c:pt idx="25" formatCode="0">
                  <c:v>469.89508109711505</c:v>
                </c:pt>
                <c:pt idx="26" formatCode="0">
                  <c:v>450.79928430792756</c:v>
                </c:pt>
                <c:pt idx="27" formatCode="0">
                  <c:v>452.51390606544345</c:v>
                </c:pt>
                <c:pt idx="28" formatCode="0">
                  <c:v>456.78697267784105</c:v>
                </c:pt>
                <c:pt idx="29" formatCode="0">
                  <c:v>475.40445630136691</c:v>
                </c:pt>
                <c:pt idx="30" formatCode="0">
                  <c:v>450.98331341561016</c:v>
                </c:pt>
              </c:numCache>
            </c:numRef>
          </c:val>
          <c:smooth val="0"/>
          <c:extLst>
            <c:ext xmlns:c16="http://schemas.microsoft.com/office/drawing/2014/chart" uri="{C3380CC4-5D6E-409C-BE32-E72D297353CC}">
              <c16:uniqueId val="{00000000-2FEA-4FE5-8A90-11B6151847A1}"/>
            </c:ext>
          </c:extLst>
        </c:ser>
        <c:ser>
          <c:idx val="1"/>
          <c:order val="1"/>
          <c:tx>
            <c:strRef>
              <c:f>'Kostnader (2)'!$A$28</c:f>
              <c:strCache>
                <c:ptCount val="1"/>
                <c:pt idx="0">
                  <c:v>Gymnasieelever i kommunens gymnasium</c:v>
                </c:pt>
              </c:strCache>
            </c:strRef>
          </c:tx>
          <c:spPr>
            <a:ln w="28575" cap="rnd">
              <a:solidFill>
                <a:schemeClr val="accent1"/>
              </a:solidFill>
              <a:round/>
            </a:ln>
            <a:effectLst/>
          </c:spPr>
          <c:marker>
            <c:symbol val="none"/>
          </c:marker>
          <c:cat>
            <c:numRef>
              <c:f>'Kostnader (2)'!$B$26:$AF$26</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(2)'!$B$28:$AF$28</c:f>
              <c:numCache>
                <c:formatCode>0</c:formatCode>
                <c:ptCount val="31"/>
                <c:pt idx="0">
                  <c:v>306.53499999999997</c:v>
                </c:pt>
                <c:pt idx="1">
                  <c:v>306.83199999999999</c:v>
                </c:pt>
                <c:pt idx="2">
                  <c:v>320.565</c:v>
                </c:pt>
                <c:pt idx="3">
                  <c:v>328.90000000000003</c:v>
                </c:pt>
                <c:pt idx="4">
                  <c:v>321.25</c:v>
                </c:pt>
                <c:pt idx="5">
                  <c:v>312.87100000000004</c:v>
                </c:pt>
                <c:pt idx="6">
                  <c:v>356.82</c:v>
                </c:pt>
                <c:pt idx="7">
                  <c:v>338.8</c:v>
                </c:pt>
                <c:pt idx="8">
                  <c:v>349.149</c:v>
                </c:pt>
                <c:pt idx="9">
                  <c:v>312.95999999999998</c:v>
                </c:pt>
                <c:pt idx="10">
                  <c:v>306.18</c:v>
                </c:pt>
                <c:pt idx="11">
                  <c:v>295.92500000000001</c:v>
                </c:pt>
                <c:pt idx="12">
                  <c:v>287.202</c:v>
                </c:pt>
                <c:pt idx="13">
                  <c:v>255.96</c:v>
                </c:pt>
                <c:pt idx="14">
                  <c:v>284.17500000000001</c:v>
                </c:pt>
                <c:pt idx="15">
                  <c:v>272</c:v>
                </c:pt>
                <c:pt idx="16">
                  <c:v>273.59080585660894</c:v>
                </c:pt>
                <c:pt idx="17">
                  <c:v>275.75039862383932</c:v>
                </c:pt>
                <c:pt idx="18">
                  <c:v>276.14273235283088</c:v>
                </c:pt>
                <c:pt idx="19">
                  <c:v>250.15054238727339</c:v>
                </c:pt>
                <c:pt idx="20">
                  <c:v>251.46638010765528</c:v>
                </c:pt>
                <c:pt idx="21">
                  <c:v>275.28969860549137</c:v>
                </c:pt>
                <c:pt idx="22">
                  <c:v>298.70043872177882</c:v>
                </c:pt>
                <c:pt idx="23">
                  <c:v>314.03724880979735</c:v>
                </c:pt>
                <c:pt idx="24">
                  <c:v>310.74012978510711</c:v>
                </c:pt>
                <c:pt idx="25">
                  <c:v>319.52865514603826</c:v>
                </c:pt>
                <c:pt idx="26">
                  <c:v>306.54351332939075</c:v>
                </c:pt>
                <c:pt idx="27">
                  <c:v>307.70945612450157</c:v>
                </c:pt>
                <c:pt idx="28">
                  <c:v>310.61514142093193</c:v>
                </c:pt>
                <c:pt idx="29">
                  <c:v>323.27503028492953</c:v>
                </c:pt>
                <c:pt idx="30">
                  <c:v>306.66865312261496</c:v>
                </c:pt>
              </c:numCache>
            </c:numRef>
          </c:val>
          <c:smooth val="0"/>
          <c:extLst>
            <c:ext xmlns:c16="http://schemas.microsoft.com/office/drawing/2014/chart" uri="{C3380CC4-5D6E-409C-BE32-E72D297353CC}">
              <c16:uniqueId val="{00000001-2FEA-4FE5-8A90-11B6151847A1}"/>
            </c:ext>
          </c:extLst>
        </c:ser>
        <c:ser>
          <c:idx val="2"/>
          <c:order val="2"/>
          <c:tx>
            <c:strRef>
              <c:f>'Kostnader (2)'!$A$29</c:f>
              <c:strCache>
                <c:ptCount val="1"/>
                <c:pt idx="0">
                  <c:v>Antal personer 16-18 år</c:v>
                </c:pt>
              </c:strCache>
            </c:strRef>
          </c:tx>
          <c:spPr>
            <a:ln w="28575" cap="rnd">
              <a:solidFill>
                <a:srgbClr val="00B0F0"/>
              </a:solidFill>
              <a:round/>
            </a:ln>
            <a:effectLst/>
          </c:spPr>
          <c:marker>
            <c:symbol val="none"/>
          </c:marker>
          <c:cat>
            <c:numRef>
              <c:f>'Kostnader (2)'!$B$26:$AF$26</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(2)'!$B$29:$AF$29</c:f>
              <c:numCache>
                <c:formatCode>0</c:formatCode>
                <c:ptCount val="31"/>
                <c:pt idx="0">
                  <c:v>497</c:v>
                </c:pt>
                <c:pt idx="1">
                  <c:v>482</c:v>
                </c:pt>
                <c:pt idx="2">
                  <c:v>487</c:v>
                </c:pt>
                <c:pt idx="3">
                  <c:v>502</c:v>
                </c:pt>
                <c:pt idx="4">
                  <c:v>517</c:v>
                </c:pt>
                <c:pt idx="5">
                  <c:v>545</c:v>
                </c:pt>
                <c:pt idx="6">
                  <c:v>568</c:v>
                </c:pt>
                <c:pt idx="7">
                  <c:v>557</c:v>
                </c:pt>
                <c:pt idx="8">
                  <c:v>525</c:v>
                </c:pt>
                <c:pt idx="9">
                  <c:v>500</c:v>
                </c:pt>
                <c:pt idx="10">
                  <c:v>481</c:v>
                </c:pt>
                <c:pt idx="11">
                  <c:v>455</c:v>
                </c:pt>
                <c:pt idx="12">
                  <c:v>439</c:v>
                </c:pt>
                <c:pt idx="13">
                  <c:v>410</c:v>
                </c:pt>
                <c:pt idx="14">
                  <c:v>399</c:v>
                </c:pt>
                <c:pt idx="15">
                  <c:v>374</c:v>
                </c:pt>
                <c:pt idx="16">
                  <c:v>376.18735805283728</c:v>
                </c:pt>
                <c:pt idx="17">
                  <c:v>379.15679810777903</c:v>
                </c:pt>
                <c:pt idx="18">
                  <c:v>379.69625698514244</c:v>
                </c:pt>
                <c:pt idx="19">
                  <c:v>343.95699578250088</c:v>
                </c:pt>
                <c:pt idx="20">
                  <c:v>345.76627264802596</c:v>
                </c:pt>
                <c:pt idx="21">
                  <c:v>378.5233355825506</c:v>
                </c:pt>
                <c:pt idx="22">
                  <c:v>410.71310324244581</c:v>
                </c:pt>
                <c:pt idx="23">
                  <c:v>431.8012171134713</c:v>
                </c:pt>
                <c:pt idx="24">
                  <c:v>427.26767845452218</c:v>
                </c:pt>
                <c:pt idx="25">
                  <c:v>439.35190082580255</c:v>
                </c:pt>
                <c:pt idx="26">
                  <c:v>421.49733082791226</c:v>
                </c:pt>
                <c:pt idx="27">
                  <c:v>423.10050217118959</c:v>
                </c:pt>
                <c:pt idx="28">
                  <c:v>427.09581945378136</c:v>
                </c:pt>
                <c:pt idx="29">
                  <c:v>444.50316664177802</c:v>
                </c:pt>
                <c:pt idx="30">
                  <c:v>421.66939804359549</c:v>
                </c:pt>
              </c:numCache>
            </c:numRef>
          </c:val>
          <c:smooth val="0"/>
          <c:extLst>
            <c:ext xmlns:c16="http://schemas.microsoft.com/office/drawing/2014/chart" uri="{C3380CC4-5D6E-409C-BE32-E72D297353CC}">
              <c16:uniqueId val="{00000002-2FEA-4FE5-8A90-11B6151847A1}"/>
            </c:ext>
          </c:extLst>
        </c:ser>
        <c:dLbls>
          <c:showLegendKey val="0"/>
          <c:showVal val="0"/>
          <c:showCatName val="0"/>
          <c:showSerName val="0"/>
          <c:showPercent val="0"/>
          <c:showBubbleSize val="0"/>
        </c:dLbls>
        <c:smooth val="0"/>
        <c:axId val="253880704"/>
        <c:axId val="253880288"/>
      </c:lineChart>
      <c:catAx>
        <c:axId val="253880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3880288"/>
        <c:crosses val="autoZero"/>
        <c:auto val="1"/>
        <c:lblAlgn val="ctr"/>
        <c:lblOffset val="100"/>
        <c:tickLblSkip val="1"/>
        <c:noMultiLvlLbl val="0"/>
      </c:catAx>
      <c:valAx>
        <c:axId val="253880288"/>
        <c:scaling>
          <c:orientation val="minMax"/>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Antal</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388070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60FBF6-05BC-40F9-AFAA-DBE7FD9E1950}" type="datetimeFigureOut">
              <a:rPr lang="sv-SE" smtClean="0"/>
              <a:t>2016-11-04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AB39A-9F6D-4644-8668-6F98DF4F7F13}" type="slidenum">
              <a:rPr lang="sv-SE" smtClean="0"/>
              <a:t>‹#›</a:t>
            </a:fld>
            <a:endParaRPr lang="sv-SE"/>
          </a:p>
        </p:txBody>
      </p:sp>
    </p:spTree>
    <p:extLst>
      <p:ext uri="{BB962C8B-B14F-4D97-AF65-F5344CB8AC3E}">
        <p14:creationId xmlns:p14="http://schemas.microsoft.com/office/powerpoint/2010/main" val="2879789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sv-SE" smtClean="0"/>
              <a:t>Klicka här för att ändra format</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v-SE" smtClean="0"/>
              <a:t>Klicka om du vill redigera mall för underrubrikformat</a:t>
            </a:r>
            <a:endParaRPr lang="en-US" dirty="0"/>
          </a:p>
        </p:txBody>
      </p:sp>
      <p:sp>
        <p:nvSpPr>
          <p:cNvPr id="4" name="Date Placeholder 3"/>
          <p:cNvSpPr>
            <a:spLocks noGrp="1"/>
          </p:cNvSpPr>
          <p:nvPr>
            <p:ph type="dt" sz="half" idx="10"/>
          </p:nvPr>
        </p:nvSpPr>
        <p:spPr/>
        <p:txBody>
          <a:bodyPr/>
          <a:lstStyle/>
          <a:p>
            <a:fld id="{A978FEA3-968A-4834-8717-686148A446E2}" type="datetime6">
              <a:rPr lang="sv-SE" smtClean="0"/>
              <a:t>november 2016</a:t>
            </a:fld>
            <a:endParaRPr lang="en-US" dirty="0"/>
          </a:p>
        </p:txBody>
      </p:sp>
      <p:sp>
        <p:nvSpPr>
          <p:cNvPr id="5" name="Footer Placeholder 4"/>
          <p:cNvSpPr>
            <a:spLocks noGrp="1"/>
          </p:cNvSpPr>
          <p:nvPr>
            <p:ph type="ftr" sz="quarter" idx="11"/>
          </p:nvPr>
        </p:nvSpPr>
        <p:spPr/>
        <p:txBody>
          <a:bodyPr/>
          <a:lstStyle/>
          <a:p>
            <a:r>
              <a:rPr lang="sv-SE" dirty="0" smtClean="0"/>
              <a:t>Långsiktig befolkningsprognos och ekonomisk analys 2016-2030  Ovanåker kommun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782991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3" name="Vertical Text Placeholder 2"/>
          <p:cNvSpPr>
            <a:spLocks noGrp="1"/>
          </p:cNvSpPr>
          <p:nvPr>
            <p:ph type="body" orient="vert" idx="1"/>
          </p:nvPr>
        </p:nvSpPr>
        <p:spPr/>
        <p:txBody>
          <a:bodyPr vert="eaVert" ancho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7" name="Date Placeholder 6"/>
          <p:cNvSpPr>
            <a:spLocks noGrp="1"/>
          </p:cNvSpPr>
          <p:nvPr>
            <p:ph type="dt" sz="half" idx="10"/>
          </p:nvPr>
        </p:nvSpPr>
        <p:spPr/>
        <p:txBody>
          <a:bodyPr/>
          <a:lstStyle/>
          <a:p>
            <a:fld id="{64FB23AA-1BDE-42E7-A2B5-2DA39BAD4609}" type="datetime6">
              <a:rPr lang="sv-SE" smtClean="0"/>
              <a:t>november 2016</a:t>
            </a:fld>
            <a:endParaRPr lang="en-US" dirty="0"/>
          </a:p>
        </p:txBody>
      </p:sp>
      <p:sp>
        <p:nvSpPr>
          <p:cNvPr id="8" name="Footer Placeholder 7"/>
          <p:cNvSpPr>
            <a:spLocks noGrp="1"/>
          </p:cNvSpPr>
          <p:nvPr>
            <p:ph type="ftr" sz="quarter" idx="11"/>
          </p:nvPr>
        </p:nvSpPr>
        <p:spPr/>
        <p:txBody>
          <a:bodyPr/>
          <a:lstStyle/>
          <a:p>
            <a:r>
              <a:rPr lang="sv-SE" dirty="0" smtClean="0"/>
              <a:t>Långsiktig befolkningsprognos och ekonomisk analys 2016-2030  Ovanåker kommun</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05665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sv-SE" smtClean="0"/>
              <a:t>Klicka här för att ändra format</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7" name="Date Placeholder 6"/>
          <p:cNvSpPr>
            <a:spLocks noGrp="1"/>
          </p:cNvSpPr>
          <p:nvPr>
            <p:ph type="dt" sz="half" idx="10"/>
          </p:nvPr>
        </p:nvSpPr>
        <p:spPr/>
        <p:txBody>
          <a:bodyPr/>
          <a:lstStyle/>
          <a:p>
            <a:fld id="{5390C073-7A57-4FAD-8565-61F426607B0C}" type="datetime6">
              <a:rPr lang="sv-SE" smtClean="0"/>
              <a:t>november 2016</a:t>
            </a:fld>
            <a:endParaRPr lang="en-US" dirty="0"/>
          </a:p>
        </p:txBody>
      </p:sp>
      <p:sp>
        <p:nvSpPr>
          <p:cNvPr id="8" name="Footer Placeholder 7"/>
          <p:cNvSpPr>
            <a:spLocks noGrp="1"/>
          </p:cNvSpPr>
          <p:nvPr>
            <p:ph type="ftr" sz="quarter" idx="11"/>
          </p:nvPr>
        </p:nvSpPr>
        <p:spPr/>
        <p:txBody>
          <a:bodyPr/>
          <a:lstStyle/>
          <a:p>
            <a:r>
              <a:rPr lang="sv-SE" dirty="0" smtClean="0"/>
              <a:t>Långsiktig befolkningsprognos och ekonomisk analys 2016-2030  Ovanåker kommun</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78662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3" name="Content Placeholder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9176114C-338F-4352-8C94-9C99FC1BF90F}" type="datetime6">
              <a:rPr lang="sv-SE" smtClean="0"/>
              <a:t>november 2016</a:t>
            </a:fld>
            <a:endParaRPr lang="en-US" dirty="0"/>
          </a:p>
        </p:txBody>
      </p:sp>
      <p:sp>
        <p:nvSpPr>
          <p:cNvPr id="5" name="Footer Placeholder 4"/>
          <p:cNvSpPr>
            <a:spLocks noGrp="1"/>
          </p:cNvSpPr>
          <p:nvPr>
            <p:ph type="ftr" sz="quarter" idx="11"/>
          </p:nvPr>
        </p:nvSpPr>
        <p:spPr/>
        <p:txBody>
          <a:bodyPr/>
          <a:lstStyle/>
          <a:p>
            <a:r>
              <a:rPr lang="sv-SE" dirty="0" smtClean="0"/>
              <a:t>Långsiktig befolkningsprognos och ekonomisk analys 2016-2030  Ovanåker kommun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30582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sv-SE" smtClean="0"/>
              <a:t>Klicka här för att ändra format</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Redigera format för bakgrundstext</a:t>
            </a:r>
          </a:p>
        </p:txBody>
      </p:sp>
      <p:sp>
        <p:nvSpPr>
          <p:cNvPr id="4" name="Date Placeholder 3"/>
          <p:cNvSpPr>
            <a:spLocks noGrp="1"/>
          </p:cNvSpPr>
          <p:nvPr>
            <p:ph type="dt" sz="half" idx="10"/>
          </p:nvPr>
        </p:nvSpPr>
        <p:spPr/>
        <p:txBody>
          <a:bodyPr/>
          <a:lstStyle/>
          <a:p>
            <a:fld id="{F26CC276-44B8-483E-81B0-960DAA46EA66}" type="datetime6">
              <a:rPr lang="sv-SE" smtClean="0"/>
              <a:t>november 2016</a:t>
            </a:fld>
            <a:endParaRPr lang="en-US" dirty="0"/>
          </a:p>
        </p:txBody>
      </p:sp>
      <p:sp>
        <p:nvSpPr>
          <p:cNvPr id="5" name="Footer Placeholder 4"/>
          <p:cNvSpPr>
            <a:spLocks noGrp="1"/>
          </p:cNvSpPr>
          <p:nvPr>
            <p:ph type="ftr" sz="quarter" idx="11"/>
          </p:nvPr>
        </p:nvSpPr>
        <p:spPr/>
        <p:txBody>
          <a:bodyPr/>
          <a:lstStyle/>
          <a:p>
            <a:r>
              <a:rPr lang="sv-SE" dirty="0" smtClean="0"/>
              <a:t>Långsiktig befolkningsprognos och ekonomisk analys 2016-2030  Ovanåker kommun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44609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8" name="Date Placeholder 7"/>
          <p:cNvSpPr>
            <a:spLocks noGrp="1"/>
          </p:cNvSpPr>
          <p:nvPr>
            <p:ph type="dt" sz="half" idx="10"/>
          </p:nvPr>
        </p:nvSpPr>
        <p:spPr/>
        <p:txBody>
          <a:bodyPr/>
          <a:lstStyle/>
          <a:p>
            <a:fld id="{EB2802E0-9D0F-4C06-BB25-31FF214E3976}" type="datetime6">
              <a:rPr lang="sv-SE" smtClean="0"/>
              <a:t>november 2016</a:t>
            </a:fld>
            <a:endParaRPr lang="en-US" dirty="0"/>
          </a:p>
        </p:txBody>
      </p:sp>
      <p:sp>
        <p:nvSpPr>
          <p:cNvPr id="9" name="Footer Placeholder 8"/>
          <p:cNvSpPr>
            <a:spLocks noGrp="1"/>
          </p:cNvSpPr>
          <p:nvPr>
            <p:ph type="ftr" sz="quarter" idx="11"/>
          </p:nvPr>
        </p:nvSpPr>
        <p:spPr/>
        <p:txBody>
          <a:bodyPr/>
          <a:lstStyle/>
          <a:p>
            <a:r>
              <a:rPr lang="sv-SE" dirty="0" smtClean="0"/>
              <a:t>Långsiktig befolkningsprognos och ekonomisk analys 2016-2030  Ovanåker kommun</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12277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v-SE" smtClean="0"/>
              <a:t>Klicka här för att ändra format</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2" name="Date Placeholder 1"/>
          <p:cNvSpPr>
            <a:spLocks noGrp="1"/>
          </p:cNvSpPr>
          <p:nvPr>
            <p:ph type="dt" sz="half" idx="10"/>
          </p:nvPr>
        </p:nvSpPr>
        <p:spPr/>
        <p:txBody>
          <a:bodyPr/>
          <a:lstStyle/>
          <a:p>
            <a:fld id="{90BF34DE-31B7-4F27-9EB3-22C73BB810FC}" type="datetime6">
              <a:rPr lang="sv-SE" smtClean="0"/>
              <a:t>november 2016</a:t>
            </a:fld>
            <a:endParaRPr lang="en-US" dirty="0"/>
          </a:p>
        </p:txBody>
      </p:sp>
      <p:sp>
        <p:nvSpPr>
          <p:cNvPr id="11" name="Footer Placeholder 10"/>
          <p:cNvSpPr>
            <a:spLocks noGrp="1"/>
          </p:cNvSpPr>
          <p:nvPr>
            <p:ph type="ftr" sz="quarter" idx="11"/>
          </p:nvPr>
        </p:nvSpPr>
        <p:spPr/>
        <p:txBody>
          <a:bodyPr/>
          <a:lstStyle/>
          <a:p>
            <a:r>
              <a:rPr lang="sv-SE" dirty="0" smtClean="0"/>
              <a:t>Långsiktig befolkningsprognos och ekonomisk analys 2016-2030  Ovanåker kommun</a:t>
            </a:r>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96709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v-SE" smtClean="0"/>
              <a:t>Klicka här för att ändra format</a:t>
            </a:r>
            <a:endParaRPr lang="en-US" dirty="0"/>
          </a:p>
        </p:txBody>
      </p:sp>
      <p:sp>
        <p:nvSpPr>
          <p:cNvPr id="2" name="Date Placeholder 1"/>
          <p:cNvSpPr>
            <a:spLocks noGrp="1"/>
          </p:cNvSpPr>
          <p:nvPr>
            <p:ph type="dt" sz="half" idx="10"/>
          </p:nvPr>
        </p:nvSpPr>
        <p:spPr/>
        <p:txBody>
          <a:bodyPr/>
          <a:lstStyle/>
          <a:p>
            <a:fld id="{42ACDF14-F2B8-4BC5-A565-1F995AD72B1A}" type="datetime6">
              <a:rPr lang="sv-SE" smtClean="0"/>
              <a:t>november 2016</a:t>
            </a:fld>
            <a:endParaRPr lang="en-US" dirty="0"/>
          </a:p>
        </p:txBody>
      </p:sp>
      <p:sp>
        <p:nvSpPr>
          <p:cNvPr id="7" name="Footer Placeholder 6"/>
          <p:cNvSpPr>
            <a:spLocks noGrp="1"/>
          </p:cNvSpPr>
          <p:nvPr>
            <p:ph type="ftr" sz="quarter" idx="11"/>
          </p:nvPr>
        </p:nvSpPr>
        <p:spPr/>
        <p:txBody>
          <a:bodyPr/>
          <a:lstStyle/>
          <a:p>
            <a:r>
              <a:rPr lang="sv-SE" dirty="0" smtClean="0"/>
              <a:t>Långsiktig befolkningsprognos och ekonomisk analys 2016-2030  Ovanåker kommun</a:t>
            </a:r>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73720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3410B1F-2E6D-4F32-AD4B-64F4690F594D}" type="datetime6">
              <a:rPr lang="sv-SE" smtClean="0"/>
              <a:t>november 2016</a:t>
            </a:fld>
            <a:endParaRPr lang="en-US" dirty="0"/>
          </a:p>
        </p:txBody>
      </p:sp>
      <p:sp>
        <p:nvSpPr>
          <p:cNvPr id="6" name="Footer Placeholder 5"/>
          <p:cNvSpPr>
            <a:spLocks noGrp="1"/>
          </p:cNvSpPr>
          <p:nvPr>
            <p:ph type="ftr" sz="quarter" idx="11"/>
          </p:nvPr>
        </p:nvSpPr>
        <p:spPr/>
        <p:txBody>
          <a:bodyPr/>
          <a:lstStyle/>
          <a:p>
            <a:r>
              <a:rPr lang="sv-SE" dirty="0" smtClean="0"/>
              <a:t>Långsiktig befolkningsprognos och ekonomisk analys 2016-2030  Ovanåker kommun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83533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sv-SE" smtClean="0"/>
              <a:t>Klicka här för att ändra format</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Redigera format för bakgrundstext</a:t>
            </a:r>
          </a:p>
        </p:txBody>
      </p:sp>
      <p:sp>
        <p:nvSpPr>
          <p:cNvPr id="8" name="Date Placeholder 7"/>
          <p:cNvSpPr>
            <a:spLocks noGrp="1"/>
          </p:cNvSpPr>
          <p:nvPr>
            <p:ph type="dt" sz="half" idx="10"/>
          </p:nvPr>
        </p:nvSpPr>
        <p:spPr/>
        <p:txBody>
          <a:bodyPr/>
          <a:lstStyle/>
          <a:p>
            <a:fld id="{EEAE5CA2-DA03-4837-9EC7-A047C267AABE}" type="datetime6">
              <a:rPr lang="sv-SE" smtClean="0"/>
              <a:t>november 2016</a:t>
            </a:fld>
            <a:endParaRPr lang="en-US" dirty="0"/>
          </a:p>
        </p:txBody>
      </p:sp>
      <p:sp>
        <p:nvSpPr>
          <p:cNvPr id="9" name="Footer Placeholder 8"/>
          <p:cNvSpPr>
            <a:spLocks noGrp="1"/>
          </p:cNvSpPr>
          <p:nvPr>
            <p:ph type="ftr" sz="quarter" idx="11"/>
          </p:nvPr>
        </p:nvSpPr>
        <p:spPr/>
        <p:txBody>
          <a:bodyPr/>
          <a:lstStyle/>
          <a:p>
            <a:r>
              <a:rPr lang="sv-SE" dirty="0" smtClean="0"/>
              <a:t>Långsiktig befolkningsprognos och ekonomisk analys 2016-2030  Ovanåker kommun</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00891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sv-SE" smtClean="0"/>
              <a:t>Klicka här för att ändra format</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Redigera format för bakgrundstext</a:t>
            </a:r>
          </a:p>
        </p:txBody>
      </p:sp>
      <p:sp>
        <p:nvSpPr>
          <p:cNvPr id="8" name="Date Placeholder 7"/>
          <p:cNvSpPr>
            <a:spLocks noGrp="1"/>
          </p:cNvSpPr>
          <p:nvPr>
            <p:ph type="dt" sz="half" idx="10"/>
          </p:nvPr>
        </p:nvSpPr>
        <p:spPr/>
        <p:txBody>
          <a:bodyPr/>
          <a:lstStyle/>
          <a:p>
            <a:fld id="{B9F272B4-91B2-46F5-92BF-C699FF47171D}" type="datetime6">
              <a:rPr lang="sv-SE" smtClean="0"/>
              <a:t>november 2016</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r>
              <a:rPr lang="sv-SE" dirty="0" smtClean="0"/>
              <a:t>Långsiktig befolkningsprognos och ekonomisk analys 2016-2030  Ovanåker kommun</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74863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sv-SE" smtClean="0"/>
              <a:t>Klicka här för att ändra format</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CFB0CD45-EC87-4364-817D-0F2AF60A5B34}" type="datetime6">
              <a:rPr lang="sv-SE" smtClean="0"/>
              <a:t>november 2016</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sv-SE" dirty="0" smtClean="0"/>
              <a:t>Långsiktig befolkningsprognos och ekonomisk analys 2016-2030  Ovanåker kommun</a:t>
            </a:r>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5957991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2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2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chart" Target="../charts/chart23.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ebbutik.skl.se/sv/artiklar/framtidens-utmaning-valfardens-langsiktiga-finansiering.htmlhttp:/webbutik.skl.se/sv/artiklar/framtidens-utmaning-valfardens-langsiktiga-finansiering.html"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normAutofit/>
          </a:bodyPr>
          <a:lstStyle/>
          <a:p>
            <a:r>
              <a:rPr lang="sv-SE" dirty="0" smtClean="0"/>
              <a:t>Långsiktig befolknings-prognos och ekonomisk analys 2016-2030</a:t>
            </a:r>
            <a:endParaRPr lang="sv-SE" dirty="0"/>
          </a:p>
        </p:txBody>
      </p:sp>
      <p:sp>
        <p:nvSpPr>
          <p:cNvPr id="3" name="Underrubrik 2"/>
          <p:cNvSpPr>
            <a:spLocks noGrp="1"/>
          </p:cNvSpPr>
          <p:nvPr>
            <p:ph type="subTitle" idx="1"/>
          </p:nvPr>
        </p:nvSpPr>
        <p:spPr/>
        <p:txBody>
          <a:bodyPr>
            <a:normAutofit/>
          </a:bodyPr>
          <a:lstStyle/>
          <a:p>
            <a:r>
              <a:rPr lang="sv-SE" sz="4000" dirty="0" smtClean="0">
                <a:solidFill>
                  <a:srgbClr val="02788A"/>
                </a:solidFill>
              </a:rPr>
              <a:t>Ovanåker kommun</a:t>
            </a:r>
            <a:r>
              <a:rPr lang="sv-SE" sz="4000" dirty="0" smtClean="0"/>
              <a:t>	</a:t>
            </a:r>
            <a:endParaRPr lang="sv-SE" sz="4000" dirty="0"/>
          </a:p>
        </p:txBody>
      </p:sp>
      <p:sp>
        <p:nvSpPr>
          <p:cNvPr id="10" name="textruta 9"/>
          <p:cNvSpPr txBox="1"/>
          <p:nvPr/>
        </p:nvSpPr>
        <p:spPr>
          <a:xfrm>
            <a:off x="9268179" y="1481068"/>
            <a:ext cx="2898420" cy="1176407"/>
          </a:xfrm>
          <a:prstGeom prst="rect">
            <a:avLst/>
          </a:prstGeom>
          <a:solidFill>
            <a:srgbClr val="02788A"/>
          </a:solidFill>
        </p:spPr>
        <p:txBody>
          <a:bodyPr wrap="square" rtlCol="0">
            <a:noAutofit/>
          </a:bodyPr>
          <a:lstStyle/>
          <a:p>
            <a:r>
              <a:rPr lang="sv-SE" sz="1200" dirty="0" smtClean="0">
                <a:solidFill>
                  <a:schemeClr val="bg1"/>
                </a:solidFill>
                <a:latin typeface="Garamond" panose="02020404030301010803" pitchFamily="18" charset="0"/>
              </a:rPr>
              <a:t>Län			Gävleborgs län</a:t>
            </a:r>
          </a:p>
          <a:p>
            <a:r>
              <a:rPr lang="sv-SE" sz="1200" dirty="0" smtClean="0">
                <a:solidFill>
                  <a:schemeClr val="bg1"/>
                </a:solidFill>
                <a:latin typeface="Garamond" panose="02020404030301010803" pitchFamily="18" charset="0"/>
              </a:rPr>
              <a:t>Landskap		Hälsingland</a:t>
            </a:r>
          </a:p>
          <a:p>
            <a:r>
              <a:rPr lang="sv-SE" sz="1200" dirty="0" smtClean="0">
                <a:solidFill>
                  <a:schemeClr val="bg1"/>
                </a:solidFill>
                <a:latin typeface="Garamond" panose="02020404030301010803" pitchFamily="18" charset="0"/>
              </a:rPr>
              <a:t>Centralort		Edsbyn</a:t>
            </a:r>
          </a:p>
          <a:p>
            <a:r>
              <a:rPr lang="sv-SE" sz="1200" dirty="0" smtClean="0">
                <a:solidFill>
                  <a:schemeClr val="bg1"/>
                </a:solidFill>
                <a:latin typeface="Garamond" panose="02020404030301010803" pitchFamily="18" charset="0"/>
              </a:rPr>
              <a:t>Areal			2 016,98 km</a:t>
            </a:r>
            <a:r>
              <a:rPr lang="sv-SE" sz="1200" baseline="30000" dirty="0" smtClean="0">
                <a:solidFill>
                  <a:schemeClr val="bg1"/>
                </a:solidFill>
                <a:latin typeface="Garamond" panose="02020404030301010803" pitchFamily="18" charset="0"/>
              </a:rPr>
              <a:t>2</a:t>
            </a:r>
            <a:endParaRPr lang="sv-SE" sz="1200" dirty="0" smtClean="0">
              <a:solidFill>
                <a:schemeClr val="bg1"/>
              </a:solidFill>
              <a:latin typeface="Garamond" panose="02020404030301010803" pitchFamily="18" charset="0"/>
            </a:endParaRPr>
          </a:p>
          <a:p>
            <a:r>
              <a:rPr lang="sv-SE" sz="1200" dirty="0" smtClean="0">
                <a:solidFill>
                  <a:schemeClr val="bg1"/>
                </a:solidFill>
                <a:latin typeface="Garamond" panose="02020404030301010803" pitchFamily="18" charset="0"/>
              </a:rPr>
              <a:t>Folkmängd		11 469 (2015-12-31)</a:t>
            </a:r>
          </a:p>
          <a:p>
            <a:r>
              <a:rPr lang="sv-SE" sz="1200" dirty="0" smtClean="0">
                <a:solidFill>
                  <a:schemeClr val="bg1"/>
                </a:solidFill>
                <a:latin typeface="Garamond" panose="02020404030301010803" pitchFamily="18" charset="0"/>
              </a:rPr>
              <a:t>Befolkningstäthet	5,69 invånare/km</a:t>
            </a:r>
            <a:r>
              <a:rPr lang="sv-SE" sz="1200" baseline="30000" dirty="0" smtClean="0">
                <a:solidFill>
                  <a:schemeClr val="bg1"/>
                </a:solidFill>
                <a:latin typeface="Garamond" panose="02020404030301010803" pitchFamily="18" charset="0"/>
              </a:rPr>
              <a:t>2</a:t>
            </a:r>
            <a:endParaRPr lang="sv-SE" sz="1200" dirty="0" smtClean="0">
              <a:solidFill>
                <a:schemeClr val="bg1"/>
              </a:solidFill>
              <a:latin typeface="Garamond" panose="02020404030301010803" pitchFamily="18" charset="0"/>
            </a:endParaRPr>
          </a:p>
        </p:txBody>
      </p:sp>
      <p:sp>
        <p:nvSpPr>
          <p:cNvPr id="13" name="textruta 12"/>
          <p:cNvSpPr txBox="1"/>
          <p:nvPr/>
        </p:nvSpPr>
        <p:spPr>
          <a:xfrm>
            <a:off x="0" y="787400"/>
            <a:ext cx="4622800" cy="584775"/>
          </a:xfrm>
          <a:prstGeom prst="rect">
            <a:avLst/>
          </a:prstGeom>
          <a:noFill/>
        </p:spPr>
        <p:txBody>
          <a:bodyPr wrap="square" rtlCol="0">
            <a:spAutoFit/>
          </a:bodyPr>
          <a:lstStyle/>
          <a:p>
            <a:r>
              <a:rPr lang="sv-SE" sz="3200" dirty="0" smtClean="0">
                <a:latin typeface="Bauhaus 93" panose="04030905020B02020C02" pitchFamily="82" charset="0"/>
              </a:rPr>
              <a:t>TRAINEE</a:t>
            </a:r>
            <a:r>
              <a:rPr lang="sv-SE" sz="3200" dirty="0" smtClean="0"/>
              <a:t> </a:t>
            </a:r>
            <a:r>
              <a:rPr lang="sv-SE" sz="2400" dirty="0" smtClean="0">
                <a:latin typeface="Berlin Sans FB" panose="020E0602020502020306" pitchFamily="34" charset="0"/>
              </a:rPr>
              <a:t>SÖDRA NORRLAND</a:t>
            </a:r>
            <a:endParaRPr lang="sv-SE" sz="2400" dirty="0">
              <a:latin typeface="Berlin Sans FB" panose="020E0602020502020306" pitchFamily="34" charset="0"/>
            </a:endParaRPr>
          </a:p>
        </p:txBody>
      </p:sp>
      <p:sp>
        <p:nvSpPr>
          <p:cNvPr id="15" name="Rektangel 14"/>
          <p:cNvSpPr/>
          <p:nvPr/>
        </p:nvSpPr>
        <p:spPr>
          <a:xfrm>
            <a:off x="9270000" y="769256"/>
            <a:ext cx="2898421" cy="5297713"/>
          </a:xfrm>
          <a:prstGeom prst="rect">
            <a:avLst/>
          </a:prstGeom>
          <a:noFill/>
          <a:ln w="31750">
            <a:solidFill>
              <a:srgbClr val="027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p:cNvSpPr txBox="1"/>
          <p:nvPr/>
        </p:nvSpPr>
        <p:spPr>
          <a:xfrm>
            <a:off x="9280879" y="1409059"/>
            <a:ext cx="2873019" cy="72009"/>
          </a:xfrm>
          <a:prstGeom prst="rect">
            <a:avLst/>
          </a:prstGeom>
          <a:solidFill>
            <a:schemeClr val="bg1"/>
          </a:solidFill>
        </p:spPr>
        <p:txBody>
          <a:bodyPr wrap="square" rtlCol="0">
            <a:noAutofit/>
          </a:bodyPr>
          <a:lstStyle/>
          <a:p>
            <a:endParaRPr lang="sv-SE" dirty="0"/>
          </a:p>
        </p:txBody>
      </p:sp>
      <p:sp>
        <p:nvSpPr>
          <p:cNvPr id="11" name="textruta 10"/>
          <p:cNvSpPr txBox="1"/>
          <p:nvPr/>
        </p:nvSpPr>
        <p:spPr>
          <a:xfrm>
            <a:off x="9280878" y="782175"/>
            <a:ext cx="2873019" cy="84929"/>
          </a:xfrm>
          <a:prstGeom prst="rect">
            <a:avLst/>
          </a:prstGeom>
          <a:solidFill>
            <a:schemeClr val="bg1"/>
          </a:solidFill>
        </p:spPr>
        <p:txBody>
          <a:bodyPr wrap="square" rtlCol="0">
            <a:noAutofit/>
          </a:bodyPr>
          <a:lstStyle/>
          <a:p>
            <a:endParaRPr lang="sv-SE" dirty="0"/>
          </a:p>
        </p:txBody>
      </p:sp>
      <p:sp>
        <p:nvSpPr>
          <p:cNvPr id="8" name="Platshållare för datum 7"/>
          <p:cNvSpPr>
            <a:spLocks noGrp="1"/>
          </p:cNvSpPr>
          <p:nvPr>
            <p:ph type="dt" sz="half" idx="10"/>
          </p:nvPr>
        </p:nvSpPr>
        <p:spPr>
          <a:xfrm>
            <a:off x="8850411" y="6356347"/>
            <a:ext cx="2743200" cy="365125"/>
          </a:xfrm>
        </p:spPr>
        <p:txBody>
          <a:bodyPr/>
          <a:lstStyle/>
          <a:p>
            <a:pPr algn="r"/>
            <a:fld id="{D4248A7D-6E8A-4C7A-9D8D-49EC32A3D6A9}" type="datetime6">
              <a:rPr lang="sv-SE" smtClean="0"/>
              <a:t>november 2016</a:t>
            </a:fld>
            <a:endParaRPr lang="en-US" dirty="0"/>
          </a:p>
        </p:txBody>
      </p:sp>
      <p:sp>
        <p:nvSpPr>
          <p:cNvPr id="14" name="Platshållare för sidfot 13"/>
          <p:cNvSpPr>
            <a:spLocks noGrp="1"/>
          </p:cNvSpPr>
          <p:nvPr>
            <p:ph type="ftr" sz="quarter" idx="11"/>
          </p:nvPr>
        </p:nvSpPr>
        <p:spPr>
          <a:xfrm>
            <a:off x="309094" y="6351323"/>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16" name="Platshållare för bildnummer 15"/>
          <p:cNvSpPr>
            <a:spLocks noGrp="1"/>
          </p:cNvSpPr>
          <p:nvPr>
            <p:ph type="sldNum" sz="quarter" idx="12"/>
          </p:nvPr>
        </p:nvSpPr>
        <p:spPr>
          <a:xfrm>
            <a:off x="10469405" y="6351324"/>
            <a:ext cx="1530927" cy="365125"/>
          </a:xfrm>
        </p:spPr>
        <p:txBody>
          <a:bodyPr/>
          <a:lstStyle/>
          <a:p>
            <a:fld id="{4FAB73BC-B049-4115-A692-8D63A059BFB8}" type="slidenum">
              <a:rPr lang="en-US" smtClean="0">
                <a:solidFill>
                  <a:schemeClr val="tx1">
                    <a:lumMod val="50000"/>
                    <a:lumOff val="50000"/>
                  </a:schemeClr>
                </a:solidFill>
              </a:rPr>
              <a:pPr/>
              <a:t>1</a:t>
            </a:fld>
            <a:endParaRPr lang="en-US" dirty="0">
              <a:solidFill>
                <a:schemeClr val="tx1">
                  <a:lumMod val="50000"/>
                  <a:lumOff val="50000"/>
                </a:schemeClr>
              </a:solidFill>
            </a:endParaRPr>
          </a:p>
        </p:txBody>
      </p:sp>
      <p:sp>
        <p:nvSpPr>
          <p:cNvPr id="19" name="textruta 18"/>
          <p:cNvSpPr txBox="1"/>
          <p:nvPr/>
        </p:nvSpPr>
        <p:spPr>
          <a:xfrm>
            <a:off x="11874322" y="867104"/>
            <a:ext cx="279576" cy="587184"/>
          </a:xfrm>
          <a:prstGeom prst="rect">
            <a:avLst/>
          </a:prstGeom>
          <a:solidFill>
            <a:schemeClr val="bg1"/>
          </a:solidFill>
        </p:spPr>
        <p:txBody>
          <a:bodyPr wrap="square" rtlCol="0">
            <a:spAutoFit/>
          </a:bodyPr>
          <a:lstStyle/>
          <a:p>
            <a:endParaRPr lang="sv-SE" dirty="0"/>
          </a:p>
        </p:txBody>
      </p:sp>
      <p:pic>
        <p:nvPicPr>
          <p:cNvPr id="5" name="Bildobjekt 4"/>
          <p:cNvPicPr>
            <a:picLocks noChangeAspect="1"/>
          </p:cNvPicPr>
          <p:nvPr/>
        </p:nvPicPr>
        <p:blipFill>
          <a:blip r:embed="rId2"/>
          <a:stretch>
            <a:fillRect/>
          </a:stretch>
        </p:blipFill>
        <p:spPr>
          <a:xfrm>
            <a:off x="9454896" y="782175"/>
            <a:ext cx="2419426" cy="691025"/>
          </a:xfrm>
          <a:prstGeom prst="rect">
            <a:avLst/>
          </a:prstGeom>
        </p:spPr>
      </p:pic>
      <p:sp>
        <p:nvSpPr>
          <p:cNvPr id="6" name="textruta 5"/>
          <p:cNvSpPr txBox="1"/>
          <p:nvPr/>
        </p:nvSpPr>
        <p:spPr>
          <a:xfrm>
            <a:off x="9279056" y="867104"/>
            <a:ext cx="175840" cy="613964"/>
          </a:xfrm>
          <a:prstGeom prst="rect">
            <a:avLst/>
          </a:prstGeom>
          <a:solidFill>
            <a:schemeClr val="bg1"/>
          </a:solidFill>
        </p:spPr>
        <p:txBody>
          <a:bodyPr wrap="square" rtlCol="0">
            <a:noAutofit/>
          </a:bodyPr>
          <a:lstStyle/>
          <a:p>
            <a:endParaRPr lang="sv-SE" dirty="0"/>
          </a:p>
        </p:txBody>
      </p:sp>
      <p:pic>
        <p:nvPicPr>
          <p:cNvPr id="7" name="Bildobjekt 6"/>
          <p:cNvPicPr>
            <a:picLocks noChangeAspect="1"/>
          </p:cNvPicPr>
          <p:nvPr/>
        </p:nvPicPr>
        <p:blipFill>
          <a:blip r:embed="rId3"/>
          <a:stretch>
            <a:fillRect/>
          </a:stretch>
        </p:blipFill>
        <p:spPr>
          <a:xfrm>
            <a:off x="9279056" y="2657475"/>
            <a:ext cx="2874841" cy="3409494"/>
          </a:xfrm>
          <a:prstGeom prst="rect">
            <a:avLst/>
          </a:prstGeom>
        </p:spPr>
      </p:pic>
    </p:spTree>
    <p:extLst>
      <p:ext uri="{BB962C8B-B14F-4D97-AF65-F5344CB8AC3E}">
        <p14:creationId xmlns:p14="http://schemas.microsoft.com/office/powerpoint/2010/main" val="34285192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77259" y="319613"/>
            <a:ext cx="9789467" cy="5981376"/>
          </a:xfrm>
          <a:prstGeom prst="rect">
            <a:avLst/>
          </a:prstGeom>
          <a:solidFill>
            <a:srgbClr val="02788A"/>
          </a:solidFill>
          <a:ln>
            <a:solidFill>
              <a:schemeClr val="accent1"/>
            </a:solidFill>
          </a:ln>
        </p:spPr>
        <p:txBody>
          <a:bodyPr wrap="square" lIns="504000" tIns="612000" rIns="72000" bIns="216000" rtlCol="0" anchor="t" anchorCtr="0">
            <a:noAutofit/>
          </a:bodyPr>
          <a:lstStyle/>
          <a:p>
            <a:r>
              <a:rPr lang="sv-SE" sz="4000" dirty="0">
                <a:ln>
                  <a:solidFill>
                    <a:schemeClr val="bg1"/>
                  </a:solidFill>
                </a:ln>
                <a:solidFill>
                  <a:schemeClr val="bg1"/>
                </a:solidFill>
              </a:rPr>
              <a:t>Befolkningsförändringar</a:t>
            </a:r>
          </a:p>
          <a:p>
            <a:pPr marL="1028700" lvl="1" indent="-571500">
              <a:buFont typeface="Arial" panose="020B0604020202020204" pitchFamily="34" charset="0"/>
              <a:buChar char="•"/>
            </a:pPr>
            <a:r>
              <a:rPr lang="sv-SE" sz="3200" dirty="0" smtClean="0">
                <a:solidFill>
                  <a:schemeClr val="bg1"/>
                </a:solidFill>
              </a:rPr>
              <a:t>Modell för befolkningsprognoser</a:t>
            </a:r>
          </a:p>
          <a:p>
            <a:pPr marL="1028700" lvl="1" indent="-571500">
              <a:buFont typeface="Arial" panose="020B0604020202020204" pitchFamily="34" charset="0"/>
              <a:buChar char="•"/>
            </a:pPr>
            <a:r>
              <a:rPr lang="sv-SE" sz="3200" dirty="0" smtClean="0">
                <a:solidFill>
                  <a:schemeClr val="bg1"/>
                </a:solidFill>
              </a:rPr>
              <a:t>Befolkningsutveckling</a:t>
            </a:r>
          </a:p>
          <a:p>
            <a:pPr marL="1028700" lvl="1" indent="-571500">
              <a:buFont typeface="Arial" panose="020B0604020202020204" pitchFamily="34" charset="0"/>
              <a:buChar char="•"/>
            </a:pPr>
            <a:r>
              <a:rPr lang="sv-SE" sz="3200" dirty="0" smtClean="0">
                <a:solidFill>
                  <a:schemeClr val="bg1"/>
                </a:solidFill>
              </a:rPr>
              <a:t>Befolkningsstruktur jämfört med riket</a:t>
            </a:r>
          </a:p>
          <a:p>
            <a:pPr marL="1028700" lvl="1" indent="-571500">
              <a:buFont typeface="Arial" panose="020B0604020202020204" pitchFamily="34" charset="0"/>
              <a:buChar char="•"/>
            </a:pPr>
            <a:r>
              <a:rPr lang="sv-SE" sz="3200" dirty="0" smtClean="0">
                <a:solidFill>
                  <a:schemeClr val="bg1"/>
                </a:solidFill>
              </a:rPr>
              <a:t>Befolkningsstruktur 2030 jämfört med 2015</a:t>
            </a:r>
          </a:p>
          <a:p>
            <a:pPr marL="1028700" lvl="1" indent="-571500">
              <a:buFont typeface="Arial" panose="020B0604020202020204" pitchFamily="34" charset="0"/>
              <a:buChar char="•"/>
            </a:pPr>
            <a:r>
              <a:rPr lang="sv-SE" sz="3200" dirty="0" smtClean="0">
                <a:solidFill>
                  <a:schemeClr val="bg1"/>
                </a:solidFill>
              </a:rPr>
              <a:t>Försörjningskvot</a:t>
            </a:r>
            <a:endParaRPr lang="sv-SE" sz="32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10</a:t>
            </a:fld>
            <a:endParaRPr lang="en-US" dirty="0">
              <a:solidFill>
                <a:schemeClr val="tx1">
                  <a:lumMod val="50000"/>
                  <a:lumOff val="50000"/>
                </a:schemeClr>
              </a:solidFill>
            </a:endParaRPr>
          </a:p>
        </p:txBody>
      </p:sp>
    </p:spTree>
    <p:extLst>
      <p:ext uri="{BB962C8B-B14F-4D97-AF65-F5344CB8AC3E}">
        <p14:creationId xmlns:p14="http://schemas.microsoft.com/office/powerpoint/2010/main" val="15345952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Modell för befolkningsprognoser</a:t>
            </a:r>
            <a:endParaRPr lang="sv-SE" sz="3200" b="1"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11</a:t>
            </a:fld>
            <a:endParaRPr lang="en-US" dirty="0">
              <a:solidFill>
                <a:schemeClr val="tx1">
                  <a:lumMod val="50000"/>
                  <a:lumOff val="50000"/>
                </a:schemeClr>
              </a:solidFill>
            </a:endParaRPr>
          </a:p>
        </p:txBody>
      </p:sp>
      <p:sp>
        <p:nvSpPr>
          <p:cNvPr id="8" name="textruta 7"/>
          <p:cNvSpPr txBox="1"/>
          <p:nvPr/>
        </p:nvSpPr>
        <p:spPr>
          <a:xfrm>
            <a:off x="272180" y="1295400"/>
            <a:ext cx="3702920" cy="4953000"/>
          </a:xfrm>
          <a:prstGeom prst="rect">
            <a:avLst/>
          </a:prstGeom>
          <a:noFill/>
          <a:ln>
            <a:solidFill>
              <a:schemeClr val="bg1"/>
            </a:solidFill>
          </a:ln>
        </p:spPr>
        <p:txBody>
          <a:bodyPr wrap="square" rtlCol="0">
            <a:noAutofit/>
          </a:bodyPr>
          <a:lstStyle/>
          <a:p>
            <a:endParaRPr lang="sv-SE" dirty="0"/>
          </a:p>
        </p:txBody>
      </p:sp>
      <p:sp>
        <p:nvSpPr>
          <p:cNvPr id="9" name="textruta 8"/>
          <p:cNvSpPr txBox="1"/>
          <p:nvPr/>
        </p:nvSpPr>
        <p:spPr>
          <a:xfrm>
            <a:off x="4165600" y="1295400"/>
            <a:ext cx="7721599" cy="4953000"/>
          </a:xfrm>
          <a:prstGeom prst="rect">
            <a:avLst/>
          </a:prstGeom>
          <a:noFill/>
          <a:ln>
            <a:solidFill>
              <a:schemeClr val="bg1"/>
            </a:solidFill>
          </a:ln>
        </p:spPr>
        <p:txBody>
          <a:bodyPr wrap="square" rtlCol="0">
            <a:noAutofit/>
          </a:bodyPr>
          <a:lstStyle/>
          <a:p>
            <a:r>
              <a:rPr lang="sv-SE" b="1" dirty="0" smtClean="0"/>
              <a:t>Datainsamling</a:t>
            </a:r>
            <a:r>
              <a:rPr lang="sv-SE" dirty="0" smtClean="0"/>
              <a:t>: </a:t>
            </a:r>
            <a:r>
              <a:rPr lang="sv-SE" sz="1600" dirty="0" smtClean="0"/>
              <a:t>SCB</a:t>
            </a:r>
          </a:p>
          <a:p>
            <a:r>
              <a:rPr lang="sv-SE" b="1" dirty="0" smtClean="0"/>
              <a:t>Data</a:t>
            </a:r>
            <a:r>
              <a:rPr lang="sv-SE" dirty="0" smtClean="0"/>
              <a:t>: </a:t>
            </a:r>
          </a:p>
          <a:p>
            <a:pPr marL="285750" indent="-285750">
              <a:buFont typeface="Wingdings" panose="05000000000000000000" pitchFamily="2" charset="2"/>
              <a:buChar char="§"/>
            </a:pPr>
            <a:r>
              <a:rPr lang="sv-SE" sz="1600" dirty="0" smtClean="0"/>
              <a:t>Folkmängd efter region, civilstånd, ålder och kön (2000-2015)</a:t>
            </a:r>
          </a:p>
          <a:p>
            <a:pPr marL="285750" indent="-285750">
              <a:buFont typeface="Wingdings" panose="05000000000000000000" pitchFamily="2" charset="2"/>
              <a:buChar char="§"/>
            </a:pPr>
            <a:r>
              <a:rPr lang="sv-SE" sz="1600" dirty="0" smtClean="0"/>
              <a:t>Levande födda efter region, kön och moderns ålder (2000-2015)</a:t>
            </a:r>
          </a:p>
          <a:p>
            <a:pPr marL="285750" indent="-285750">
              <a:buFont typeface="Wingdings" panose="05000000000000000000" pitchFamily="2" charset="2"/>
              <a:buChar char="§"/>
            </a:pPr>
            <a:r>
              <a:rPr lang="sv-SE" sz="1600" dirty="0" smtClean="0"/>
              <a:t>Döda efter region, ålder och kön (2000-2015)</a:t>
            </a:r>
          </a:p>
          <a:p>
            <a:pPr marL="285750" indent="-285750">
              <a:buFont typeface="Wingdings" panose="05000000000000000000" pitchFamily="2" charset="2"/>
              <a:buChar char="§"/>
            </a:pPr>
            <a:r>
              <a:rPr lang="sv-SE" sz="1600" dirty="0" smtClean="0"/>
              <a:t>Flyttningar efter region, ålder och kön (2000-2015)</a:t>
            </a:r>
          </a:p>
          <a:p>
            <a:r>
              <a:rPr lang="sv-SE" b="1" dirty="0" smtClean="0"/>
              <a:t>Prognos</a:t>
            </a:r>
            <a:r>
              <a:rPr lang="sv-SE" dirty="0" smtClean="0"/>
              <a:t>:</a:t>
            </a:r>
          </a:p>
          <a:p>
            <a:pPr marL="285750" indent="-285750">
              <a:buFont typeface="Wingdings" panose="05000000000000000000" pitchFamily="2" charset="2"/>
              <a:buChar char="§"/>
            </a:pPr>
            <a:r>
              <a:rPr lang="sv-SE" sz="1600" dirty="0" smtClean="0"/>
              <a:t>Befolkning: 	</a:t>
            </a:r>
            <a:r>
              <a:rPr lang="sv-SE" sz="1600" dirty="0"/>
              <a:t>	</a:t>
            </a:r>
            <a:r>
              <a:rPr lang="sv-SE" sz="1600" dirty="0" smtClean="0"/>
              <a:t>Befolkning år X-1 + (Födda – Döda) + (Invandring - Utvandring) + 					(Inflyttning – Utflyttning)</a:t>
            </a:r>
          </a:p>
          <a:p>
            <a:pPr marL="285750" indent="-285750">
              <a:buFont typeface="Wingdings" panose="05000000000000000000" pitchFamily="2" charset="2"/>
              <a:buChar char="§"/>
            </a:pPr>
            <a:r>
              <a:rPr lang="sv-SE" sz="1600" dirty="0" smtClean="0"/>
              <a:t>Födda:			Födda barn under senaste treårsperioden/Antal kvinnor i åldern Y 				under senaste treårsperioden. Fruktbarhetsintervall 14 år till 49+ år</a:t>
            </a:r>
          </a:p>
          <a:p>
            <a:pPr marL="285750" indent="-285750">
              <a:buFont typeface="Wingdings" panose="05000000000000000000" pitchFamily="2" charset="2"/>
              <a:buChar char="§"/>
            </a:pPr>
            <a:r>
              <a:rPr lang="sv-SE" sz="1600" dirty="0" smtClean="0"/>
              <a:t>Döda:			Dödsrisk 0- åringar, Antal avlidna 0-åringar under senaste treårs-					perioden*1000 /Antal levande födda barn  under senaste treårs-					perioden </a:t>
            </a:r>
          </a:p>
          <a:p>
            <a:pPr lvl="2"/>
            <a:r>
              <a:rPr lang="sv-SE" sz="1600" dirty="0" smtClean="0"/>
              <a:t>		Dödsrisk övriga, Antal avlidna Y åringar under senaste 					treårsperioden (åren x till x-2)*1000/Antal Y-1 åringar under åren X-1 		till X-3</a:t>
            </a:r>
          </a:p>
          <a:p>
            <a:pPr marL="285750" indent="-285750">
              <a:buFont typeface="Wingdings" panose="05000000000000000000" pitchFamily="2" charset="2"/>
              <a:buChar char="§"/>
            </a:pPr>
            <a:r>
              <a:rPr lang="sv-SE" sz="1600" dirty="0" smtClean="0"/>
              <a:t>Flyttningar: 		Modellen är analog med modellen för dödsrisker, vänlig se ovan. 					Modellen för In-/Utvandring har dock normaliserats till 10 år istället 				för 3 år för att jämna ut extremvärden. </a:t>
            </a:r>
          </a:p>
        </p:txBody>
      </p:sp>
      <p:pic>
        <p:nvPicPr>
          <p:cNvPr id="10" name="Bildobjekt 9"/>
          <p:cNvPicPr>
            <a:picLocks noChangeAspect="1"/>
          </p:cNvPicPr>
          <p:nvPr/>
        </p:nvPicPr>
        <p:blipFill>
          <a:blip r:embed="rId3"/>
          <a:stretch>
            <a:fillRect/>
          </a:stretch>
        </p:blipFill>
        <p:spPr>
          <a:xfrm>
            <a:off x="704592" y="2971900"/>
            <a:ext cx="2838095" cy="1600000"/>
          </a:xfrm>
          <a:prstGeom prst="rect">
            <a:avLst/>
          </a:prstGeom>
        </p:spPr>
      </p:pic>
      <p:sp>
        <p:nvSpPr>
          <p:cNvPr id="11" name="Rektangel 10"/>
          <p:cNvSpPr/>
          <p:nvPr/>
        </p:nvSpPr>
        <p:spPr>
          <a:xfrm>
            <a:off x="704592" y="2927697"/>
            <a:ext cx="2838095" cy="16442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p:cNvPicPr>
            <a:picLocks noChangeAspect="1"/>
          </p:cNvPicPr>
          <p:nvPr/>
        </p:nvPicPr>
        <p:blipFill>
          <a:blip r:embed="rId4"/>
          <a:stretch>
            <a:fillRect/>
          </a:stretch>
        </p:blipFill>
        <p:spPr>
          <a:xfrm>
            <a:off x="1111285" y="1821073"/>
            <a:ext cx="571429" cy="580952"/>
          </a:xfrm>
          <a:prstGeom prst="rect">
            <a:avLst/>
          </a:prstGeom>
        </p:spPr>
      </p:pic>
      <p:cxnSp>
        <p:nvCxnSpPr>
          <p:cNvPr id="15" name="Rak pilkoppling 14"/>
          <p:cNvCxnSpPr/>
          <p:nvPr/>
        </p:nvCxnSpPr>
        <p:spPr>
          <a:xfrm>
            <a:off x="1396999" y="2501900"/>
            <a:ext cx="0" cy="330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Bildobjekt 19"/>
          <p:cNvPicPr>
            <a:picLocks noChangeAspect="1"/>
          </p:cNvPicPr>
          <p:nvPr/>
        </p:nvPicPr>
        <p:blipFill>
          <a:blip r:embed="rId5"/>
          <a:stretch>
            <a:fillRect/>
          </a:stretch>
        </p:blipFill>
        <p:spPr>
          <a:xfrm>
            <a:off x="2554445" y="1821073"/>
            <a:ext cx="548923" cy="580952"/>
          </a:xfrm>
          <a:prstGeom prst="rect">
            <a:avLst/>
          </a:prstGeom>
        </p:spPr>
      </p:pic>
      <p:cxnSp>
        <p:nvCxnSpPr>
          <p:cNvPr id="21" name="Rak pilkoppling 20"/>
          <p:cNvCxnSpPr/>
          <p:nvPr/>
        </p:nvCxnSpPr>
        <p:spPr>
          <a:xfrm>
            <a:off x="2828906" y="2501900"/>
            <a:ext cx="0" cy="330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Bildobjekt 21"/>
          <p:cNvPicPr>
            <a:picLocks noChangeAspect="1"/>
          </p:cNvPicPr>
          <p:nvPr/>
        </p:nvPicPr>
        <p:blipFill>
          <a:blip r:embed="rId6"/>
          <a:stretch>
            <a:fillRect/>
          </a:stretch>
        </p:blipFill>
        <p:spPr>
          <a:xfrm>
            <a:off x="826645" y="5097572"/>
            <a:ext cx="1140707" cy="677295"/>
          </a:xfrm>
          <a:prstGeom prst="rect">
            <a:avLst/>
          </a:prstGeom>
        </p:spPr>
      </p:pic>
      <p:pic>
        <p:nvPicPr>
          <p:cNvPr id="24" name="Bildobjekt 23"/>
          <p:cNvPicPr>
            <a:picLocks noChangeAspect="1"/>
          </p:cNvPicPr>
          <p:nvPr/>
        </p:nvPicPr>
        <p:blipFill>
          <a:blip r:embed="rId7"/>
          <a:stretch>
            <a:fillRect/>
          </a:stretch>
        </p:blipFill>
        <p:spPr>
          <a:xfrm>
            <a:off x="2399831" y="5097571"/>
            <a:ext cx="1142856" cy="677295"/>
          </a:xfrm>
          <a:prstGeom prst="rect">
            <a:avLst/>
          </a:prstGeom>
        </p:spPr>
      </p:pic>
      <p:cxnSp>
        <p:nvCxnSpPr>
          <p:cNvPr id="25" name="Rak pilkoppling 24"/>
          <p:cNvCxnSpPr/>
          <p:nvPr/>
        </p:nvCxnSpPr>
        <p:spPr>
          <a:xfrm rot="10800000">
            <a:off x="1409084" y="4713927"/>
            <a:ext cx="0" cy="330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ak pilkoppling 25"/>
          <p:cNvCxnSpPr/>
          <p:nvPr/>
        </p:nvCxnSpPr>
        <p:spPr>
          <a:xfrm rot="10800000">
            <a:off x="2828906" y="4713927"/>
            <a:ext cx="0" cy="330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ruta 26"/>
          <p:cNvSpPr txBox="1"/>
          <p:nvPr/>
        </p:nvSpPr>
        <p:spPr>
          <a:xfrm>
            <a:off x="838730" y="1437187"/>
            <a:ext cx="1140707" cy="276999"/>
          </a:xfrm>
          <a:prstGeom prst="rect">
            <a:avLst/>
          </a:prstGeom>
          <a:noFill/>
        </p:spPr>
        <p:txBody>
          <a:bodyPr wrap="square" rtlCol="0">
            <a:spAutoFit/>
          </a:bodyPr>
          <a:lstStyle/>
          <a:p>
            <a:pPr algn="ctr"/>
            <a:r>
              <a:rPr lang="sv-SE" sz="1200" dirty="0" smtClean="0">
                <a:latin typeface="Copperplate Gothic Bold" panose="020E0705020206020404" pitchFamily="34" charset="0"/>
                <a:ea typeface="GungsuhChe" panose="02030609000101010101" pitchFamily="49" charset="-127"/>
              </a:rPr>
              <a:t>Födda</a:t>
            </a:r>
            <a:endParaRPr lang="sv-SE" sz="1200" dirty="0">
              <a:latin typeface="Copperplate Gothic Bold" panose="020E0705020206020404" pitchFamily="34" charset="0"/>
              <a:ea typeface="GungsuhChe" panose="02030609000101010101" pitchFamily="49" charset="-127"/>
            </a:endParaRPr>
          </a:p>
        </p:txBody>
      </p:sp>
      <p:sp>
        <p:nvSpPr>
          <p:cNvPr id="28" name="textruta 27"/>
          <p:cNvSpPr txBox="1"/>
          <p:nvPr/>
        </p:nvSpPr>
        <p:spPr>
          <a:xfrm>
            <a:off x="2258551" y="1437187"/>
            <a:ext cx="1140707" cy="276999"/>
          </a:xfrm>
          <a:prstGeom prst="rect">
            <a:avLst/>
          </a:prstGeom>
          <a:noFill/>
        </p:spPr>
        <p:txBody>
          <a:bodyPr wrap="square" rtlCol="0">
            <a:spAutoFit/>
          </a:bodyPr>
          <a:lstStyle/>
          <a:p>
            <a:pPr algn="ctr"/>
            <a:r>
              <a:rPr lang="sv-SE" sz="1200" dirty="0" smtClean="0">
                <a:latin typeface="Copperplate Gothic Bold" panose="020E0705020206020404" pitchFamily="34" charset="0"/>
                <a:ea typeface="GungsuhChe" panose="02030609000101010101" pitchFamily="49" charset="-127"/>
              </a:rPr>
              <a:t>Döda</a:t>
            </a:r>
            <a:endParaRPr lang="sv-SE" sz="1200" dirty="0">
              <a:latin typeface="Copperplate Gothic Bold" panose="020E0705020206020404" pitchFamily="34" charset="0"/>
              <a:ea typeface="GungsuhChe" panose="02030609000101010101" pitchFamily="49" charset="-127"/>
            </a:endParaRPr>
          </a:p>
        </p:txBody>
      </p:sp>
      <p:sp>
        <p:nvSpPr>
          <p:cNvPr id="29" name="textruta 28"/>
          <p:cNvSpPr txBox="1"/>
          <p:nvPr/>
        </p:nvSpPr>
        <p:spPr>
          <a:xfrm>
            <a:off x="761648" y="5834533"/>
            <a:ext cx="1294870" cy="461665"/>
          </a:xfrm>
          <a:prstGeom prst="rect">
            <a:avLst/>
          </a:prstGeom>
          <a:noFill/>
        </p:spPr>
        <p:txBody>
          <a:bodyPr wrap="square" rtlCol="0">
            <a:spAutoFit/>
          </a:bodyPr>
          <a:lstStyle/>
          <a:p>
            <a:pPr algn="ctr"/>
            <a:r>
              <a:rPr lang="sv-SE" sz="1200" dirty="0" smtClean="0">
                <a:latin typeface="Copperplate Gothic Bold" panose="020E0705020206020404" pitchFamily="34" charset="0"/>
                <a:ea typeface="GungsuhChe" panose="02030609000101010101" pitchFamily="49" charset="-127"/>
              </a:rPr>
              <a:t>Invandring/Utvandring</a:t>
            </a:r>
            <a:endParaRPr lang="sv-SE" sz="1200" dirty="0">
              <a:latin typeface="Copperplate Gothic Bold" panose="020E0705020206020404" pitchFamily="34" charset="0"/>
              <a:ea typeface="GungsuhChe" panose="02030609000101010101" pitchFamily="49" charset="-127"/>
            </a:endParaRPr>
          </a:p>
        </p:txBody>
      </p:sp>
      <p:sp>
        <p:nvSpPr>
          <p:cNvPr id="30" name="textruta 29"/>
          <p:cNvSpPr txBox="1"/>
          <p:nvPr/>
        </p:nvSpPr>
        <p:spPr>
          <a:xfrm>
            <a:off x="2245255" y="5834532"/>
            <a:ext cx="1294870" cy="461665"/>
          </a:xfrm>
          <a:prstGeom prst="rect">
            <a:avLst/>
          </a:prstGeom>
          <a:noFill/>
        </p:spPr>
        <p:txBody>
          <a:bodyPr wrap="square" rtlCol="0">
            <a:spAutoFit/>
          </a:bodyPr>
          <a:lstStyle/>
          <a:p>
            <a:pPr algn="ctr"/>
            <a:r>
              <a:rPr lang="sv-SE" sz="1200" dirty="0" smtClean="0">
                <a:latin typeface="Copperplate Gothic Bold" panose="020E0705020206020404" pitchFamily="34" charset="0"/>
                <a:ea typeface="GungsuhChe" panose="02030609000101010101" pitchFamily="49" charset="-127"/>
              </a:rPr>
              <a:t>Inflyttning/Utflyttning</a:t>
            </a:r>
            <a:endParaRPr lang="sv-SE" sz="1200" dirty="0">
              <a:latin typeface="Copperplate Gothic Bold" panose="020E0705020206020404" pitchFamily="34" charset="0"/>
              <a:ea typeface="GungsuhChe" panose="02030609000101010101" pitchFamily="49" charset="-127"/>
            </a:endParaRPr>
          </a:p>
        </p:txBody>
      </p:sp>
      <p:sp>
        <p:nvSpPr>
          <p:cNvPr id="31" name="textruta 30"/>
          <p:cNvSpPr txBox="1"/>
          <p:nvPr/>
        </p:nvSpPr>
        <p:spPr>
          <a:xfrm>
            <a:off x="1086157" y="3561115"/>
            <a:ext cx="2070100" cy="377366"/>
          </a:xfrm>
          <a:prstGeom prst="rect">
            <a:avLst/>
          </a:prstGeom>
          <a:noFill/>
        </p:spPr>
        <p:txBody>
          <a:bodyPr wrap="square" rtlCol="0">
            <a:spAutoFit/>
          </a:bodyPr>
          <a:lstStyle/>
          <a:p>
            <a:pPr algn="ctr"/>
            <a:r>
              <a:rPr lang="sv-SE" dirty="0" smtClean="0">
                <a:latin typeface="Copperplate Gothic Bold" panose="020E0705020206020404" pitchFamily="34" charset="0"/>
              </a:rPr>
              <a:t>Befolkning</a:t>
            </a:r>
            <a:endParaRPr lang="sv-SE" dirty="0">
              <a:latin typeface="Copperplate Gothic Bold" panose="020E0705020206020404" pitchFamily="34" charset="0"/>
            </a:endParaRPr>
          </a:p>
        </p:txBody>
      </p:sp>
    </p:spTree>
    <p:extLst>
      <p:ext uri="{BB962C8B-B14F-4D97-AF65-F5344CB8AC3E}">
        <p14:creationId xmlns:p14="http://schemas.microsoft.com/office/powerpoint/2010/main" val="37263067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1384752"/>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a:solidFill>
                  <a:schemeClr val="bg1"/>
                </a:solidFill>
              </a:rPr>
              <a:t>Befolkningsutveckling</a:t>
            </a:r>
          </a:p>
          <a:p>
            <a:r>
              <a:rPr lang="sv-SE" sz="3200" dirty="0">
                <a:solidFill>
                  <a:schemeClr val="bg1"/>
                </a:solidFill>
              </a:rPr>
              <a:t>Statistik från 2000-2015 samt prognos till 2030</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2A14E449-2C1C-4C8B-A255-DC860AA8359E}"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12</a:t>
            </a:fld>
            <a:endParaRPr lang="en-US" dirty="0">
              <a:solidFill>
                <a:schemeClr val="tx1">
                  <a:lumMod val="50000"/>
                  <a:lumOff val="50000"/>
                </a:schemeClr>
              </a:solidFill>
            </a:endParaRPr>
          </a:p>
        </p:txBody>
      </p:sp>
      <p:graphicFrame>
        <p:nvGraphicFramePr>
          <p:cNvPr id="8" name="Diagram 7"/>
          <p:cNvGraphicFramePr>
            <a:graphicFrameLocks/>
          </p:cNvGraphicFramePr>
          <p:nvPr>
            <p:extLst>
              <p:ext uri="{D42A27DB-BD31-4B8C-83A1-F6EECF244321}">
                <p14:modId xmlns:p14="http://schemas.microsoft.com/office/powerpoint/2010/main" val="843351916"/>
              </p:ext>
            </p:extLst>
          </p:nvPr>
        </p:nvGraphicFramePr>
        <p:xfrm>
          <a:off x="272180" y="2065619"/>
          <a:ext cx="4731620" cy="38608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ruta 8"/>
          <p:cNvSpPr txBox="1"/>
          <p:nvPr/>
        </p:nvSpPr>
        <p:spPr>
          <a:xfrm>
            <a:off x="5009882" y="2065618"/>
            <a:ext cx="6877317" cy="3860802"/>
          </a:xfrm>
          <a:prstGeom prst="rect">
            <a:avLst/>
          </a:prstGeom>
          <a:noFill/>
          <a:ln>
            <a:noFill/>
          </a:ln>
        </p:spPr>
        <p:txBody>
          <a:bodyPr wrap="square" rtlCol="0">
            <a:noAutofit/>
          </a:bodyPr>
          <a:lstStyle/>
          <a:p>
            <a:pPr algn="just"/>
            <a:r>
              <a:rPr lang="sv-SE" dirty="0" smtClean="0"/>
              <a:t>Från 2000 till 2015 har Ovanåker kommuns befolkning minskat med -1022 personer, en minskning på ungefär -9 % (-8,911%). Befolkningsförändringen har varierat mellan –1,28% och 0,68% med en genomsnittlig minskning med -0,55% per år. </a:t>
            </a:r>
          </a:p>
          <a:p>
            <a:endParaRPr lang="sv-SE" dirty="0"/>
          </a:p>
          <a:p>
            <a:pPr algn="just"/>
            <a:r>
              <a:rPr lang="sv-SE" dirty="0" smtClean="0"/>
              <a:t>Prognosen förutspår att antalet invånare i Ovanåker kommun kommer att fortsätta minska fram till 2030. Enligt prognosen kommer Ovanåker kommun att 2030 ha ungefär 11 044 invånare, en minskning från 2015 med -3,85% (-0,25% i genomsnitt per år).</a:t>
            </a:r>
          </a:p>
          <a:p>
            <a:endParaRPr lang="sv-SE" dirty="0"/>
          </a:p>
          <a:p>
            <a:r>
              <a:rPr lang="sv-SE" dirty="0" smtClean="0"/>
              <a:t>Demografin fram till 2030 förändras och de åldersgrupper som ökar är framförallt 75+ år  men även åldersgruppen 35-45 år. Minskningar sker framförallt i åldersgrupperna 20-35 år, 40-75 år.</a:t>
            </a:r>
          </a:p>
          <a:p>
            <a:endParaRPr lang="sv-SE" dirty="0" smtClean="0"/>
          </a:p>
          <a:p>
            <a:r>
              <a:rPr lang="sv-SE" dirty="0" smtClean="0"/>
              <a:t>Könsfördelningen kommer att  vara med fler män än kvinnor för hela perioden. </a:t>
            </a:r>
            <a:r>
              <a:rPr lang="sv-SE" sz="1600" dirty="0" smtClean="0"/>
              <a:t> </a:t>
            </a:r>
          </a:p>
          <a:p>
            <a:endParaRPr lang="sv-SE" dirty="0"/>
          </a:p>
          <a:p>
            <a:r>
              <a:rPr lang="sv-SE" dirty="0" smtClean="0"/>
              <a:t> </a:t>
            </a:r>
            <a:endParaRPr lang="sv-SE" dirty="0"/>
          </a:p>
        </p:txBody>
      </p:sp>
      <p:cxnSp>
        <p:nvCxnSpPr>
          <p:cNvPr id="10" name="Rak koppling 9"/>
          <p:cNvCxnSpPr/>
          <p:nvPr/>
        </p:nvCxnSpPr>
        <p:spPr>
          <a:xfrm>
            <a:off x="5033852" y="1796573"/>
            <a:ext cx="0" cy="4665187"/>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9470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1384752"/>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a:solidFill>
                  <a:schemeClr val="bg1"/>
                </a:solidFill>
              </a:rPr>
              <a:t>Befolkningsstruktur jämfört med riket</a:t>
            </a:r>
          </a:p>
          <a:p>
            <a:r>
              <a:rPr lang="sv-SE" sz="3200" dirty="0">
                <a:solidFill>
                  <a:schemeClr val="bg1"/>
                </a:solidFill>
              </a:rPr>
              <a:t>Statistik för år 2015</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2213786E-69DB-4201-8F69-13940D56313F}"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13</a:t>
            </a:fld>
            <a:endParaRPr lang="en-US" dirty="0">
              <a:solidFill>
                <a:schemeClr val="tx1">
                  <a:lumMod val="50000"/>
                  <a:lumOff val="50000"/>
                </a:schemeClr>
              </a:solidFill>
            </a:endParaRPr>
          </a:p>
        </p:txBody>
      </p:sp>
      <p:graphicFrame>
        <p:nvGraphicFramePr>
          <p:cNvPr id="8" name="Diagram 7"/>
          <p:cNvGraphicFramePr>
            <a:graphicFrameLocks/>
          </p:cNvGraphicFramePr>
          <p:nvPr>
            <p:extLst>
              <p:ext uri="{D42A27DB-BD31-4B8C-83A1-F6EECF244321}">
                <p14:modId xmlns:p14="http://schemas.microsoft.com/office/powerpoint/2010/main" val="730913411"/>
              </p:ext>
            </p:extLst>
          </p:nvPr>
        </p:nvGraphicFramePr>
        <p:xfrm>
          <a:off x="272180" y="2041975"/>
          <a:ext cx="4731620" cy="390808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ruta 8"/>
          <p:cNvSpPr txBox="1"/>
          <p:nvPr/>
        </p:nvSpPr>
        <p:spPr>
          <a:xfrm>
            <a:off x="5063905" y="2041975"/>
            <a:ext cx="6823294" cy="3908089"/>
          </a:xfrm>
          <a:prstGeom prst="rect">
            <a:avLst/>
          </a:prstGeom>
          <a:noFill/>
          <a:ln>
            <a:noFill/>
          </a:ln>
        </p:spPr>
        <p:txBody>
          <a:bodyPr wrap="square" rtlCol="0">
            <a:noAutofit/>
          </a:bodyPr>
          <a:lstStyle/>
          <a:p>
            <a:pPr algn="just"/>
            <a:r>
              <a:rPr lang="sv-SE" dirty="0" smtClean="0"/>
              <a:t>Ovanåker kommuns befolkningsstruktur avviker från demografin för riket vid ett antal åldrar. </a:t>
            </a:r>
          </a:p>
          <a:p>
            <a:pPr marL="285750" indent="-285750" algn="just">
              <a:buFont typeface="Arial" panose="020B0604020202020204" pitchFamily="34" charset="0"/>
              <a:buChar char="•"/>
            </a:pPr>
            <a:endParaRPr lang="sv-SE" dirty="0"/>
          </a:p>
          <a:p>
            <a:pPr marL="742950" lvl="1" indent="-285750" algn="just">
              <a:buFont typeface="Arial" panose="020B0604020202020204" pitchFamily="34" charset="0"/>
              <a:buChar char="•"/>
            </a:pPr>
            <a:r>
              <a:rPr lang="sv-SE" dirty="0" smtClean="0"/>
              <a:t>Andelen personer i åldern 0-15 år är lägre i Ovanåker kommun än i riket. Även i åldrarna 20-50 år har Ovanåker kommun en lägre andel än riket.  </a:t>
            </a:r>
          </a:p>
          <a:p>
            <a:pPr marL="742950" lvl="1" indent="-285750" algn="just">
              <a:buFont typeface="Arial" panose="020B0604020202020204" pitchFamily="34" charset="0"/>
              <a:buChar char="•"/>
            </a:pPr>
            <a:endParaRPr lang="sv-SE" dirty="0"/>
          </a:p>
          <a:p>
            <a:pPr marL="742950" lvl="1" indent="-285750" algn="just">
              <a:buFont typeface="Arial" panose="020B0604020202020204" pitchFamily="34" charset="0"/>
              <a:buChar char="•"/>
            </a:pPr>
            <a:r>
              <a:rPr lang="sv-SE" dirty="0" smtClean="0"/>
              <a:t>Framförallt i åldrarna 55-70 år har Ovanåker kommun en högre andel person än riket. En något högre andel personer än riket ser vi även i åldrarna 70+ år.</a:t>
            </a:r>
          </a:p>
          <a:p>
            <a:pPr marL="742950" lvl="1" indent="-285750" algn="just">
              <a:buFont typeface="Arial" panose="020B0604020202020204" pitchFamily="34" charset="0"/>
              <a:buChar char="•"/>
            </a:pPr>
            <a:endParaRPr lang="sv-SE" dirty="0"/>
          </a:p>
          <a:p>
            <a:pPr marL="0" lvl="1" algn="just"/>
            <a:r>
              <a:rPr lang="sv-SE" dirty="0"/>
              <a:t>Skillnader </a:t>
            </a:r>
            <a:r>
              <a:rPr lang="sv-SE" dirty="0" smtClean="0"/>
              <a:t>jämfört med </a:t>
            </a:r>
            <a:r>
              <a:rPr lang="sv-SE" dirty="0"/>
              <a:t>riket i </a:t>
            </a:r>
            <a:r>
              <a:rPr lang="sv-SE" dirty="0" smtClean="0"/>
              <a:t>demografi </a:t>
            </a:r>
            <a:r>
              <a:rPr lang="sv-SE" dirty="0"/>
              <a:t>kan ha en stor påverkan på kostnadsutjämningen. </a:t>
            </a:r>
          </a:p>
        </p:txBody>
      </p:sp>
      <p:cxnSp>
        <p:nvCxnSpPr>
          <p:cNvPr id="10" name="Rak koppling 9"/>
          <p:cNvCxnSpPr/>
          <p:nvPr/>
        </p:nvCxnSpPr>
        <p:spPr>
          <a:xfrm>
            <a:off x="5033852" y="1796573"/>
            <a:ext cx="0" cy="4665187"/>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43929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1384752"/>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a:solidFill>
                  <a:schemeClr val="bg1"/>
                </a:solidFill>
              </a:rPr>
              <a:t>Befolkningsstruktur</a:t>
            </a:r>
          </a:p>
          <a:p>
            <a:r>
              <a:rPr lang="sv-SE" sz="3200" dirty="0">
                <a:solidFill>
                  <a:schemeClr val="bg1"/>
                </a:solidFill>
              </a:rPr>
              <a:t>Statistik för 2015 samt prognos för 2030</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9E885537-2202-43E3-8243-D625747F0101}"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14</a:t>
            </a:fld>
            <a:endParaRPr lang="en-US" dirty="0">
              <a:solidFill>
                <a:schemeClr val="tx1">
                  <a:lumMod val="50000"/>
                  <a:lumOff val="50000"/>
                </a:schemeClr>
              </a:solidFill>
            </a:endParaRPr>
          </a:p>
        </p:txBody>
      </p:sp>
      <p:graphicFrame>
        <p:nvGraphicFramePr>
          <p:cNvPr id="8" name="Diagram 7"/>
          <p:cNvGraphicFramePr>
            <a:graphicFrameLocks/>
          </p:cNvGraphicFramePr>
          <p:nvPr>
            <p:extLst>
              <p:ext uri="{D42A27DB-BD31-4B8C-83A1-F6EECF244321}">
                <p14:modId xmlns:p14="http://schemas.microsoft.com/office/powerpoint/2010/main" val="4099504143"/>
              </p:ext>
            </p:extLst>
          </p:nvPr>
        </p:nvGraphicFramePr>
        <p:xfrm>
          <a:off x="252000" y="2025552"/>
          <a:ext cx="4777200" cy="394093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ruta 8"/>
          <p:cNvSpPr txBox="1"/>
          <p:nvPr/>
        </p:nvSpPr>
        <p:spPr>
          <a:xfrm>
            <a:off x="5135671" y="2025550"/>
            <a:ext cx="6751528" cy="3940937"/>
          </a:xfrm>
          <a:prstGeom prst="rect">
            <a:avLst/>
          </a:prstGeom>
          <a:noFill/>
          <a:ln>
            <a:noFill/>
          </a:ln>
        </p:spPr>
        <p:txBody>
          <a:bodyPr wrap="square" rtlCol="0">
            <a:noAutofit/>
          </a:bodyPr>
          <a:lstStyle/>
          <a:p>
            <a:pPr algn="just"/>
            <a:r>
              <a:rPr lang="sv-SE" dirty="0"/>
              <a:t>I en jämförelse mellan åldersstrukturen år 2015 och för prognostiserat år 2030 </a:t>
            </a:r>
            <a:r>
              <a:rPr lang="sv-SE" dirty="0" smtClean="0"/>
              <a:t>visas hur demografin kan komma att förändras.  </a:t>
            </a:r>
          </a:p>
          <a:p>
            <a:pPr algn="just"/>
            <a:endParaRPr lang="sv-SE" dirty="0"/>
          </a:p>
          <a:p>
            <a:pPr algn="just"/>
            <a:r>
              <a:rPr lang="sv-SE" dirty="0" smtClean="0"/>
              <a:t>Jämfört med 2015 kommer befolkningen att öka i åldersgrupperna:</a:t>
            </a:r>
          </a:p>
          <a:p>
            <a:pPr marL="742950" lvl="1" indent="-285750" algn="just">
              <a:buFont typeface="Arial" panose="020B0604020202020204" pitchFamily="34" charset="0"/>
              <a:buChar char="•"/>
            </a:pPr>
            <a:r>
              <a:rPr lang="sv-SE" dirty="0"/>
              <a:t>10-20 år</a:t>
            </a:r>
            <a:r>
              <a:rPr lang="sv-SE" dirty="0" smtClean="0"/>
              <a:t>, </a:t>
            </a:r>
            <a:r>
              <a:rPr lang="sv-SE" dirty="0"/>
              <a:t>innebär att antalet grundskole-, och gymnasieelever kommer att öka i </a:t>
            </a:r>
            <a:r>
              <a:rPr lang="sv-SE" dirty="0" smtClean="0"/>
              <a:t>Ovanåkers </a:t>
            </a:r>
            <a:r>
              <a:rPr lang="sv-SE" dirty="0"/>
              <a:t>kommun i framtiden.</a:t>
            </a:r>
          </a:p>
          <a:p>
            <a:pPr marL="742950" lvl="1" indent="-285750" algn="just">
              <a:buFont typeface="Arial" panose="020B0604020202020204" pitchFamily="34" charset="0"/>
              <a:buChar char="•"/>
            </a:pPr>
            <a:r>
              <a:rPr lang="sv-SE" dirty="0" smtClean="0"/>
              <a:t>35-45 år, fler personer i arbetsför ålder kommer att finnas i den här åldersgruppen. </a:t>
            </a:r>
          </a:p>
          <a:p>
            <a:pPr marL="742950" lvl="1" indent="-285750" algn="just">
              <a:buFont typeface="Arial" panose="020B0604020202020204" pitchFamily="34" charset="0"/>
              <a:buChar char="•"/>
            </a:pPr>
            <a:r>
              <a:rPr lang="sv-SE" dirty="0" smtClean="0"/>
              <a:t>75-90 år, gruppen kommer att </a:t>
            </a:r>
            <a:r>
              <a:rPr lang="sv-SE" dirty="0"/>
              <a:t>ha behov av insatser för äldre, då gruppen är </a:t>
            </a:r>
            <a:r>
              <a:rPr lang="sv-SE" dirty="0" smtClean="0"/>
              <a:t>större </a:t>
            </a:r>
            <a:r>
              <a:rPr lang="sv-SE" dirty="0"/>
              <a:t>än tidigare kommer även behovet av dessa insatser att öka.   </a:t>
            </a:r>
          </a:p>
          <a:p>
            <a:pPr marL="0" lvl="1" algn="just"/>
            <a:r>
              <a:rPr lang="sv-SE" dirty="0" smtClean="0"/>
              <a:t>Jämfört </a:t>
            </a:r>
            <a:r>
              <a:rPr lang="sv-SE" dirty="0"/>
              <a:t>med </a:t>
            </a:r>
            <a:r>
              <a:rPr lang="sv-SE" dirty="0" smtClean="0"/>
              <a:t>2015 </a:t>
            </a:r>
            <a:r>
              <a:rPr lang="sv-SE" dirty="0"/>
              <a:t>kommer befolkningen att minska i åldersgrupperna: </a:t>
            </a:r>
            <a:endParaRPr lang="sv-SE" dirty="0" smtClean="0"/>
          </a:p>
          <a:p>
            <a:pPr marL="742950" lvl="2" indent="-285750" algn="just">
              <a:buFont typeface="Arial" panose="020B0604020202020204" pitchFamily="34" charset="0"/>
              <a:buChar char="•"/>
            </a:pPr>
            <a:r>
              <a:rPr lang="sv-SE" dirty="0" smtClean="0"/>
              <a:t>20-30 år och 45-70, detta innebär att antalet personer i arbetsför ålder minskar i dessa åldersgrupper. </a:t>
            </a:r>
          </a:p>
          <a:p>
            <a:pPr marL="0" lvl="1" algn="just"/>
            <a:r>
              <a:rPr lang="sv-SE" dirty="0"/>
              <a:t>	</a:t>
            </a:r>
          </a:p>
          <a:p>
            <a:pPr marL="742950" lvl="1" indent="-285750" algn="just">
              <a:buFont typeface="Arial" panose="020B0604020202020204" pitchFamily="34" charset="0"/>
              <a:buChar char="•"/>
            </a:pPr>
            <a:endParaRPr lang="sv-SE" dirty="0" smtClean="0"/>
          </a:p>
        </p:txBody>
      </p:sp>
      <p:cxnSp>
        <p:nvCxnSpPr>
          <p:cNvPr id="10" name="Rak koppling 9"/>
          <p:cNvCxnSpPr/>
          <p:nvPr/>
        </p:nvCxnSpPr>
        <p:spPr>
          <a:xfrm>
            <a:off x="5033852" y="1796573"/>
            <a:ext cx="0" cy="4665187"/>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0958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1384752"/>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Försörjningskvot</a:t>
            </a:r>
          </a:p>
          <a:p>
            <a:r>
              <a:rPr lang="sv-SE" sz="3200" dirty="0">
                <a:solidFill>
                  <a:schemeClr val="bg1"/>
                </a:solidFill>
              </a:rPr>
              <a:t>J</a:t>
            </a:r>
            <a:r>
              <a:rPr lang="sv-SE" sz="3200" dirty="0" smtClean="0">
                <a:solidFill>
                  <a:schemeClr val="bg1"/>
                </a:solidFill>
              </a:rPr>
              <a:t>ämfört med riket 2000-2030</a:t>
            </a:r>
            <a:endParaRPr lang="sv-SE" sz="32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92620354-B7AA-4A62-834E-2D8CB9A62BEF}"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15</a:t>
            </a:fld>
            <a:endParaRPr lang="en-US" dirty="0">
              <a:solidFill>
                <a:schemeClr val="tx1">
                  <a:lumMod val="50000"/>
                  <a:lumOff val="50000"/>
                </a:schemeClr>
              </a:solidFill>
            </a:endParaRPr>
          </a:p>
        </p:txBody>
      </p:sp>
      <p:sp>
        <p:nvSpPr>
          <p:cNvPr id="7" name="textruta 6"/>
          <p:cNvSpPr txBox="1"/>
          <p:nvPr/>
        </p:nvSpPr>
        <p:spPr>
          <a:xfrm>
            <a:off x="7885447" y="392954"/>
            <a:ext cx="2009104" cy="1088116"/>
          </a:xfrm>
          <a:prstGeom prst="rect">
            <a:avLst/>
          </a:prstGeom>
          <a:solidFill>
            <a:srgbClr val="02788A"/>
          </a:solidFill>
          <a:ln>
            <a:solidFill>
              <a:srgbClr val="02788A"/>
            </a:solidFill>
          </a:ln>
        </p:spPr>
        <p:txBody>
          <a:bodyPr wrap="square" lIns="108000" tIns="144000" rtlCol="0">
            <a:noAutofit/>
          </a:bodyPr>
          <a:lstStyle/>
          <a:p>
            <a:pPr algn="ctr">
              <a:lnSpc>
                <a:spcPct val="200000"/>
              </a:lnSpc>
            </a:pPr>
            <a:r>
              <a:rPr lang="sv-SE" sz="1200" dirty="0" smtClean="0">
                <a:solidFill>
                  <a:schemeClr val="bg1"/>
                </a:solidFill>
              </a:rPr>
              <a:t>Försörjningskvot </a:t>
            </a:r>
          </a:p>
          <a:p>
            <a:pPr algn="ctr"/>
            <a:r>
              <a:rPr lang="sv-SE" sz="1200" u="sng" dirty="0" smtClean="0">
                <a:solidFill>
                  <a:schemeClr val="bg1"/>
                </a:solidFill>
              </a:rPr>
              <a:t>Hela befolkningen</a:t>
            </a:r>
          </a:p>
          <a:p>
            <a:pPr algn="ctr"/>
            <a:r>
              <a:rPr lang="sv-SE" sz="1200" dirty="0" smtClean="0">
                <a:solidFill>
                  <a:schemeClr val="bg1"/>
                </a:solidFill>
              </a:rPr>
              <a:t>Befolkning 20 - 64</a:t>
            </a:r>
            <a:endParaRPr lang="sv-SE" sz="1200" dirty="0">
              <a:solidFill>
                <a:schemeClr val="bg1"/>
              </a:solidFill>
            </a:endParaRPr>
          </a:p>
        </p:txBody>
      </p:sp>
      <p:sp>
        <p:nvSpPr>
          <p:cNvPr id="8" name="textruta 7"/>
          <p:cNvSpPr txBox="1"/>
          <p:nvPr/>
        </p:nvSpPr>
        <p:spPr>
          <a:xfrm>
            <a:off x="5009882" y="2029121"/>
            <a:ext cx="6877317" cy="4326163"/>
          </a:xfrm>
          <a:prstGeom prst="rect">
            <a:avLst/>
          </a:prstGeom>
          <a:noFill/>
          <a:ln>
            <a:solidFill>
              <a:schemeClr val="bg1"/>
            </a:solidFill>
          </a:ln>
        </p:spPr>
        <p:txBody>
          <a:bodyPr wrap="square" rtlCol="0">
            <a:noAutofit/>
          </a:bodyPr>
          <a:lstStyle/>
          <a:p>
            <a:pPr algn="just"/>
            <a:r>
              <a:rPr lang="sv-SE" sz="1400" dirty="0"/>
              <a:t>Idag har Sverige en nivå på försörjningskvoten på drygt </a:t>
            </a:r>
            <a:r>
              <a:rPr lang="sv-SE" sz="1400" dirty="0" smtClean="0"/>
              <a:t>1,74</a:t>
            </a:r>
            <a:r>
              <a:rPr lang="sv-SE" sz="1400" dirty="0"/>
              <a:t>.</a:t>
            </a:r>
            <a:r>
              <a:rPr lang="sv-SE" sz="1400" dirty="0" smtClean="0"/>
              <a:t> </a:t>
            </a:r>
            <a:r>
              <a:rPr lang="sv-SE" sz="1400" dirty="0"/>
              <a:t>D</a:t>
            </a:r>
            <a:r>
              <a:rPr lang="sv-SE" sz="1400" dirty="0" smtClean="0"/>
              <a:t>et </a:t>
            </a:r>
            <a:r>
              <a:rPr lang="sv-SE" sz="1400" dirty="0"/>
              <a:t>innebär att på 100 </a:t>
            </a:r>
            <a:r>
              <a:rPr lang="sv-SE" sz="1400" dirty="0" smtClean="0"/>
              <a:t>personer i de yrkesaktiva åldrarna 20–64 </a:t>
            </a:r>
            <a:r>
              <a:rPr lang="sv-SE" sz="1400" dirty="0"/>
              <a:t>år finns det 74 personer som är yngre eller äldre. Denna nivå antas öka till en nivå på 92 personer per 100 i yrkesaktiv ålder år 2060. Försörjningskvoten som härrör från unga antas vara konstant under prognosperioden. Det är försörjningskvoten som härrör från de äldre som ökar och kring år 2045 ”kostar” de äldre mer än de yngre. Det står i stark kontrast till situationen på 1960-talet, då unga ”kostade” avsevärt mer än äldre</a:t>
            </a:r>
            <a:r>
              <a:rPr lang="sv-SE" sz="1400" dirty="0" smtClean="0"/>
              <a:t>. (SCB) </a:t>
            </a:r>
            <a:endParaRPr lang="sv-SE" sz="1400" dirty="0"/>
          </a:p>
          <a:p>
            <a:endParaRPr lang="sv-SE" sz="1400" dirty="0" smtClean="0"/>
          </a:p>
          <a:p>
            <a:pPr algn="just"/>
            <a:r>
              <a:rPr lang="sv-SE" sz="1400" dirty="0"/>
              <a:t>I </a:t>
            </a:r>
            <a:r>
              <a:rPr lang="sv-SE" sz="1400" dirty="0" smtClean="0"/>
              <a:t>Ovanåker </a:t>
            </a:r>
            <a:r>
              <a:rPr lang="sv-SE" sz="1400" dirty="0"/>
              <a:t>kommun </a:t>
            </a:r>
            <a:r>
              <a:rPr lang="sv-SE" sz="1400" dirty="0" smtClean="0"/>
              <a:t>är försörjningskvoten idag </a:t>
            </a:r>
            <a:r>
              <a:rPr lang="sv-SE" sz="1400" dirty="0"/>
              <a:t>drygt </a:t>
            </a:r>
            <a:r>
              <a:rPr lang="sv-SE" sz="1400" dirty="0" smtClean="0"/>
              <a:t>1,91 </a:t>
            </a:r>
            <a:r>
              <a:rPr lang="sv-SE" sz="1400" dirty="0"/>
              <a:t>vilket är </a:t>
            </a:r>
            <a:r>
              <a:rPr lang="sv-SE" sz="1400" dirty="0" smtClean="0"/>
              <a:t>0,17 </a:t>
            </a:r>
            <a:r>
              <a:rPr lang="sv-SE" sz="1400" dirty="0"/>
              <a:t>högre än försörjningskvoten i Riket (1,74). Det innebär att 100 personer i yrkesaktiv ålder (20-64 år) i </a:t>
            </a:r>
            <a:r>
              <a:rPr lang="sv-SE" sz="1400" dirty="0" smtClean="0"/>
              <a:t>Ovanåker </a:t>
            </a:r>
            <a:r>
              <a:rPr lang="sv-SE" sz="1400" dirty="0"/>
              <a:t>kommun ska försörja </a:t>
            </a:r>
            <a:r>
              <a:rPr lang="sv-SE" sz="1400" dirty="0" smtClean="0"/>
              <a:t>17 </a:t>
            </a:r>
            <a:r>
              <a:rPr lang="sv-SE" sz="1400" dirty="0"/>
              <a:t>person fler </a:t>
            </a:r>
            <a:r>
              <a:rPr lang="sv-SE" sz="1400" dirty="0" smtClean="0"/>
              <a:t>(91 personer) </a:t>
            </a:r>
            <a:r>
              <a:rPr lang="sv-SE" sz="1400" dirty="0"/>
              <a:t>än riket </a:t>
            </a:r>
            <a:r>
              <a:rPr lang="sv-SE" sz="1400" dirty="0" smtClean="0"/>
              <a:t>(74 personer). År </a:t>
            </a:r>
            <a:r>
              <a:rPr lang="sv-SE" sz="1400" dirty="0"/>
              <a:t>2030 beräknas </a:t>
            </a:r>
            <a:r>
              <a:rPr lang="sv-SE" sz="1400" dirty="0" smtClean="0"/>
              <a:t>Ovanåker </a:t>
            </a:r>
            <a:r>
              <a:rPr lang="sv-SE" sz="1400" dirty="0"/>
              <a:t>kommun ha en försörjningskvot på drygt </a:t>
            </a:r>
            <a:r>
              <a:rPr lang="sv-SE" sz="1400" dirty="0" smtClean="0"/>
              <a:t>2,03, en ökning med 0,12.</a:t>
            </a:r>
          </a:p>
          <a:p>
            <a:pPr algn="just"/>
            <a:endParaRPr lang="sv-SE" sz="1400" dirty="0"/>
          </a:p>
          <a:p>
            <a:pPr algn="just"/>
            <a:r>
              <a:rPr lang="sv-SE" sz="1400" dirty="0"/>
              <a:t>Det innebär att andelen unga och/eller gamla ökar samtidigt som andelen i yrkesaktiv ålder minskar/är oförändrad. När andelen unga och gamla ökar stiger kostnaderna, samtidigt som den minskande andelen i yrkesaktiv ålder innebär att skatteunderlaget relativt sett krymper.</a:t>
            </a:r>
          </a:p>
          <a:p>
            <a:pPr algn="just"/>
            <a:endParaRPr lang="sv-SE" sz="1400" dirty="0"/>
          </a:p>
          <a:p>
            <a:pPr algn="just"/>
            <a:r>
              <a:rPr lang="sv-SE" sz="1400" dirty="0"/>
              <a:t>Viktigt att ha i åtanke är dock att försörjningskvoten inte räknar med arbetslöshet. Vilket medför att i kommuner med hög </a:t>
            </a:r>
            <a:r>
              <a:rPr lang="sv-SE" sz="1400" dirty="0" smtClean="0"/>
              <a:t>arbetslöshet </a:t>
            </a:r>
            <a:r>
              <a:rPr lang="sv-SE" sz="1400" dirty="0"/>
              <a:t>måste de som är yrkesaktiva försörja fler personer än kommuner som har låg arbetslöshet. </a:t>
            </a:r>
          </a:p>
          <a:p>
            <a:endParaRPr lang="sv-SE" sz="1400" dirty="0"/>
          </a:p>
        </p:txBody>
      </p:sp>
      <p:graphicFrame>
        <p:nvGraphicFramePr>
          <p:cNvPr id="11" name="Diagram 10"/>
          <p:cNvGraphicFramePr>
            <a:graphicFrameLocks/>
          </p:cNvGraphicFramePr>
          <p:nvPr>
            <p:extLst>
              <p:ext uri="{D42A27DB-BD31-4B8C-83A1-F6EECF244321}">
                <p14:modId xmlns:p14="http://schemas.microsoft.com/office/powerpoint/2010/main" val="3034188583"/>
              </p:ext>
            </p:extLst>
          </p:nvPr>
        </p:nvGraphicFramePr>
        <p:xfrm>
          <a:off x="252000" y="2029120"/>
          <a:ext cx="4757882" cy="4326163"/>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Rak koppling 9"/>
          <p:cNvCxnSpPr/>
          <p:nvPr/>
        </p:nvCxnSpPr>
        <p:spPr>
          <a:xfrm>
            <a:off x="5033852" y="1796573"/>
            <a:ext cx="0" cy="4665187"/>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0300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5981376"/>
          </a:xfrm>
          <a:prstGeom prst="rect">
            <a:avLst/>
          </a:prstGeom>
          <a:solidFill>
            <a:srgbClr val="02788A"/>
          </a:solidFill>
          <a:ln>
            <a:solidFill>
              <a:schemeClr val="accent1"/>
            </a:solidFill>
          </a:ln>
        </p:spPr>
        <p:txBody>
          <a:bodyPr wrap="square" lIns="504000" tIns="612000" rIns="72000" bIns="216000" rtlCol="0" anchor="t" anchorCtr="0">
            <a:noAutofit/>
          </a:bodyPr>
          <a:lstStyle/>
          <a:p>
            <a:r>
              <a:rPr lang="sv-SE" sz="4000" dirty="0" smtClean="0">
                <a:ln>
                  <a:solidFill>
                    <a:schemeClr val="bg1"/>
                  </a:solidFill>
                </a:ln>
                <a:solidFill>
                  <a:schemeClr val="bg1"/>
                </a:solidFill>
              </a:rPr>
              <a:t>Behovs- och kostnadsutveckling till 2030</a:t>
            </a:r>
          </a:p>
          <a:p>
            <a:pPr marL="1028700" lvl="1" indent="-571500">
              <a:buFont typeface="Arial" panose="020B0604020202020204" pitchFamily="34" charset="0"/>
              <a:buChar char="•"/>
            </a:pPr>
            <a:r>
              <a:rPr lang="sv-SE" sz="3200" dirty="0" smtClean="0">
                <a:solidFill>
                  <a:schemeClr val="bg1"/>
                </a:solidFill>
              </a:rPr>
              <a:t>Förskola</a:t>
            </a:r>
          </a:p>
          <a:p>
            <a:pPr marL="1028700" lvl="1" indent="-571500">
              <a:buFont typeface="Arial" panose="020B0604020202020204" pitchFamily="34" charset="0"/>
              <a:buChar char="•"/>
            </a:pPr>
            <a:r>
              <a:rPr lang="sv-SE" sz="3200" dirty="0" smtClean="0">
                <a:solidFill>
                  <a:schemeClr val="bg1"/>
                </a:solidFill>
              </a:rPr>
              <a:t>Grundskola</a:t>
            </a:r>
          </a:p>
          <a:p>
            <a:pPr marL="1028700" lvl="1" indent="-571500">
              <a:buFont typeface="Arial" panose="020B0604020202020204" pitchFamily="34" charset="0"/>
              <a:buChar char="•"/>
            </a:pPr>
            <a:r>
              <a:rPr lang="sv-SE" sz="3200" dirty="0" smtClean="0">
                <a:solidFill>
                  <a:schemeClr val="bg1"/>
                </a:solidFill>
              </a:rPr>
              <a:t>Gymnasieskola</a:t>
            </a:r>
          </a:p>
          <a:p>
            <a:pPr marL="1028700" lvl="1" indent="-571500">
              <a:buFont typeface="Arial" panose="020B0604020202020204" pitchFamily="34" charset="0"/>
              <a:buChar char="•"/>
            </a:pPr>
            <a:r>
              <a:rPr lang="sv-SE" sz="3200" dirty="0" smtClean="0">
                <a:solidFill>
                  <a:schemeClr val="bg1"/>
                </a:solidFill>
              </a:rPr>
              <a:t>Äldreomsorg	 </a:t>
            </a:r>
            <a:endParaRPr lang="sv-SE" sz="32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EB3E996C-8E71-4ACA-84E5-E467A1AA54A3}"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16</a:t>
            </a:fld>
            <a:endParaRPr lang="en-US" dirty="0">
              <a:solidFill>
                <a:schemeClr val="tx1">
                  <a:lumMod val="50000"/>
                  <a:lumOff val="50000"/>
                </a:schemeClr>
              </a:solidFill>
            </a:endParaRPr>
          </a:p>
        </p:txBody>
      </p:sp>
    </p:spTree>
    <p:extLst>
      <p:ext uri="{BB962C8B-B14F-4D97-AF65-F5344CB8AC3E}">
        <p14:creationId xmlns:p14="http://schemas.microsoft.com/office/powerpoint/2010/main" val="12500296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Förskola</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92620354-B7AA-4A62-834E-2D8CB9A62BEF}"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17</a:t>
            </a:fld>
            <a:endParaRPr lang="en-US" dirty="0">
              <a:solidFill>
                <a:schemeClr val="tx1">
                  <a:lumMod val="50000"/>
                  <a:lumOff val="50000"/>
                </a:schemeClr>
              </a:solidFill>
            </a:endParaRPr>
          </a:p>
        </p:txBody>
      </p:sp>
      <p:graphicFrame>
        <p:nvGraphicFramePr>
          <p:cNvPr id="10" name="Diagram 9"/>
          <p:cNvGraphicFramePr>
            <a:graphicFrameLocks/>
          </p:cNvGraphicFramePr>
          <p:nvPr>
            <p:extLst>
              <p:ext uri="{D42A27DB-BD31-4B8C-83A1-F6EECF244321}">
                <p14:modId xmlns:p14="http://schemas.microsoft.com/office/powerpoint/2010/main" val="119992896"/>
              </p:ext>
            </p:extLst>
          </p:nvPr>
        </p:nvGraphicFramePr>
        <p:xfrm>
          <a:off x="252000" y="1552908"/>
          <a:ext cx="5132800" cy="432616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ruta 7"/>
          <p:cNvSpPr txBox="1"/>
          <p:nvPr/>
        </p:nvSpPr>
        <p:spPr>
          <a:xfrm>
            <a:off x="5511451" y="1552909"/>
            <a:ext cx="6375747" cy="4326163"/>
          </a:xfrm>
          <a:prstGeom prst="rect">
            <a:avLst/>
          </a:prstGeom>
          <a:noFill/>
          <a:ln>
            <a:noFill/>
          </a:ln>
        </p:spPr>
        <p:txBody>
          <a:bodyPr wrap="square" rtlCol="0">
            <a:noAutofit/>
          </a:bodyPr>
          <a:lstStyle/>
          <a:p>
            <a:pPr algn="just"/>
            <a:r>
              <a:rPr lang="sv-SE" dirty="0" smtClean="0"/>
              <a:t>Beräkningarna av behovsutvecklingen för förskolan i Ovanåker kommun utgår från befolkningsprognoserna som tidigare har redovisats, samt redovisas i bilaga 1 och 2. Antaganden som har gjorts är:  </a:t>
            </a:r>
          </a:p>
          <a:p>
            <a:pPr marL="1200150" lvl="2" indent="-285750" algn="just">
              <a:buFont typeface="Arial" panose="020B0604020202020204" pitchFamily="34" charset="0"/>
              <a:buChar char="•"/>
            </a:pPr>
            <a:r>
              <a:rPr lang="sv-SE" sz="1400" dirty="0" smtClean="0"/>
              <a:t>Andelen personer 1-5 år inskrivna i förskola och pedagogisk verksamhet är konstant från 2015 (88 %).</a:t>
            </a:r>
          </a:p>
          <a:p>
            <a:pPr marL="1200150" lvl="2" indent="-285750" algn="just">
              <a:buFont typeface="Arial" panose="020B0604020202020204" pitchFamily="34" charset="0"/>
              <a:buChar char="•"/>
            </a:pPr>
            <a:r>
              <a:rPr lang="sv-SE" sz="1400" dirty="0" smtClean="0"/>
              <a:t>Andelen inskrivna personer 1-5 år i kommunala förskolor och pedagogisk verksamhet är konstant från 2015 (82 %). </a:t>
            </a:r>
          </a:p>
          <a:p>
            <a:pPr marL="1200150" lvl="2" indent="-285750" algn="just">
              <a:buFont typeface="Arial" panose="020B0604020202020204" pitchFamily="34" charset="0"/>
              <a:buChar char="•"/>
            </a:pPr>
            <a:endParaRPr lang="sv-SE" dirty="0" smtClean="0"/>
          </a:p>
          <a:p>
            <a:pPr algn="just"/>
            <a:r>
              <a:rPr lang="sv-SE" dirty="0"/>
              <a:t>Fram till 2030 förväntas antalet barn i förskola minska med ca </a:t>
            </a:r>
            <a:r>
              <a:rPr lang="sv-SE" dirty="0" smtClean="0"/>
              <a:t>-53 </a:t>
            </a:r>
            <a:r>
              <a:rPr lang="sv-SE" dirty="0"/>
              <a:t>barn jämfört med 2015, till ca </a:t>
            </a:r>
            <a:r>
              <a:rPr lang="sv-SE" dirty="0" smtClean="0"/>
              <a:t>435 </a:t>
            </a:r>
            <a:r>
              <a:rPr lang="sv-SE" dirty="0"/>
              <a:t>barn i förskolan år 2030. Detta kan bero på att antalet personer i åldrarna 20-35 år minskar (de flesta barnen föds av kvinnor i åldrarna 20-38 år). Detta innebär ett minskat behov av förskoleplatser 2030 jämfört med 2015. Tidigare trender visar att andelen barn i privat förskola ökar något fram till 2015 </a:t>
            </a:r>
            <a:r>
              <a:rPr lang="sv-SE" dirty="0" smtClean="0"/>
              <a:t>(18%) </a:t>
            </a:r>
            <a:r>
              <a:rPr lang="sv-SE" dirty="0"/>
              <a:t>jämfört med </a:t>
            </a:r>
            <a:r>
              <a:rPr lang="sv-SE" dirty="0" smtClean="0"/>
              <a:t>2000 (9%). </a:t>
            </a:r>
            <a:endParaRPr lang="sv-SE" dirty="0"/>
          </a:p>
        </p:txBody>
      </p:sp>
      <p:cxnSp>
        <p:nvCxnSpPr>
          <p:cNvPr id="9" name="Rak koppling 8"/>
          <p:cNvCxnSpPr/>
          <p:nvPr/>
        </p:nvCxnSpPr>
        <p:spPr>
          <a:xfrm>
            <a:off x="5396653" y="1296352"/>
            <a:ext cx="0" cy="4901248"/>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159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Grundskola</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92620354-B7AA-4A62-834E-2D8CB9A62BEF}"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18</a:t>
            </a:fld>
            <a:endParaRPr lang="en-US" dirty="0">
              <a:solidFill>
                <a:schemeClr val="tx1">
                  <a:lumMod val="50000"/>
                  <a:lumOff val="50000"/>
                </a:schemeClr>
              </a:solidFill>
            </a:endParaRPr>
          </a:p>
        </p:txBody>
      </p:sp>
      <p:graphicFrame>
        <p:nvGraphicFramePr>
          <p:cNvPr id="8" name="Diagram 7"/>
          <p:cNvGraphicFramePr>
            <a:graphicFrameLocks/>
          </p:cNvGraphicFramePr>
          <p:nvPr>
            <p:extLst>
              <p:ext uri="{D42A27DB-BD31-4B8C-83A1-F6EECF244321}">
                <p14:modId xmlns:p14="http://schemas.microsoft.com/office/powerpoint/2010/main" val="2534445916"/>
              </p:ext>
            </p:extLst>
          </p:nvPr>
        </p:nvGraphicFramePr>
        <p:xfrm>
          <a:off x="272180" y="1552909"/>
          <a:ext cx="5129553" cy="432616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ruta 8"/>
          <p:cNvSpPr txBox="1"/>
          <p:nvPr/>
        </p:nvSpPr>
        <p:spPr>
          <a:xfrm>
            <a:off x="5511451" y="1552909"/>
            <a:ext cx="6375747" cy="4326163"/>
          </a:xfrm>
          <a:prstGeom prst="rect">
            <a:avLst/>
          </a:prstGeom>
          <a:noFill/>
          <a:ln>
            <a:noFill/>
          </a:ln>
        </p:spPr>
        <p:txBody>
          <a:bodyPr wrap="square" rtlCol="0">
            <a:noAutofit/>
          </a:bodyPr>
          <a:lstStyle/>
          <a:p>
            <a:pPr algn="just"/>
            <a:r>
              <a:rPr lang="sv-SE" dirty="0"/>
              <a:t>Beräkningarna av behovsutvecklingen för g</a:t>
            </a:r>
            <a:r>
              <a:rPr lang="sv-SE" dirty="0" smtClean="0"/>
              <a:t>rundskolan </a:t>
            </a:r>
            <a:r>
              <a:rPr lang="sv-SE" dirty="0"/>
              <a:t>i </a:t>
            </a:r>
            <a:r>
              <a:rPr lang="sv-SE" dirty="0" smtClean="0"/>
              <a:t>Ovanåker </a:t>
            </a:r>
            <a:r>
              <a:rPr lang="sv-SE" dirty="0"/>
              <a:t>kommun utgår från befolkningsprognoserna som tidigare har redovisats, samt redovisas i bilaga 1 och 2. Antaganden som har </a:t>
            </a:r>
            <a:r>
              <a:rPr lang="sv-SE" dirty="0" smtClean="0"/>
              <a:t>gjorts är att:  </a:t>
            </a:r>
            <a:endParaRPr lang="sv-SE" dirty="0"/>
          </a:p>
          <a:p>
            <a:pPr marL="1200150" lvl="2" indent="-285750" algn="just">
              <a:buFont typeface="Arial" panose="020B0604020202020204" pitchFamily="34" charset="0"/>
              <a:buChar char="•"/>
            </a:pPr>
            <a:r>
              <a:rPr lang="sv-SE" sz="1400" dirty="0" smtClean="0"/>
              <a:t>andelen inskrivna personer 7-15 år i grundskola är konstant från 2015 (102%). </a:t>
            </a:r>
            <a:endParaRPr lang="sv-SE" sz="1400" dirty="0"/>
          </a:p>
          <a:p>
            <a:pPr marL="1200150" lvl="2" indent="-285750" algn="just">
              <a:buFont typeface="Arial" panose="020B0604020202020204" pitchFamily="34" charset="0"/>
              <a:buChar char="•"/>
            </a:pPr>
            <a:r>
              <a:rPr lang="sv-SE" sz="1400" dirty="0"/>
              <a:t>andelen inskrivna personer 7-15 år i </a:t>
            </a:r>
            <a:r>
              <a:rPr lang="sv-SE" sz="1400" dirty="0" smtClean="0"/>
              <a:t> kommunal grundskola </a:t>
            </a:r>
            <a:r>
              <a:rPr lang="sv-SE" sz="1400" dirty="0"/>
              <a:t>är konstant från 2015 </a:t>
            </a:r>
            <a:r>
              <a:rPr lang="sv-SE" sz="1400" dirty="0" smtClean="0"/>
              <a:t>(100 %). </a:t>
            </a:r>
          </a:p>
          <a:p>
            <a:pPr marL="1200150" lvl="2" indent="-285750" algn="just">
              <a:buFont typeface="Arial" panose="020B0604020202020204" pitchFamily="34" charset="0"/>
              <a:buChar char="•"/>
            </a:pPr>
            <a:endParaRPr lang="sv-SE" sz="1400" dirty="0"/>
          </a:p>
          <a:p>
            <a:pPr algn="just"/>
            <a:r>
              <a:rPr lang="sv-SE" dirty="0"/>
              <a:t>Fram till 2030 förväntas antalet elever i grundskolan öka med ca </a:t>
            </a:r>
            <a:r>
              <a:rPr lang="sv-SE" dirty="0" smtClean="0"/>
              <a:t>120 </a:t>
            </a:r>
            <a:r>
              <a:rPr lang="sv-SE" dirty="0"/>
              <a:t>elever från 2015, till ca </a:t>
            </a:r>
            <a:r>
              <a:rPr lang="sv-SE" dirty="0" smtClean="0"/>
              <a:t>1222 grundskoleelever </a:t>
            </a:r>
            <a:r>
              <a:rPr lang="sv-SE" dirty="0"/>
              <a:t>år 2030. </a:t>
            </a:r>
            <a:r>
              <a:rPr lang="sv-SE" dirty="0" smtClean="0"/>
              <a:t>Detta medför </a:t>
            </a:r>
            <a:r>
              <a:rPr lang="sv-SE" dirty="0"/>
              <a:t>att behovet av grundskoleplatser kommer att öka fram till </a:t>
            </a:r>
            <a:r>
              <a:rPr lang="sv-SE" dirty="0" smtClean="0"/>
              <a:t>2030 jämfört med 2015. </a:t>
            </a:r>
            <a:endParaRPr lang="sv-SE" sz="1400" dirty="0"/>
          </a:p>
        </p:txBody>
      </p:sp>
      <p:cxnSp>
        <p:nvCxnSpPr>
          <p:cNvPr id="10" name="Rak koppling 9"/>
          <p:cNvCxnSpPr/>
          <p:nvPr/>
        </p:nvCxnSpPr>
        <p:spPr>
          <a:xfrm>
            <a:off x="5396653" y="1296352"/>
            <a:ext cx="0" cy="4901248"/>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81716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Gymnasieskola</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92620354-B7AA-4A62-834E-2D8CB9A62BEF}"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19</a:t>
            </a:fld>
            <a:endParaRPr lang="en-US" dirty="0">
              <a:solidFill>
                <a:schemeClr val="tx1">
                  <a:lumMod val="50000"/>
                  <a:lumOff val="50000"/>
                </a:schemeClr>
              </a:solidFill>
            </a:endParaRPr>
          </a:p>
        </p:txBody>
      </p:sp>
      <p:graphicFrame>
        <p:nvGraphicFramePr>
          <p:cNvPr id="9" name="Diagram 8"/>
          <p:cNvGraphicFramePr>
            <a:graphicFrameLocks/>
          </p:cNvGraphicFramePr>
          <p:nvPr>
            <p:extLst>
              <p:ext uri="{D42A27DB-BD31-4B8C-83A1-F6EECF244321}">
                <p14:modId xmlns:p14="http://schemas.microsoft.com/office/powerpoint/2010/main" val="1258743966"/>
              </p:ext>
            </p:extLst>
          </p:nvPr>
        </p:nvGraphicFramePr>
        <p:xfrm>
          <a:off x="272962" y="1552909"/>
          <a:ext cx="5021419" cy="432616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ruta 7"/>
          <p:cNvSpPr txBox="1"/>
          <p:nvPr/>
        </p:nvSpPr>
        <p:spPr>
          <a:xfrm>
            <a:off x="5498925" y="1552909"/>
            <a:ext cx="6388273" cy="4326163"/>
          </a:xfrm>
          <a:prstGeom prst="rect">
            <a:avLst/>
          </a:prstGeom>
          <a:noFill/>
          <a:ln>
            <a:noFill/>
          </a:ln>
        </p:spPr>
        <p:txBody>
          <a:bodyPr wrap="square" rtlCol="0">
            <a:noAutofit/>
          </a:bodyPr>
          <a:lstStyle/>
          <a:p>
            <a:pPr algn="just"/>
            <a:r>
              <a:rPr lang="sv-SE" dirty="0"/>
              <a:t>Beräkningarna av behovsutvecklingen för </a:t>
            </a:r>
            <a:r>
              <a:rPr lang="sv-SE" dirty="0" smtClean="0"/>
              <a:t>gymnasieskolan </a:t>
            </a:r>
            <a:r>
              <a:rPr lang="sv-SE" dirty="0"/>
              <a:t>i </a:t>
            </a:r>
            <a:r>
              <a:rPr lang="sv-SE" dirty="0" smtClean="0"/>
              <a:t>Ovanåker </a:t>
            </a:r>
            <a:r>
              <a:rPr lang="sv-SE" dirty="0"/>
              <a:t>kommun utgår från befolkningsprognoserna som tidigare har redovisats, samt redovisas i bilaga 1 och 2. Antaganden som har </a:t>
            </a:r>
            <a:r>
              <a:rPr lang="sv-SE" dirty="0" smtClean="0"/>
              <a:t>gjorts </a:t>
            </a:r>
            <a:r>
              <a:rPr lang="sv-SE" dirty="0"/>
              <a:t>är att:  </a:t>
            </a:r>
          </a:p>
          <a:p>
            <a:pPr marL="1200150" lvl="2" indent="-285750" algn="just">
              <a:buFont typeface="Arial" panose="020B0604020202020204" pitchFamily="34" charset="0"/>
              <a:buChar char="•"/>
            </a:pPr>
            <a:r>
              <a:rPr lang="sv-SE" sz="1400" dirty="0"/>
              <a:t>andelen inskrivna personer </a:t>
            </a:r>
            <a:r>
              <a:rPr lang="sv-SE" sz="1400" dirty="0" smtClean="0"/>
              <a:t>16-18 </a:t>
            </a:r>
            <a:r>
              <a:rPr lang="sv-SE" sz="1400" dirty="0"/>
              <a:t>år i </a:t>
            </a:r>
            <a:r>
              <a:rPr lang="sv-SE" sz="1400" dirty="0" smtClean="0"/>
              <a:t>gymnasieskola </a:t>
            </a:r>
            <a:r>
              <a:rPr lang="sv-SE" sz="1400" dirty="0"/>
              <a:t>är konstant från 2015 </a:t>
            </a:r>
            <a:r>
              <a:rPr lang="sv-SE" sz="1400" dirty="0" smtClean="0"/>
              <a:t>(107%). </a:t>
            </a:r>
            <a:endParaRPr lang="sv-SE" sz="1400" dirty="0"/>
          </a:p>
          <a:p>
            <a:pPr marL="1200150" lvl="2" indent="-285750" algn="just">
              <a:buFont typeface="Arial" panose="020B0604020202020204" pitchFamily="34" charset="0"/>
              <a:buChar char="•"/>
            </a:pPr>
            <a:r>
              <a:rPr lang="sv-SE" sz="1400" dirty="0"/>
              <a:t>andelen inskrivna personer </a:t>
            </a:r>
            <a:r>
              <a:rPr lang="sv-SE" sz="1400" dirty="0" smtClean="0"/>
              <a:t>16-18 </a:t>
            </a:r>
            <a:r>
              <a:rPr lang="sv-SE" sz="1400" dirty="0"/>
              <a:t>år i  kommunal </a:t>
            </a:r>
            <a:r>
              <a:rPr lang="sv-SE" sz="1400" dirty="0" smtClean="0"/>
              <a:t>gymnasieskola </a:t>
            </a:r>
            <a:r>
              <a:rPr lang="sv-SE" sz="1400" dirty="0"/>
              <a:t>är konstant från 2015 </a:t>
            </a:r>
            <a:r>
              <a:rPr lang="sv-SE" sz="1400" dirty="0" smtClean="0"/>
              <a:t>(68 </a:t>
            </a:r>
            <a:r>
              <a:rPr lang="sv-SE" sz="1400" dirty="0"/>
              <a:t>%). </a:t>
            </a:r>
            <a:endParaRPr lang="sv-SE" sz="1400" dirty="0" smtClean="0"/>
          </a:p>
          <a:p>
            <a:pPr marL="1200150" lvl="2" indent="-285750" algn="just">
              <a:buFont typeface="Arial" panose="020B0604020202020204" pitchFamily="34" charset="0"/>
              <a:buChar char="•"/>
            </a:pPr>
            <a:endParaRPr lang="sv-SE" sz="1400" dirty="0"/>
          </a:p>
          <a:p>
            <a:pPr algn="just"/>
            <a:r>
              <a:rPr lang="sv-SE" dirty="0"/>
              <a:t>Fram till 2030 förväntas antalet elever i gymnasieskolan att öka med ca </a:t>
            </a:r>
            <a:r>
              <a:rPr lang="sv-SE" dirty="0" smtClean="0"/>
              <a:t>51 </a:t>
            </a:r>
            <a:r>
              <a:rPr lang="sv-SE" dirty="0"/>
              <a:t>elever från 2015, till </a:t>
            </a:r>
            <a:r>
              <a:rPr lang="sv-SE" dirty="0" smtClean="0"/>
              <a:t>451 </a:t>
            </a:r>
            <a:r>
              <a:rPr lang="sv-SE" dirty="0"/>
              <a:t>elever i gymnasieskolan år 2030. Detta innebär ett något större behov av gymnasieplatser 2030 jämfört med 2015. Tidigare trender visar att andelen elever i kommunal gymnasieskola ökat något fram till 2015 </a:t>
            </a:r>
            <a:r>
              <a:rPr lang="sv-SE" dirty="0" smtClean="0"/>
              <a:t>(68%) </a:t>
            </a:r>
            <a:r>
              <a:rPr lang="sv-SE" dirty="0"/>
              <a:t>jämfört med 2000 (</a:t>
            </a:r>
            <a:r>
              <a:rPr lang="sv-SE" dirty="0" smtClean="0"/>
              <a:t>61%).   </a:t>
            </a:r>
            <a:endParaRPr lang="sv-SE" dirty="0"/>
          </a:p>
          <a:p>
            <a:pPr algn="just"/>
            <a:endParaRPr lang="sv-SE" sz="1400" dirty="0"/>
          </a:p>
        </p:txBody>
      </p:sp>
      <p:cxnSp>
        <p:nvCxnSpPr>
          <p:cNvPr id="10" name="Rak koppling 9"/>
          <p:cNvCxnSpPr/>
          <p:nvPr/>
        </p:nvCxnSpPr>
        <p:spPr>
          <a:xfrm>
            <a:off x="5396653" y="1296352"/>
            <a:ext cx="0" cy="4901248"/>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1532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 y="787400"/>
            <a:ext cx="12192002" cy="5307588"/>
          </a:xfrm>
          <a:prstGeom prst="rect">
            <a:avLst/>
          </a:prstGeom>
          <a:solidFill>
            <a:srgbClr val="0278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ktangel 36"/>
          <p:cNvSpPr/>
          <p:nvPr/>
        </p:nvSpPr>
        <p:spPr>
          <a:xfrm>
            <a:off x="-2" y="6100011"/>
            <a:ext cx="12192001" cy="78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ruta 12"/>
          <p:cNvSpPr txBox="1"/>
          <p:nvPr/>
        </p:nvSpPr>
        <p:spPr>
          <a:xfrm>
            <a:off x="-1" y="787400"/>
            <a:ext cx="5811254" cy="584775"/>
          </a:xfrm>
          <a:prstGeom prst="rect">
            <a:avLst/>
          </a:prstGeom>
          <a:noFill/>
        </p:spPr>
        <p:txBody>
          <a:bodyPr wrap="square" rtlCol="0">
            <a:spAutoFit/>
          </a:bodyPr>
          <a:lstStyle/>
          <a:p>
            <a:r>
              <a:rPr lang="sv-SE" sz="3200" dirty="0" smtClean="0">
                <a:latin typeface="Bauhaus 93" panose="04030905020B02020C02" pitchFamily="82" charset="0"/>
              </a:rPr>
              <a:t>TRAINEE</a:t>
            </a:r>
            <a:r>
              <a:rPr lang="sv-SE" sz="3200" dirty="0" smtClean="0"/>
              <a:t> </a:t>
            </a:r>
            <a:r>
              <a:rPr lang="sv-SE" sz="2400" dirty="0" smtClean="0">
                <a:latin typeface="Berlin Sans FB" panose="020E0602020502020306" pitchFamily="34" charset="0"/>
              </a:rPr>
              <a:t>SÖDRA NORRLAND 2015-2016</a:t>
            </a:r>
            <a:endParaRPr lang="sv-SE" sz="2400" dirty="0">
              <a:latin typeface="Berlin Sans FB" panose="020E0602020502020306" pitchFamily="34" charset="0"/>
            </a:endParaRPr>
          </a:p>
        </p:txBody>
      </p:sp>
      <p:sp>
        <p:nvSpPr>
          <p:cNvPr id="8" name="Platshållare för datum 7"/>
          <p:cNvSpPr>
            <a:spLocks noGrp="1"/>
          </p:cNvSpPr>
          <p:nvPr>
            <p:ph type="dt" sz="half" idx="10"/>
          </p:nvPr>
        </p:nvSpPr>
        <p:spPr>
          <a:xfrm>
            <a:off x="8850411" y="6356347"/>
            <a:ext cx="2743200" cy="365125"/>
          </a:xfrm>
        </p:spPr>
        <p:txBody>
          <a:bodyPr/>
          <a:lstStyle/>
          <a:p>
            <a:pPr algn="r"/>
            <a:fld id="{33A077AA-ACFD-41F4-A317-24E460C1D645}" type="datetime6">
              <a:rPr lang="sv-SE" smtClean="0"/>
              <a:t>november 2016</a:t>
            </a:fld>
            <a:endParaRPr lang="en-US" dirty="0"/>
          </a:p>
        </p:txBody>
      </p:sp>
      <p:sp>
        <p:nvSpPr>
          <p:cNvPr id="14" name="Platshållare för sidfot 13"/>
          <p:cNvSpPr>
            <a:spLocks noGrp="1"/>
          </p:cNvSpPr>
          <p:nvPr>
            <p:ph type="ftr" sz="quarter" idx="11"/>
          </p:nvPr>
        </p:nvSpPr>
        <p:spPr>
          <a:xfrm>
            <a:off x="309093" y="6362005"/>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16" name="Platshållare för bildnummer 15"/>
          <p:cNvSpPr>
            <a:spLocks noGrp="1"/>
          </p:cNvSpPr>
          <p:nvPr>
            <p:ph type="sldNum" sz="quarter" idx="12"/>
          </p:nvPr>
        </p:nvSpPr>
        <p:spPr>
          <a:xfrm>
            <a:off x="10469405" y="6351324"/>
            <a:ext cx="1530927" cy="365125"/>
          </a:xfrm>
        </p:spPr>
        <p:txBody>
          <a:bodyPr/>
          <a:lstStyle/>
          <a:p>
            <a:fld id="{4FAB73BC-B049-4115-A692-8D63A059BFB8}" type="slidenum">
              <a:rPr lang="en-US" smtClean="0">
                <a:solidFill>
                  <a:schemeClr val="tx1">
                    <a:lumMod val="50000"/>
                    <a:lumOff val="50000"/>
                  </a:schemeClr>
                </a:solidFill>
              </a:rPr>
              <a:pPr/>
              <a:t>2</a:t>
            </a:fld>
            <a:endParaRPr lang="en-US" dirty="0">
              <a:solidFill>
                <a:schemeClr val="tx1">
                  <a:lumMod val="50000"/>
                  <a:lumOff val="50000"/>
                </a:schemeClr>
              </a:solidFill>
            </a:endParaRPr>
          </a:p>
        </p:txBody>
      </p:sp>
      <p:pic>
        <p:nvPicPr>
          <p:cNvPr id="20" name="Bildobjekt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608" y="1454886"/>
            <a:ext cx="1327201" cy="1327201"/>
          </a:xfrm>
          <a:prstGeom prst="rect">
            <a:avLst/>
          </a:prstGeom>
        </p:spPr>
      </p:pic>
      <p:pic>
        <p:nvPicPr>
          <p:cNvPr id="21" name="Bildobjekt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650" y="1459622"/>
            <a:ext cx="1327201" cy="1327201"/>
          </a:xfrm>
          <a:prstGeom prst="rect">
            <a:avLst/>
          </a:prstGeom>
        </p:spPr>
      </p:pic>
      <p:pic>
        <p:nvPicPr>
          <p:cNvPr id="22" name="Bildobjekt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5641" y="1459622"/>
            <a:ext cx="1327201" cy="1327201"/>
          </a:xfrm>
          <a:prstGeom prst="rect">
            <a:avLst/>
          </a:prstGeom>
        </p:spPr>
      </p:pic>
      <p:pic>
        <p:nvPicPr>
          <p:cNvPr id="23" name="Bildobjekt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4765" y="1452904"/>
            <a:ext cx="1327201" cy="1327201"/>
          </a:xfrm>
          <a:prstGeom prst="rect">
            <a:avLst/>
          </a:prstGeom>
        </p:spPr>
      </p:pic>
      <p:pic>
        <p:nvPicPr>
          <p:cNvPr id="24" name="Bildobjekt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094" y="3716162"/>
            <a:ext cx="1327200" cy="1327201"/>
          </a:xfrm>
          <a:prstGeom prst="rect">
            <a:avLst/>
          </a:prstGeom>
        </p:spPr>
      </p:pic>
      <p:pic>
        <p:nvPicPr>
          <p:cNvPr id="25" name="Bildobjekt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8410" y="3713982"/>
            <a:ext cx="1327201" cy="1320979"/>
          </a:xfrm>
          <a:prstGeom prst="rect">
            <a:avLst/>
          </a:prstGeom>
        </p:spPr>
      </p:pic>
      <p:pic>
        <p:nvPicPr>
          <p:cNvPr id="26" name="Bildobjekt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8179" y="3729923"/>
            <a:ext cx="1327201" cy="1320979"/>
          </a:xfrm>
          <a:prstGeom prst="rect">
            <a:avLst/>
          </a:prstGeom>
        </p:spPr>
      </p:pic>
      <p:pic>
        <p:nvPicPr>
          <p:cNvPr id="27" name="Bildobjekt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16735" y="1452903"/>
            <a:ext cx="1327201" cy="1327201"/>
          </a:xfrm>
          <a:prstGeom prst="rect">
            <a:avLst/>
          </a:prstGeom>
        </p:spPr>
      </p:pic>
      <p:pic>
        <p:nvPicPr>
          <p:cNvPr id="28" name="Bildobjekt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94765" y="3726086"/>
            <a:ext cx="1327201" cy="1327201"/>
          </a:xfrm>
          <a:prstGeom prst="rect">
            <a:avLst/>
          </a:prstGeom>
        </p:spPr>
      </p:pic>
      <p:pic>
        <p:nvPicPr>
          <p:cNvPr id="29" name="Bildobjekt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18179" y="3729923"/>
            <a:ext cx="1324314" cy="1330759"/>
          </a:xfrm>
          <a:prstGeom prst="rect">
            <a:avLst/>
          </a:prstGeom>
        </p:spPr>
      </p:pic>
      <p:sp>
        <p:nvSpPr>
          <p:cNvPr id="33" name="textruta 32"/>
          <p:cNvSpPr txBox="1"/>
          <p:nvPr/>
        </p:nvSpPr>
        <p:spPr>
          <a:xfrm>
            <a:off x="9264316" y="625643"/>
            <a:ext cx="2927684" cy="5469345"/>
          </a:xfrm>
          <a:prstGeom prst="rect">
            <a:avLst/>
          </a:prstGeom>
          <a:solidFill>
            <a:srgbClr val="02788A"/>
          </a:solidFill>
          <a:ln>
            <a:solidFill>
              <a:srgbClr val="02788A"/>
            </a:solidFill>
          </a:ln>
        </p:spPr>
        <p:txBody>
          <a:bodyPr wrap="square" rtlCol="0">
            <a:noAutofit/>
          </a:bodyPr>
          <a:lstStyle/>
          <a:p>
            <a:endParaRPr lang="sv-SE" dirty="0"/>
          </a:p>
        </p:txBody>
      </p:sp>
      <p:pic>
        <p:nvPicPr>
          <p:cNvPr id="34" name="Bildobjekt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34765" y="3727642"/>
            <a:ext cx="1324314" cy="1324088"/>
          </a:xfrm>
          <a:prstGeom prst="rect">
            <a:avLst/>
          </a:prstGeom>
        </p:spPr>
      </p:pic>
      <p:sp>
        <p:nvSpPr>
          <p:cNvPr id="36" name="Rektangel 35"/>
          <p:cNvSpPr/>
          <p:nvPr/>
        </p:nvSpPr>
        <p:spPr>
          <a:xfrm>
            <a:off x="-1" y="0"/>
            <a:ext cx="12192001" cy="78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Rektangel 39"/>
          <p:cNvSpPr/>
          <p:nvPr/>
        </p:nvSpPr>
        <p:spPr>
          <a:xfrm>
            <a:off x="8963526" y="6094988"/>
            <a:ext cx="3228474" cy="249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Rektangel 41"/>
          <p:cNvSpPr/>
          <p:nvPr/>
        </p:nvSpPr>
        <p:spPr>
          <a:xfrm>
            <a:off x="284093" y="2771922"/>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Elin Axelsson</a:t>
            </a:r>
          </a:p>
          <a:p>
            <a:pPr algn="ctr"/>
            <a:r>
              <a:rPr lang="sv-SE" sz="1200" dirty="0" smtClean="0">
                <a:solidFill>
                  <a:schemeClr val="bg1"/>
                </a:solidFill>
              </a:rPr>
              <a:t>Kommunikatör</a:t>
            </a:r>
          </a:p>
          <a:p>
            <a:pPr algn="ctr"/>
            <a:r>
              <a:rPr lang="sv-SE" sz="1200" dirty="0" smtClean="0">
                <a:solidFill>
                  <a:schemeClr val="bg1"/>
                </a:solidFill>
              </a:rPr>
              <a:t>Gävle kommun</a:t>
            </a:r>
          </a:p>
          <a:p>
            <a:pPr algn="ctr"/>
            <a:endParaRPr lang="sv-SE" sz="1200" dirty="0" smtClean="0">
              <a:solidFill>
                <a:schemeClr val="tx1"/>
              </a:solidFill>
            </a:endParaRPr>
          </a:p>
          <a:p>
            <a:pPr algn="ctr"/>
            <a:endParaRPr lang="sv-SE" sz="1200" dirty="0">
              <a:solidFill>
                <a:schemeClr val="tx1"/>
              </a:solidFill>
            </a:endParaRPr>
          </a:p>
        </p:txBody>
      </p:sp>
      <p:sp>
        <p:nvSpPr>
          <p:cNvPr id="43" name="Rektangel 42"/>
          <p:cNvSpPr/>
          <p:nvPr/>
        </p:nvSpPr>
        <p:spPr>
          <a:xfrm>
            <a:off x="1941664" y="2783941"/>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Elin Berglund</a:t>
            </a:r>
          </a:p>
          <a:p>
            <a:pPr algn="ctr"/>
            <a:r>
              <a:rPr lang="sv-SE" sz="1200" dirty="0" smtClean="0">
                <a:solidFill>
                  <a:schemeClr val="bg1"/>
                </a:solidFill>
              </a:rPr>
              <a:t>HR</a:t>
            </a:r>
          </a:p>
          <a:p>
            <a:pPr algn="ctr"/>
            <a:r>
              <a:rPr lang="sv-SE" sz="1200" dirty="0" smtClean="0">
                <a:solidFill>
                  <a:schemeClr val="bg1"/>
                </a:solidFill>
              </a:rPr>
              <a:t>Sundsvalls kommun</a:t>
            </a:r>
          </a:p>
          <a:p>
            <a:pPr algn="ctr"/>
            <a:endParaRPr lang="sv-SE" sz="1200" dirty="0" smtClean="0">
              <a:solidFill>
                <a:schemeClr val="tx1"/>
              </a:solidFill>
            </a:endParaRPr>
          </a:p>
          <a:p>
            <a:pPr algn="ctr"/>
            <a:endParaRPr lang="sv-SE" sz="1200" dirty="0">
              <a:solidFill>
                <a:schemeClr val="tx1"/>
              </a:solidFill>
            </a:endParaRPr>
          </a:p>
        </p:txBody>
      </p:sp>
      <p:sp>
        <p:nvSpPr>
          <p:cNvPr id="44" name="Rektangel 43"/>
          <p:cNvSpPr/>
          <p:nvPr/>
        </p:nvSpPr>
        <p:spPr>
          <a:xfrm>
            <a:off x="3575146" y="2771922"/>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Karl Brunn</a:t>
            </a:r>
          </a:p>
          <a:p>
            <a:pPr algn="ctr"/>
            <a:r>
              <a:rPr lang="sv-SE" sz="1200" dirty="0" smtClean="0">
                <a:solidFill>
                  <a:schemeClr val="bg1"/>
                </a:solidFill>
              </a:rPr>
              <a:t>HR</a:t>
            </a:r>
          </a:p>
          <a:p>
            <a:pPr algn="ctr"/>
            <a:r>
              <a:rPr lang="sv-SE" sz="1200" dirty="0" smtClean="0">
                <a:solidFill>
                  <a:schemeClr val="bg1"/>
                </a:solidFill>
              </a:rPr>
              <a:t>Sundsvalls kommun</a:t>
            </a:r>
          </a:p>
          <a:p>
            <a:pPr algn="ctr"/>
            <a:endParaRPr lang="sv-SE" sz="1200" dirty="0" smtClean="0">
              <a:solidFill>
                <a:schemeClr val="tx1"/>
              </a:solidFill>
            </a:endParaRPr>
          </a:p>
          <a:p>
            <a:pPr algn="ctr"/>
            <a:endParaRPr lang="sv-SE" sz="1200" dirty="0">
              <a:solidFill>
                <a:schemeClr val="tx1"/>
              </a:solidFill>
            </a:endParaRPr>
          </a:p>
        </p:txBody>
      </p:sp>
      <p:sp>
        <p:nvSpPr>
          <p:cNvPr id="45" name="Rektangel 44"/>
          <p:cNvSpPr/>
          <p:nvPr/>
        </p:nvSpPr>
        <p:spPr>
          <a:xfrm>
            <a:off x="5194764" y="2780104"/>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Ellen Grahn </a:t>
            </a:r>
          </a:p>
          <a:p>
            <a:pPr algn="ctr"/>
            <a:r>
              <a:rPr lang="sv-SE" sz="1200" dirty="0" smtClean="0">
                <a:solidFill>
                  <a:schemeClr val="bg1"/>
                </a:solidFill>
              </a:rPr>
              <a:t>Utredare</a:t>
            </a:r>
          </a:p>
          <a:p>
            <a:pPr algn="ctr"/>
            <a:r>
              <a:rPr lang="sv-SE" sz="1200" dirty="0" smtClean="0">
                <a:solidFill>
                  <a:schemeClr val="bg1"/>
                </a:solidFill>
              </a:rPr>
              <a:t>Sundsvalls </a:t>
            </a:r>
          </a:p>
          <a:p>
            <a:pPr algn="ctr"/>
            <a:r>
              <a:rPr lang="sv-SE" sz="1200" dirty="0" smtClean="0">
                <a:solidFill>
                  <a:schemeClr val="bg1"/>
                </a:solidFill>
              </a:rPr>
              <a:t>kommun</a:t>
            </a:r>
          </a:p>
          <a:p>
            <a:pPr algn="ctr"/>
            <a:endParaRPr lang="sv-SE" sz="1200" dirty="0" smtClean="0">
              <a:solidFill>
                <a:schemeClr val="tx1"/>
              </a:solidFill>
            </a:endParaRPr>
          </a:p>
          <a:p>
            <a:pPr algn="ctr"/>
            <a:endParaRPr lang="sv-SE" sz="1200" dirty="0">
              <a:solidFill>
                <a:schemeClr val="tx1"/>
              </a:solidFill>
            </a:endParaRPr>
          </a:p>
        </p:txBody>
      </p:sp>
      <p:sp>
        <p:nvSpPr>
          <p:cNvPr id="46" name="Rektangel 45"/>
          <p:cNvSpPr/>
          <p:nvPr/>
        </p:nvSpPr>
        <p:spPr>
          <a:xfrm>
            <a:off x="6816734" y="2770180"/>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Ebba Hägg</a:t>
            </a:r>
          </a:p>
          <a:p>
            <a:pPr algn="ctr"/>
            <a:r>
              <a:rPr lang="sv-SE" sz="1200" dirty="0" smtClean="0">
                <a:solidFill>
                  <a:schemeClr val="bg1"/>
                </a:solidFill>
              </a:rPr>
              <a:t>Ekonom</a:t>
            </a:r>
          </a:p>
          <a:p>
            <a:pPr algn="ctr"/>
            <a:r>
              <a:rPr lang="sv-SE" sz="1200" dirty="0" smtClean="0">
                <a:solidFill>
                  <a:schemeClr val="bg1"/>
                </a:solidFill>
              </a:rPr>
              <a:t>Gävle kommun</a:t>
            </a:r>
          </a:p>
          <a:p>
            <a:pPr algn="ctr"/>
            <a:endParaRPr lang="sv-SE" sz="1200" dirty="0" smtClean="0">
              <a:solidFill>
                <a:schemeClr val="tx1"/>
              </a:solidFill>
            </a:endParaRPr>
          </a:p>
          <a:p>
            <a:pPr algn="ctr"/>
            <a:endParaRPr lang="sv-SE" sz="1200" dirty="0">
              <a:solidFill>
                <a:schemeClr val="tx1"/>
              </a:solidFill>
            </a:endParaRPr>
          </a:p>
        </p:txBody>
      </p:sp>
      <p:sp>
        <p:nvSpPr>
          <p:cNvPr id="47" name="Rektangel 46"/>
          <p:cNvSpPr/>
          <p:nvPr/>
        </p:nvSpPr>
        <p:spPr>
          <a:xfrm>
            <a:off x="284092" y="5042245"/>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Emelie Jonsson</a:t>
            </a:r>
          </a:p>
          <a:p>
            <a:pPr algn="ctr"/>
            <a:r>
              <a:rPr lang="sv-SE" sz="1200" dirty="0" smtClean="0">
                <a:solidFill>
                  <a:schemeClr val="bg1"/>
                </a:solidFill>
              </a:rPr>
              <a:t>Jurist</a:t>
            </a:r>
          </a:p>
          <a:p>
            <a:pPr algn="ctr"/>
            <a:r>
              <a:rPr lang="sv-SE" sz="1200" dirty="0" smtClean="0">
                <a:solidFill>
                  <a:schemeClr val="bg1"/>
                </a:solidFill>
              </a:rPr>
              <a:t>Hudiksvalls kommun</a:t>
            </a:r>
          </a:p>
          <a:p>
            <a:pPr algn="ctr"/>
            <a:endParaRPr lang="sv-SE" sz="1200" dirty="0">
              <a:solidFill>
                <a:schemeClr val="tx1"/>
              </a:solidFill>
            </a:endParaRPr>
          </a:p>
        </p:txBody>
      </p:sp>
      <p:sp>
        <p:nvSpPr>
          <p:cNvPr id="48" name="Rektangel 47"/>
          <p:cNvSpPr/>
          <p:nvPr/>
        </p:nvSpPr>
        <p:spPr>
          <a:xfrm>
            <a:off x="1937650" y="5037608"/>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Julia Karlsson</a:t>
            </a:r>
          </a:p>
          <a:p>
            <a:pPr algn="ctr"/>
            <a:r>
              <a:rPr lang="sv-SE" sz="1200" dirty="0" smtClean="0">
                <a:solidFill>
                  <a:schemeClr val="bg1"/>
                </a:solidFill>
              </a:rPr>
              <a:t>HR</a:t>
            </a:r>
          </a:p>
          <a:p>
            <a:pPr algn="ctr"/>
            <a:r>
              <a:rPr lang="sv-SE" sz="1200" dirty="0" smtClean="0">
                <a:solidFill>
                  <a:schemeClr val="bg1"/>
                </a:solidFill>
              </a:rPr>
              <a:t>Sundsvalls kommun</a:t>
            </a:r>
          </a:p>
          <a:p>
            <a:pPr algn="ctr"/>
            <a:endParaRPr lang="sv-SE" sz="1200" dirty="0">
              <a:solidFill>
                <a:schemeClr val="tx1"/>
              </a:solidFill>
            </a:endParaRPr>
          </a:p>
        </p:txBody>
      </p:sp>
      <p:sp>
        <p:nvSpPr>
          <p:cNvPr id="49" name="Rektangel 48"/>
          <p:cNvSpPr/>
          <p:nvPr/>
        </p:nvSpPr>
        <p:spPr>
          <a:xfrm>
            <a:off x="3575146" y="5037608"/>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Therese Kihlander</a:t>
            </a:r>
          </a:p>
          <a:p>
            <a:pPr algn="ctr"/>
            <a:r>
              <a:rPr lang="sv-SE" sz="1200" dirty="0" smtClean="0">
                <a:solidFill>
                  <a:schemeClr val="bg1"/>
                </a:solidFill>
              </a:rPr>
              <a:t>Kommunikatör</a:t>
            </a:r>
          </a:p>
          <a:p>
            <a:pPr algn="ctr"/>
            <a:r>
              <a:rPr lang="sv-SE" sz="1200" dirty="0" smtClean="0">
                <a:solidFill>
                  <a:schemeClr val="bg1"/>
                </a:solidFill>
              </a:rPr>
              <a:t>Ånge kommun</a:t>
            </a:r>
          </a:p>
          <a:p>
            <a:pPr algn="ctr"/>
            <a:endParaRPr lang="sv-SE" sz="1200" dirty="0">
              <a:solidFill>
                <a:schemeClr val="tx1"/>
              </a:solidFill>
            </a:endParaRPr>
          </a:p>
        </p:txBody>
      </p:sp>
      <p:sp>
        <p:nvSpPr>
          <p:cNvPr id="50" name="Rektangel 49"/>
          <p:cNvSpPr/>
          <p:nvPr/>
        </p:nvSpPr>
        <p:spPr>
          <a:xfrm>
            <a:off x="5177651" y="5050902"/>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Mattias </a:t>
            </a:r>
            <a:r>
              <a:rPr lang="sv-SE" sz="1200" dirty="0" err="1" smtClean="0">
                <a:solidFill>
                  <a:schemeClr val="bg1"/>
                </a:solidFill>
              </a:rPr>
              <a:t>Lj</a:t>
            </a:r>
            <a:r>
              <a:rPr lang="sv-SE" sz="1200" dirty="0" smtClean="0">
                <a:solidFill>
                  <a:schemeClr val="bg1"/>
                </a:solidFill>
              </a:rPr>
              <a:t> Holm</a:t>
            </a:r>
          </a:p>
          <a:p>
            <a:pPr algn="ctr"/>
            <a:r>
              <a:rPr lang="sv-SE" sz="1200" dirty="0" smtClean="0">
                <a:solidFill>
                  <a:schemeClr val="bg1"/>
                </a:solidFill>
              </a:rPr>
              <a:t>Controller</a:t>
            </a:r>
          </a:p>
          <a:p>
            <a:pPr algn="ctr"/>
            <a:r>
              <a:rPr lang="sv-SE" sz="1200" dirty="0" smtClean="0">
                <a:solidFill>
                  <a:schemeClr val="bg1"/>
                </a:solidFill>
              </a:rPr>
              <a:t>Bollnäs kommun</a:t>
            </a:r>
          </a:p>
          <a:p>
            <a:pPr algn="ctr"/>
            <a:endParaRPr lang="sv-SE" sz="1200" dirty="0">
              <a:solidFill>
                <a:schemeClr val="tx1"/>
              </a:solidFill>
            </a:endParaRPr>
          </a:p>
        </p:txBody>
      </p:sp>
      <p:sp>
        <p:nvSpPr>
          <p:cNvPr id="51" name="Rektangel 50"/>
          <p:cNvSpPr/>
          <p:nvPr/>
        </p:nvSpPr>
        <p:spPr>
          <a:xfrm>
            <a:off x="6777124" y="5060682"/>
            <a:ext cx="1414453"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Jakob Rönnberg</a:t>
            </a:r>
          </a:p>
          <a:p>
            <a:pPr algn="ctr"/>
            <a:r>
              <a:rPr lang="sv-SE" sz="1200" dirty="0" smtClean="0">
                <a:solidFill>
                  <a:schemeClr val="bg1"/>
                </a:solidFill>
              </a:rPr>
              <a:t>Samhällsplanerare</a:t>
            </a:r>
          </a:p>
          <a:p>
            <a:pPr algn="ctr"/>
            <a:r>
              <a:rPr lang="sv-SE" sz="1200" dirty="0" smtClean="0">
                <a:solidFill>
                  <a:schemeClr val="bg1"/>
                </a:solidFill>
              </a:rPr>
              <a:t>Gävle kommun</a:t>
            </a:r>
          </a:p>
          <a:p>
            <a:pPr algn="ctr"/>
            <a:endParaRPr lang="sv-SE" sz="1200" dirty="0">
              <a:solidFill>
                <a:schemeClr val="tx1"/>
              </a:solidFill>
            </a:endParaRPr>
          </a:p>
        </p:txBody>
      </p:sp>
      <p:sp>
        <p:nvSpPr>
          <p:cNvPr id="52" name="Rektangel 51"/>
          <p:cNvSpPr/>
          <p:nvPr/>
        </p:nvSpPr>
        <p:spPr>
          <a:xfrm>
            <a:off x="8417652" y="5050902"/>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Zhongtao Wang</a:t>
            </a:r>
          </a:p>
          <a:p>
            <a:pPr algn="ctr"/>
            <a:r>
              <a:rPr lang="sv-SE" sz="1200" dirty="0" smtClean="0">
                <a:solidFill>
                  <a:schemeClr val="bg1"/>
                </a:solidFill>
              </a:rPr>
              <a:t>VVS-ingenjör</a:t>
            </a:r>
          </a:p>
          <a:p>
            <a:pPr algn="ctr"/>
            <a:r>
              <a:rPr lang="sv-SE" sz="1200" dirty="0" smtClean="0">
                <a:solidFill>
                  <a:schemeClr val="bg1"/>
                </a:solidFill>
              </a:rPr>
              <a:t>Hudiksvalls kommun</a:t>
            </a:r>
          </a:p>
          <a:p>
            <a:pPr algn="ctr"/>
            <a:endParaRPr lang="sv-SE" sz="1200" dirty="0">
              <a:solidFill>
                <a:schemeClr val="tx1"/>
              </a:solidFill>
            </a:endParaRPr>
          </a:p>
        </p:txBody>
      </p:sp>
      <p:cxnSp>
        <p:nvCxnSpPr>
          <p:cNvPr id="3" name="Rak koppling 2"/>
          <p:cNvCxnSpPr/>
          <p:nvPr/>
        </p:nvCxnSpPr>
        <p:spPr>
          <a:xfrm>
            <a:off x="-2" y="787400"/>
            <a:ext cx="12192001" cy="0"/>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cxnSp>
        <p:nvCxnSpPr>
          <p:cNvPr id="39" name="Rak koppling 38"/>
          <p:cNvCxnSpPr/>
          <p:nvPr/>
        </p:nvCxnSpPr>
        <p:spPr>
          <a:xfrm>
            <a:off x="0" y="6094988"/>
            <a:ext cx="12192001" cy="0"/>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cxnSp>
        <p:nvCxnSpPr>
          <p:cNvPr id="5" name="Rak koppling 4"/>
          <p:cNvCxnSpPr/>
          <p:nvPr/>
        </p:nvCxnSpPr>
        <p:spPr>
          <a:xfrm>
            <a:off x="-2" y="787400"/>
            <a:ext cx="1219200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Rak koppling 40"/>
          <p:cNvCxnSpPr/>
          <p:nvPr/>
        </p:nvCxnSpPr>
        <p:spPr>
          <a:xfrm>
            <a:off x="-2" y="6094988"/>
            <a:ext cx="12192002"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 name="Bildobjekt 3"/>
          <p:cNvPicPr>
            <a:picLocks noChangeAspect="1"/>
          </p:cNvPicPr>
          <p:nvPr/>
        </p:nvPicPr>
        <p:blipFill>
          <a:blip r:embed="rId13"/>
          <a:stretch>
            <a:fillRect/>
          </a:stretch>
        </p:blipFill>
        <p:spPr>
          <a:xfrm>
            <a:off x="9855200" y="816921"/>
            <a:ext cx="2336800" cy="5266373"/>
          </a:xfrm>
          <a:prstGeom prst="rect">
            <a:avLst/>
          </a:prstGeom>
        </p:spPr>
      </p:pic>
      <p:cxnSp>
        <p:nvCxnSpPr>
          <p:cNvPr id="7" name="Rak koppling 6"/>
          <p:cNvCxnSpPr/>
          <p:nvPr/>
        </p:nvCxnSpPr>
        <p:spPr>
          <a:xfrm>
            <a:off x="9855200" y="787400"/>
            <a:ext cx="0" cy="530758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5658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Äldreomsorg</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92620354-B7AA-4A62-834E-2D8CB9A62BEF}"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20</a:t>
            </a:fld>
            <a:endParaRPr lang="en-US" dirty="0">
              <a:solidFill>
                <a:schemeClr val="tx1">
                  <a:lumMod val="50000"/>
                  <a:lumOff val="50000"/>
                </a:schemeClr>
              </a:solidFill>
            </a:endParaRPr>
          </a:p>
        </p:txBody>
      </p:sp>
      <p:graphicFrame>
        <p:nvGraphicFramePr>
          <p:cNvPr id="8" name="Diagram 7"/>
          <p:cNvGraphicFramePr>
            <a:graphicFrameLocks/>
          </p:cNvGraphicFramePr>
          <p:nvPr>
            <p:extLst>
              <p:ext uri="{D42A27DB-BD31-4B8C-83A1-F6EECF244321}">
                <p14:modId xmlns:p14="http://schemas.microsoft.com/office/powerpoint/2010/main" val="4224280696"/>
              </p:ext>
            </p:extLst>
          </p:nvPr>
        </p:nvGraphicFramePr>
        <p:xfrm>
          <a:off x="252000" y="1620524"/>
          <a:ext cx="5029856" cy="425854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ruta 8"/>
          <p:cNvSpPr txBox="1"/>
          <p:nvPr/>
        </p:nvSpPr>
        <p:spPr>
          <a:xfrm>
            <a:off x="5511451" y="1552909"/>
            <a:ext cx="6375747" cy="4326163"/>
          </a:xfrm>
          <a:prstGeom prst="rect">
            <a:avLst/>
          </a:prstGeom>
          <a:noFill/>
          <a:ln>
            <a:noFill/>
          </a:ln>
        </p:spPr>
        <p:txBody>
          <a:bodyPr wrap="square" rtlCol="0">
            <a:noAutofit/>
          </a:bodyPr>
          <a:lstStyle/>
          <a:p>
            <a:pPr algn="just"/>
            <a:r>
              <a:rPr lang="sv-SE" dirty="0"/>
              <a:t>Beräkningarna av behovsutvecklingen för </a:t>
            </a:r>
            <a:r>
              <a:rPr lang="sv-SE" dirty="0" smtClean="0"/>
              <a:t>äldreomsorgen </a:t>
            </a:r>
            <a:r>
              <a:rPr lang="sv-SE" dirty="0"/>
              <a:t>(65-79 år)</a:t>
            </a:r>
            <a:r>
              <a:rPr lang="sv-SE" dirty="0" smtClean="0"/>
              <a:t> </a:t>
            </a:r>
            <a:r>
              <a:rPr lang="sv-SE" dirty="0"/>
              <a:t>i </a:t>
            </a:r>
            <a:r>
              <a:rPr lang="sv-SE" dirty="0" smtClean="0"/>
              <a:t>Ovanåker kommun utgår </a:t>
            </a:r>
            <a:r>
              <a:rPr lang="sv-SE" dirty="0"/>
              <a:t>från befolkningsprognoserna som tidigare har redovisats, samt redovisas i bilaga 1 och 2. Antaganden som har </a:t>
            </a:r>
            <a:r>
              <a:rPr lang="sv-SE" dirty="0" smtClean="0"/>
              <a:t>gjorts </a:t>
            </a:r>
            <a:r>
              <a:rPr lang="sv-SE" dirty="0"/>
              <a:t>är att:  </a:t>
            </a:r>
          </a:p>
          <a:p>
            <a:pPr marL="1200150" lvl="2" indent="-285750" algn="just">
              <a:buFont typeface="Arial" panose="020B0604020202020204" pitchFamily="34" charset="0"/>
              <a:buChar char="•"/>
            </a:pPr>
            <a:r>
              <a:rPr lang="sv-SE" sz="1400" dirty="0"/>
              <a:t>andelen </a:t>
            </a:r>
            <a:r>
              <a:rPr lang="sv-SE" sz="1400" dirty="0" smtClean="0"/>
              <a:t>personer 65-79 </a:t>
            </a:r>
            <a:r>
              <a:rPr lang="sv-SE" sz="1400" dirty="0"/>
              <a:t>år </a:t>
            </a:r>
            <a:r>
              <a:rPr lang="sv-SE" sz="1400" dirty="0" smtClean="0"/>
              <a:t>som har hemtjänst </a:t>
            </a:r>
            <a:r>
              <a:rPr lang="sv-SE" sz="1400" dirty="0"/>
              <a:t>är konstant från 2015 </a:t>
            </a:r>
            <a:r>
              <a:rPr lang="sv-SE" sz="1400" dirty="0" smtClean="0"/>
              <a:t>(3,47 %). </a:t>
            </a:r>
            <a:endParaRPr lang="sv-SE" sz="1400" dirty="0"/>
          </a:p>
          <a:p>
            <a:pPr marL="1200150" lvl="2" indent="-285750" algn="just">
              <a:buFont typeface="Arial" panose="020B0604020202020204" pitchFamily="34" charset="0"/>
              <a:buChar char="•"/>
            </a:pPr>
            <a:r>
              <a:rPr lang="sv-SE" sz="1400" dirty="0"/>
              <a:t>andelen personer 65-79 år som har </a:t>
            </a:r>
            <a:r>
              <a:rPr lang="sv-SE" sz="1400" dirty="0" smtClean="0"/>
              <a:t>korttidsvård </a:t>
            </a:r>
            <a:r>
              <a:rPr lang="sv-SE" sz="1400" dirty="0"/>
              <a:t>är konstant från 2015 </a:t>
            </a:r>
            <a:r>
              <a:rPr lang="sv-SE" sz="1400" dirty="0" smtClean="0"/>
              <a:t>(0,6 </a:t>
            </a:r>
            <a:r>
              <a:rPr lang="sv-SE" sz="1400" dirty="0"/>
              <a:t>%). </a:t>
            </a:r>
            <a:endParaRPr lang="sv-SE" sz="1400" dirty="0" smtClean="0"/>
          </a:p>
          <a:p>
            <a:pPr marL="1200150" lvl="2" indent="-285750" algn="just">
              <a:buFont typeface="Arial" panose="020B0604020202020204" pitchFamily="34" charset="0"/>
              <a:buChar char="•"/>
            </a:pPr>
            <a:r>
              <a:rPr lang="sv-SE" sz="1400" dirty="0"/>
              <a:t>andelen personer 65-79 år som har s</a:t>
            </a:r>
            <a:r>
              <a:rPr lang="sv-SE" sz="1400" dirty="0" smtClean="0"/>
              <a:t>ärskilt boende </a:t>
            </a:r>
            <a:r>
              <a:rPr lang="sv-SE" sz="1400" dirty="0"/>
              <a:t>är konstant från </a:t>
            </a:r>
            <a:r>
              <a:rPr lang="sv-SE" sz="1400" dirty="0" smtClean="0"/>
              <a:t>2015  (0,7 </a:t>
            </a:r>
            <a:r>
              <a:rPr lang="sv-SE" sz="1400" dirty="0"/>
              <a:t>%). </a:t>
            </a:r>
          </a:p>
          <a:p>
            <a:pPr marL="1200150" lvl="2" indent="-285750" algn="just">
              <a:buFont typeface="Arial" panose="020B0604020202020204" pitchFamily="34" charset="0"/>
              <a:buChar char="•"/>
            </a:pPr>
            <a:r>
              <a:rPr lang="sv-SE" sz="1400" dirty="0"/>
              <a:t>andelen personer 65-79 år som har d</a:t>
            </a:r>
            <a:r>
              <a:rPr lang="sv-SE" sz="1400" dirty="0" smtClean="0"/>
              <a:t>agverksamhet </a:t>
            </a:r>
            <a:r>
              <a:rPr lang="sv-SE" sz="1400" dirty="0"/>
              <a:t>är konstant från 2015 </a:t>
            </a:r>
            <a:r>
              <a:rPr lang="sv-SE" sz="1400" dirty="0" smtClean="0"/>
              <a:t>(1,1 </a:t>
            </a:r>
            <a:r>
              <a:rPr lang="sv-SE" sz="1400" dirty="0"/>
              <a:t>%). </a:t>
            </a:r>
          </a:p>
          <a:p>
            <a:pPr marL="1200150" lvl="2" indent="-285750" algn="just">
              <a:buFont typeface="Arial" panose="020B0604020202020204" pitchFamily="34" charset="0"/>
              <a:buChar char="•"/>
            </a:pPr>
            <a:endParaRPr lang="sv-SE" sz="1400" dirty="0"/>
          </a:p>
          <a:p>
            <a:pPr algn="just"/>
            <a:r>
              <a:rPr lang="sv-SE" dirty="0"/>
              <a:t>Fram till 2030 förväntas antalet brukar av äldreomsorg i åldrarna 56-79 år minska något. Framförallt är det antal brukare av hemtjänst som minskar med ca </a:t>
            </a:r>
            <a:r>
              <a:rPr lang="sv-SE" dirty="0" smtClean="0"/>
              <a:t>-</a:t>
            </a:r>
            <a:r>
              <a:rPr lang="sv-SE" dirty="0"/>
              <a:t>9</a:t>
            </a:r>
            <a:r>
              <a:rPr lang="sv-SE" dirty="0" smtClean="0"/>
              <a:t> </a:t>
            </a:r>
            <a:r>
              <a:rPr lang="sv-SE" dirty="0"/>
              <a:t>personer fram till 2030 jämfört med </a:t>
            </a:r>
            <a:r>
              <a:rPr lang="sv-SE" dirty="0" smtClean="0"/>
              <a:t>2015.</a:t>
            </a:r>
            <a:endParaRPr lang="sv-SE" dirty="0"/>
          </a:p>
        </p:txBody>
      </p:sp>
      <p:cxnSp>
        <p:nvCxnSpPr>
          <p:cNvPr id="10" name="Rak koppling 9"/>
          <p:cNvCxnSpPr/>
          <p:nvPr/>
        </p:nvCxnSpPr>
        <p:spPr>
          <a:xfrm>
            <a:off x="5396653" y="1296352"/>
            <a:ext cx="0" cy="4901248"/>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0112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Äldreomsorg</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92620354-B7AA-4A62-834E-2D8CB9A62BEF}"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21</a:t>
            </a:fld>
            <a:endParaRPr lang="en-US" dirty="0">
              <a:solidFill>
                <a:schemeClr val="tx1">
                  <a:lumMod val="50000"/>
                  <a:lumOff val="50000"/>
                </a:schemeClr>
              </a:solidFill>
            </a:endParaRPr>
          </a:p>
        </p:txBody>
      </p:sp>
      <p:graphicFrame>
        <p:nvGraphicFramePr>
          <p:cNvPr id="8" name="Diagram 7"/>
          <p:cNvGraphicFramePr>
            <a:graphicFrameLocks/>
          </p:cNvGraphicFramePr>
          <p:nvPr>
            <p:extLst>
              <p:ext uri="{D42A27DB-BD31-4B8C-83A1-F6EECF244321}">
                <p14:modId xmlns:p14="http://schemas.microsoft.com/office/powerpoint/2010/main" val="3923789079"/>
              </p:ext>
            </p:extLst>
          </p:nvPr>
        </p:nvGraphicFramePr>
        <p:xfrm>
          <a:off x="252001" y="1552909"/>
          <a:ext cx="5008932" cy="442200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ruta 8"/>
          <p:cNvSpPr txBox="1"/>
          <p:nvPr/>
        </p:nvSpPr>
        <p:spPr>
          <a:xfrm>
            <a:off x="5401733" y="1552909"/>
            <a:ext cx="6485466" cy="4326163"/>
          </a:xfrm>
          <a:prstGeom prst="rect">
            <a:avLst/>
          </a:prstGeom>
          <a:noFill/>
          <a:ln>
            <a:noFill/>
          </a:ln>
        </p:spPr>
        <p:txBody>
          <a:bodyPr wrap="square" rtlCol="0">
            <a:noAutofit/>
          </a:bodyPr>
          <a:lstStyle/>
          <a:p>
            <a:pPr algn="just"/>
            <a:r>
              <a:rPr lang="sv-SE" dirty="0"/>
              <a:t>Beräkningarna av behovsutvecklingen för äldreomsorgen </a:t>
            </a:r>
            <a:r>
              <a:rPr lang="sv-SE" dirty="0" smtClean="0"/>
              <a:t>(80+ </a:t>
            </a:r>
            <a:r>
              <a:rPr lang="sv-SE" dirty="0"/>
              <a:t>år) i </a:t>
            </a:r>
            <a:r>
              <a:rPr lang="sv-SE" dirty="0" smtClean="0"/>
              <a:t>Ovanåker </a:t>
            </a:r>
            <a:r>
              <a:rPr lang="sv-SE" dirty="0"/>
              <a:t>kommun utgår från befolkningsprognoserna som tidigare har redovisats, samt redovisas i bilaga 1 och 2. Antaganden som har </a:t>
            </a:r>
            <a:r>
              <a:rPr lang="sv-SE" dirty="0" smtClean="0"/>
              <a:t>gjorts </a:t>
            </a:r>
            <a:r>
              <a:rPr lang="sv-SE" dirty="0"/>
              <a:t>är att:  </a:t>
            </a:r>
          </a:p>
          <a:p>
            <a:pPr marL="1200150" lvl="2" indent="-285750" algn="just">
              <a:buFont typeface="Arial" panose="020B0604020202020204" pitchFamily="34" charset="0"/>
              <a:buChar char="•"/>
            </a:pPr>
            <a:r>
              <a:rPr lang="sv-SE" sz="1400" dirty="0"/>
              <a:t>andelen personer </a:t>
            </a:r>
            <a:r>
              <a:rPr lang="sv-SE" sz="1400" dirty="0" smtClean="0"/>
              <a:t>80+ </a:t>
            </a:r>
            <a:r>
              <a:rPr lang="sv-SE" sz="1400" dirty="0"/>
              <a:t>år som har hemtjänst är konstant från 2015 </a:t>
            </a:r>
            <a:r>
              <a:rPr lang="sv-SE" sz="1400" dirty="0" smtClean="0"/>
              <a:t>(26,51 </a:t>
            </a:r>
            <a:r>
              <a:rPr lang="sv-SE" sz="1400" dirty="0"/>
              <a:t>%). </a:t>
            </a:r>
          </a:p>
          <a:p>
            <a:pPr marL="1200150" lvl="2" indent="-285750" algn="just">
              <a:buFont typeface="Arial" panose="020B0604020202020204" pitchFamily="34" charset="0"/>
              <a:buChar char="•"/>
            </a:pPr>
            <a:r>
              <a:rPr lang="sv-SE" sz="1400" dirty="0"/>
              <a:t>andelen personer </a:t>
            </a:r>
            <a:r>
              <a:rPr lang="sv-SE" sz="1400" dirty="0" smtClean="0"/>
              <a:t>80+ </a:t>
            </a:r>
            <a:r>
              <a:rPr lang="sv-SE" sz="1400" dirty="0"/>
              <a:t>år som har korttidsvård är konstant från 2015 </a:t>
            </a:r>
            <a:r>
              <a:rPr lang="sv-SE" sz="1400" dirty="0" smtClean="0"/>
              <a:t>(0,6 </a:t>
            </a:r>
            <a:r>
              <a:rPr lang="sv-SE" sz="1400" dirty="0"/>
              <a:t>%). </a:t>
            </a:r>
          </a:p>
          <a:p>
            <a:pPr marL="1200150" lvl="2" indent="-285750" algn="just">
              <a:buFont typeface="Arial" panose="020B0604020202020204" pitchFamily="34" charset="0"/>
              <a:buChar char="•"/>
            </a:pPr>
            <a:r>
              <a:rPr lang="sv-SE" sz="1400" dirty="0"/>
              <a:t>andelen personer </a:t>
            </a:r>
            <a:r>
              <a:rPr lang="sv-SE" sz="1400" dirty="0" smtClean="0"/>
              <a:t>80+ </a:t>
            </a:r>
            <a:r>
              <a:rPr lang="sv-SE" sz="1400" dirty="0"/>
              <a:t>år som har särskilt boende är konstant från 2015  </a:t>
            </a:r>
            <a:r>
              <a:rPr lang="sv-SE" sz="1400" dirty="0" smtClean="0"/>
              <a:t>(7,9 </a:t>
            </a:r>
            <a:r>
              <a:rPr lang="sv-SE" sz="1400" dirty="0"/>
              <a:t>%). </a:t>
            </a:r>
          </a:p>
          <a:p>
            <a:pPr marL="1200150" lvl="2" indent="-285750" algn="just">
              <a:buFont typeface="Arial" panose="020B0604020202020204" pitchFamily="34" charset="0"/>
              <a:buChar char="•"/>
            </a:pPr>
            <a:r>
              <a:rPr lang="sv-SE" sz="1400" dirty="0"/>
              <a:t>andelen personer </a:t>
            </a:r>
            <a:r>
              <a:rPr lang="sv-SE" sz="1400" dirty="0" smtClean="0"/>
              <a:t>80+ </a:t>
            </a:r>
            <a:r>
              <a:rPr lang="sv-SE" sz="1400" dirty="0"/>
              <a:t>år som har dagverksamhet är konstant från 2015 </a:t>
            </a:r>
            <a:r>
              <a:rPr lang="sv-SE" sz="1400" dirty="0" smtClean="0"/>
              <a:t>(1,1 </a:t>
            </a:r>
            <a:r>
              <a:rPr lang="sv-SE" sz="1400" dirty="0"/>
              <a:t>%). </a:t>
            </a:r>
            <a:endParaRPr lang="sv-SE" sz="1400" dirty="0" smtClean="0"/>
          </a:p>
          <a:p>
            <a:pPr marL="1200150" lvl="2" indent="-285750" algn="just">
              <a:buFont typeface="Arial" panose="020B0604020202020204" pitchFamily="34" charset="0"/>
              <a:buChar char="•"/>
            </a:pPr>
            <a:endParaRPr lang="sv-SE" sz="1400" dirty="0"/>
          </a:p>
          <a:p>
            <a:pPr algn="just"/>
            <a:r>
              <a:rPr lang="sv-SE" dirty="0"/>
              <a:t>Fram till 2030 kommer </a:t>
            </a:r>
            <a:r>
              <a:rPr lang="sv-SE" dirty="0" smtClean="0"/>
              <a:t>brukare </a:t>
            </a:r>
            <a:r>
              <a:rPr lang="sv-SE" dirty="0"/>
              <a:t>av äldreomsorg för åldrarna 80+ att öka jämfört med 2015, detta framförallt för hemtjänst och särskilt boende. </a:t>
            </a:r>
            <a:r>
              <a:rPr lang="sv-SE" dirty="0" smtClean="0"/>
              <a:t>Brukare </a:t>
            </a:r>
            <a:r>
              <a:rPr lang="sv-SE" dirty="0"/>
              <a:t>av hemtjänst kommer att öka med ca </a:t>
            </a:r>
            <a:r>
              <a:rPr lang="sv-SE" dirty="0" smtClean="0"/>
              <a:t>95 </a:t>
            </a:r>
            <a:r>
              <a:rPr lang="sv-SE" dirty="0"/>
              <a:t>personer och </a:t>
            </a:r>
            <a:r>
              <a:rPr lang="sv-SE" dirty="0" smtClean="0"/>
              <a:t>brukare </a:t>
            </a:r>
            <a:r>
              <a:rPr lang="sv-SE" dirty="0"/>
              <a:t>av särskilt boende kommer att öka med ca </a:t>
            </a:r>
            <a:r>
              <a:rPr lang="sv-SE" dirty="0" smtClean="0"/>
              <a:t>28 </a:t>
            </a:r>
            <a:r>
              <a:rPr lang="sv-SE" dirty="0"/>
              <a:t>personer år 2030 jämfört med 2015. Detta motsvarar ökningar på </a:t>
            </a:r>
            <a:r>
              <a:rPr lang="sv-SE" dirty="0" smtClean="0"/>
              <a:t>31 </a:t>
            </a:r>
            <a:r>
              <a:rPr lang="sv-SE" dirty="0"/>
              <a:t>% för respektive hemtjänst och särskilt boende. </a:t>
            </a:r>
          </a:p>
          <a:p>
            <a:pPr algn="just"/>
            <a:endParaRPr lang="sv-SE" sz="1400" dirty="0"/>
          </a:p>
        </p:txBody>
      </p:sp>
      <p:cxnSp>
        <p:nvCxnSpPr>
          <p:cNvPr id="10" name="Rak koppling 9"/>
          <p:cNvCxnSpPr/>
          <p:nvPr/>
        </p:nvCxnSpPr>
        <p:spPr>
          <a:xfrm>
            <a:off x="5396653" y="1296352"/>
            <a:ext cx="0" cy="4901248"/>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5573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5981376"/>
          </a:xfrm>
          <a:prstGeom prst="rect">
            <a:avLst/>
          </a:prstGeom>
          <a:solidFill>
            <a:srgbClr val="02788A"/>
          </a:solidFill>
          <a:ln>
            <a:solidFill>
              <a:schemeClr val="accent1"/>
            </a:solidFill>
          </a:ln>
        </p:spPr>
        <p:txBody>
          <a:bodyPr wrap="square" lIns="504000" tIns="612000" rIns="72000" bIns="216000" rtlCol="0" anchor="t" anchorCtr="0">
            <a:noAutofit/>
          </a:bodyPr>
          <a:lstStyle/>
          <a:p>
            <a:r>
              <a:rPr lang="sv-SE" sz="4000" dirty="0" smtClean="0">
                <a:ln>
                  <a:solidFill>
                    <a:schemeClr val="bg1"/>
                  </a:solidFill>
                </a:ln>
                <a:solidFill>
                  <a:schemeClr val="bg1"/>
                </a:solidFill>
              </a:rPr>
              <a:t>Kostnadsutveckling</a:t>
            </a:r>
            <a:endParaRPr lang="sv-SE" sz="4000" dirty="0">
              <a:ln>
                <a:solidFill>
                  <a:schemeClr val="bg1"/>
                </a:solidFill>
              </a:ln>
              <a:solidFill>
                <a:schemeClr val="bg1"/>
              </a:solidFill>
            </a:endParaRPr>
          </a:p>
          <a:p>
            <a:pPr marL="1028700" lvl="1" indent="-571500">
              <a:buFont typeface="Arial" panose="020B0604020202020204" pitchFamily="34" charset="0"/>
              <a:buChar char="•"/>
            </a:pPr>
            <a:r>
              <a:rPr lang="sv-SE" sz="3200" dirty="0" smtClean="0">
                <a:solidFill>
                  <a:schemeClr val="bg1"/>
                </a:solidFill>
              </a:rPr>
              <a:t>För-, Grund- och Gymnasieskola</a:t>
            </a:r>
          </a:p>
          <a:p>
            <a:pPr marL="1028700" lvl="1" indent="-571500">
              <a:buFont typeface="Arial" panose="020B0604020202020204" pitchFamily="34" charset="0"/>
              <a:buChar char="•"/>
            </a:pPr>
            <a:r>
              <a:rPr lang="sv-SE" sz="3200" dirty="0" smtClean="0">
                <a:solidFill>
                  <a:schemeClr val="bg1"/>
                </a:solidFill>
              </a:rPr>
              <a:t>Äldreomsorg</a:t>
            </a:r>
          </a:p>
          <a:p>
            <a:pPr marL="1028700" lvl="1" indent="-571500">
              <a:buFont typeface="Arial" panose="020B0604020202020204" pitchFamily="34" charset="0"/>
              <a:buChar char="•"/>
            </a:pPr>
            <a:r>
              <a:rPr lang="sv-SE" sz="3200" dirty="0">
                <a:solidFill>
                  <a:schemeClr val="bg1"/>
                </a:solidFill>
              </a:rPr>
              <a:t>Kostnadsutveckling skola och äldreomsorg</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22</a:t>
            </a:fld>
            <a:endParaRPr lang="en-US" dirty="0">
              <a:solidFill>
                <a:schemeClr val="tx1">
                  <a:lumMod val="50000"/>
                  <a:lumOff val="50000"/>
                </a:schemeClr>
              </a:solidFill>
            </a:endParaRPr>
          </a:p>
        </p:txBody>
      </p:sp>
    </p:spTree>
    <p:extLst>
      <p:ext uri="{BB962C8B-B14F-4D97-AF65-F5344CB8AC3E}">
        <p14:creationId xmlns:p14="http://schemas.microsoft.com/office/powerpoint/2010/main" val="24005856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23</a:t>
            </a:fld>
            <a:endParaRPr lang="en-US" dirty="0">
              <a:solidFill>
                <a:schemeClr val="tx1">
                  <a:lumMod val="50000"/>
                  <a:lumOff val="50000"/>
                </a:schemeClr>
              </a:solidFill>
            </a:endParaRPr>
          </a:p>
        </p:txBody>
      </p:sp>
      <p:graphicFrame>
        <p:nvGraphicFramePr>
          <p:cNvPr id="10" name="Diagram 9"/>
          <p:cNvGraphicFramePr>
            <a:graphicFrameLocks/>
          </p:cNvGraphicFramePr>
          <p:nvPr>
            <p:extLst>
              <p:ext uri="{D42A27DB-BD31-4B8C-83A1-F6EECF244321}">
                <p14:modId xmlns:p14="http://schemas.microsoft.com/office/powerpoint/2010/main" val="363234733"/>
              </p:ext>
            </p:extLst>
          </p:nvPr>
        </p:nvGraphicFramePr>
        <p:xfrm>
          <a:off x="272180" y="1552909"/>
          <a:ext cx="5129553" cy="432616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ruta 8"/>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a:solidFill>
                  <a:schemeClr val="bg1"/>
                </a:solidFill>
              </a:rPr>
              <a:t>Förskola, Grundskola och Gymnasieskola </a:t>
            </a:r>
            <a:r>
              <a:rPr lang="sv-SE" dirty="0">
                <a:solidFill>
                  <a:schemeClr val="bg1"/>
                </a:solidFill>
              </a:rPr>
              <a:t>(Demografiskt alternativ)</a:t>
            </a:r>
          </a:p>
        </p:txBody>
      </p:sp>
      <p:sp>
        <p:nvSpPr>
          <p:cNvPr id="11" name="textruta 10"/>
          <p:cNvSpPr txBox="1"/>
          <p:nvPr/>
        </p:nvSpPr>
        <p:spPr>
          <a:xfrm>
            <a:off x="5401733" y="1552909"/>
            <a:ext cx="6485466" cy="4326163"/>
          </a:xfrm>
          <a:prstGeom prst="rect">
            <a:avLst/>
          </a:prstGeom>
          <a:noFill/>
          <a:ln>
            <a:noFill/>
          </a:ln>
        </p:spPr>
        <p:txBody>
          <a:bodyPr wrap="square" rtlCol="0">
            <a:noAutofit/>
          </a:bodyPr>
          <a:lstStyle/>
          <a:p>
            <a:pPr algn="just"/>
            <a:r>
              <a:rPr lang="sv-SE" sz="1400" b="1" i="1" dirty="0"/>
              <a:t>Demografialternativet</a:t>
            </a:r>
            <a:r>
              <a:rPr lang="sv-SE" sz="1400" i="1" dirty="0"/>
              <a:t>: Kommunsektorns kostnader bestäms av demografin och dagens prislapp per åldersgrupp. </a:t>
            </a:r>
            <a:endParaRPr lang="sv-SE" sz="1400" b="1" i="1" dirty="0"/>
          </a:p>
          <a:p>
            <a:pPr algn="just"/>
            <a:endParaRPr lang="sv-SE" sz="1400" dirty="0" smtClean="0"/>
          </a:p>
          <a:p>
            <a:pPr algn="just"/>
            <a:r>
              <a:rPr lang="sv-SE" sz="1400" dirty="0" smtClean="0"/>
              <a:t>Kostnadsutvecklingen gällande för-, grund- och gymnasieskola baseras på tidigare redovisade befolkningsprognoser och behovsutveckling med </a:t>
            </a:r>
            <a:r>
              <a:rPr lang="sv-SE" sz="1400" dirty="0"/>
              <a:t>kostnadsnivåer från 2015. </a:t>
            </a:r>
            <a:endParaRPr lang="sv-SE" sz="1400" dirty="0" smtClean="0"/>
          </a:p>
          <a:p>
            <a:pPr algn="just"/>
            <a:endParaRPr lang="sv-SE" sz="1400" dirty="0"/>
          </a:p>
          <a:p>
            <a:pPr algn="just"/>
            <a:r>
              <a:rPr lang="sv-SE" sz="1400" dirty="0" smtClean="0"/>
              <a:t>Kostnaden av förskolan förväntas stiga fram till 2020 (6%) för att sedan plana ut och börja avta vid 2023 (5%) för att sedan uppgå till 89% av indexåret 2015.</a:t>
            </a:r>
          </a:p>
          <a:p>
            <a:pPr algn="just"/>
            <a:endParaRPr lang="sv-SE" sz="1400" dirty="0"/>
          </a:p>
          <a:p>
            <a:pPr algn="just"/>
            <a:r>
              <a:rPr lang="sv-SE" sz="1400" dirty="0" smtClean="0"/>
              <a:t>För grundskolan förväntas kostnaden att stiga under hela perioden mellan indexåret 2015 och 2030, kostnaden för grundskolan 2030 förväntas vara 111% av indexåret 2015.</a:t>
            </a:r>
          </a:p>
          <a:p>
            <a:pPr algn="just"/>
            <a:endParaRPr lang="sv-SE" sz="1400" dirty="0"/>
          </a:p>
          <a:p>
            <a:pPr algn="just"/>
            <a:r>
              <a:rPr lang="sv-SE" sz="1400" dirty="0" smtClean="0"/>
              <a:t>Gymnasieskolan förväntas ha ökade kostnader. Efter en kostnadsminskning fram till 2019-2020 (-11%) förväntas kostnaderna trappas upp och 2030 förväntas kostnaderna uppgå till 109% av indexåret 2015. </a:t>
            </a:r>
          </a:p>
          <a:p>
            <a:pPr algn="just"/>
            <a:endParaRPr lang="sv-SE" sz="1400" dirty="0"/>
          </a:p>
          <a:p>
            <a:pPr algn="just"/>
            <a:r>
              <a:rPr lang="sv-SE" sz="1400" dirty="0" smtClean="0"/>
              <a:t>Sammanlagt förväntas skolan ha en kostnadsökning på 5 % jämfört med indexåret 2015. </a:t>
            </a:r>
            <a:endParaRPr lang="sv-SE" sz="1400" dirty="0"/>
          </a:p>
          <a:p>
            <a:pPr algn="just"/>
            <a:endParaRPr lang="sv-SE" dirty="0" smtClean="0"/>
          </a:p>
        </p:txBody>
      </p:sp>
      <p:cxnSp>
        <p:nvCxnSpPr>
          <p:cNvPr id="12" name="Rak koppling 11"/>
          <p:cNvCxnSpPr/>
          <p:nvPr/>
        </p:nvCxnSpPr>
        <p:spPr>
          <a:xfrm>
            <a:off x="5401733" y="1296352"/>
            <a:ext cx="0" cy="4991319"/>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55100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24</a:t>
            </a:fld>
            <a:endParaRPr lang="en-US" dirty="0">
              <a:solidFill>
                <a:schemeClr val="tx1">
                  <a:lumMod val="50000"/>
                  <a:lumOff val="50000"/>
                </a:schemeClr>
              </a:solidFill>
            </a:endParaRPr>
          </a:p>
        </p:txBody>
      </p:sp>
      <p:graphicFrame>
        <p:nvGraphicFramePr>
          <p:cNvPr id="13" name="Diagram 12"/>
          <p:cNvGraphicFramePr>
            <a:graphicFrameLocks/>
          </p:cNvGraphicFramePr>
          <p:nvPr>
            <p:extLst>
              <p:ext uri="{D42A27DB-BD31-4B8C-83A1-F6EECF244321}">
                <p14:modId xmlns:p14="http://schemas.microsoft.com/office/powerpoint/2010/main" val="569409450"/>
              </p:ext>
            </p:extLst>
          </p:nvPr>
        </p:nvGraphicFramePr>
        <p:xfrm>
          <a:off x="252000" y="1552909"/>
          <a:ext cx="5149733" cy="432616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ruta 8"/>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Förskola</a:t>
            </a:r>
            <a:r>
              <a:rPr lang="sv-SE" sz="3200" dirty="0">
                <a:solidFill>
                  <a:schemeClr val="bg1"/>
                </a:solidFill>
              </a:rPr>
              <a:t>, </a:t>
            </a:r>
            <a:r>
              <a:rPr lang="sv-SE" sz="3200" dirty="0" smtClean="0">
                <a:solidFill>
                  <a:schemeClr val="bg1"/>
                </a:solidFill>
              </a:rPr>
              <a:t>Grundskola </a:t>
            </a:r>
            <a:r>
              <a:rPr lang="sv-SE" sz="3200" dirty="0">
                <a:solidFill>
                  <a:schemeClr val="bg1"/>
                </a:solidFill>
              </a:rPr>
              <a:t>och </a:t>
            </a:r>
            <a:r>
              <a:rPr lang="sv-SE" sz="3200" dirty="0" smtClean="0">
                <a:solidFill>
                  <a:schemeClr val="bg1"/>
                </a:solidFill>
              </a:rPr>
              <a:t>Gymnasieskola </a:t>
            </a:r>
            <a:r>
              <a:rPr lang="sv-SE" dirty="0" smtClean="0">
                <a:solidFill>
                  <a:schemeClr val="bg1"/>
                </a:solidFill>
              </a:rPr>
              <a:t>(Plus1alternativet)</a:t>
            </a:r>
            <a:endParaRPr lang="sv-SE" dirty="0">
              <a:solidFill>
                <a:schemeClr val="bg1"/>
              </a:solidFill>
            </a:endParaRPr>
          </a:p>
        </p:txBody>
      </p:sp>
      <p:sp>
        <p:nvSpPr>
          <p:cNvPr id="11" name="textruta 10"/>
          <p:cNvSpPr txBox="1"/>
          <p:nvPr/>
        </p:nvSpPr>
        <p:spPr>
          <a:xfrm>
            <a:off x="5401733" y="1552909"/>
            <a:ext cx="6485466" cy="4326163"/>
          </a:xfrm>
          <a:prstGeom prst="rect">
            <a:avLst/>
          </a:prstGeom>
          <a:noFill/>
          <a:ln>
            <a:noFill/>
          </a:ln>
        </p:spPr>
        <p:txBody>
          <a:bodyPr wrap="square" rtlCol="0">
            <a:noAutofit/>
          </a:bodyPr>
          <a:lstStyle/>
          <a:p>
            <a:pPr algn="just"/>
            <a:r>
              <a:rPr lang="sv-SE" sz="1400" b="1" i="1" dirty="0"/>
              <a:t>Plus1alternativet: </a:t>
            </a:r>
            <a:r>
              <a:rPr lang="sv-SE" sz="1400" i="1" dirty="0"/>
              <a:t>Baserat på den historiska utvecklingen antas verksamhetens omfattning och därmed kostnaderna växa med 1% mer än vad demografin kräver. </a:t>
            </a:r>
          </a:p>
          <a:p>
            <a:pPr algn="just"/>
            <a:endParaRPr lang="sv-SE" sz="1400" dirty="0" smtClean="0"/>
          </a:p>
          <a:p>
            <a:pPr algn="just"/>
            <a:r>
              <a:rPr lang="sv-SE" sz="1400" dirty="0" smtClean="0"/>
              <a:t>Kostnadsutvecklingen gällande för-, grund- och gymnasieskola baseras på tidigare redovisade befolkningsprognoser och behovsutveckling med </a:t>
            </a:r>
            <a:r>
              <a:rPr lang="sv-SE" sz="1400" dirty="0"/>
              <a:t>kostnadsnivåer från 2015. </a:t>
            </a:r>
            <a:endParaRPr lang="sv-SE" sz="1400" dirty="0" smtClean="0"/>
          </a:p>
          <a:p>
            <a:pPr algn="just"/>
            <a:endParaRPr lang="sv-SE" sz="1400" dirty="0"/>
          </a:p>
          <a:p>
            <a:pPr algn="just"/>
            <a:r>
              <a:rPr lang="sv-SE" sz="1400" dirty="0" smtClean="0"/>
              <a:t>Kostnaden för förskolan förväntas stiga fram till 2023 (14%) för att sedan plana ut och börja avta vid 2025 (14%) för att sedan uppgå till 104% av indexåret 2015.</a:t>
            </a:r>
          </a:p>
          <a:p>
            <a:pPr algn="just"/>
            <a:endParaRPr lang="sv-SE" sz="1400" dirty="0"/>
          </a:p>
          <a:p>
            <a:pPr algn="just"/>
            <a:r>
              <a:rPr lang="sv-SE" sz="1400" dirty="0" smtClean="0"/>
              <a:t>För grundskolan förväntas kostnaden att stiga under hela perioden mellan indexåret 2015 och 2030, kostnaden för grundskolan 2030 förväntas vara 129% av indexåret 2015.</a:t>
            </a:r>
          </a:p>
          <a:p>
            <a:pPr algn="just"/>
            <a:endParaRPr lang="sv-SE" sz="1400" dirty="0"/>
          </a:p>
          <a:p>
            <a:pPr algn="just"/>
            <a:r>
              <a:rPr lang="sv-SE" sz="1400" dirty="0" smtClean="0"/>
              <a:t>Gymnasieskolan förväntas även de ha ökade kostnader. Efter en kostnadsminskning fram till 2019-2020 (-4%) förväntas kostnaderna trappas upp och 2030 förväntas kostnaderna uppgå till 131% av indexåret 2015. </a:t>
            </a:r>
          </a:p>
          <a:p>
            <a:pPr algn="just"/>
            <a:endParaRPr lang="sv-SE" sz="1400" dirty="0"/>
          </a:p>
          <a:p>
            <a:pPr algn="just"/>
            <a:r>
              <a:rPr lang="sv-SE" sz="1400" dirty="0" smtClean="0"/>
              <a:t>Sammanlagt förväntas skolan ha en kostnadsökning på 22 % jämfört med indexåret 2015. </a:t>
            </a:r>
            <a:endParaRPr lang="sv-SE" sz="1400" dirty="0"/>
          </a:p>
          <a:p>
            <a:pPr algn="just"/>
            <a:endParaRPr lang="sv-SE" dirty="0" smtClean="0"/>
          </a:p>
        </p:txBody>
      </p:sp>
      <p:cxnSp>
        <p:nvCxnSpPr>
          <p:cNvPr id="10" name="Rak koppling 9"/>
          <p:cNvCxnSpPr/>
          <p:nvPr/>
        </p:nvCxnSpPr>
        <p:spPr>
          <a:xfrm>
            <a:off x="5401733" y="1296352"/>
            <a:ext cx="0" cy="4991319"/>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5131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25</a:t>
            </a:fld>
            <a:endParaRPr lang="en-US" dirty="0">
              <a:solidFill>
                <a:schemeClr val="tx1">
                  <a:lumMod val="50000"/>
                  <a:lumOff val="50000"/>
                </a:schemeClr>
              </a:solidFill>
            </a:endParaRPr>
          </a:p>
        </p:txBody>
      </p:sp>
      <p:graphicFrame>
        <p:nvGraphicFramePr>
          <p:cNvPr id="10" name="Diagram 9"/>
          <p:cNvGraphicFramePr>
            <a:graphicFrameLocks/>
          </p:cNvGraphicFramePr>
          <p:nvPr>
            <p:extLst>
              <p:ext uri="{D42A27DB-BD31-4B8C-83A1-F6EECF244321}">
                <p14:modId xmlns:p14="http://schemas.microsoft.com/office/powerpoint/2010/main" val="1640547190"/>
              </p:ext>
            </p:extLst>
          </p:nvPr>
        </p:nvGraphicFramePr>
        <p:xfrm>
          <a:off x="272180" y="1497666"/>
          <a:ext cx="5401732" cy="44628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Diagram 12"/>
          <p:cNvGraphicFramePr>
            <a:graphicFrameLocks/>
          </p:cNvGraphicFramePr>
          <p:nvPr>
            <p:extLst>
              <p:ext uri="{D42A27DB-BD31-4B8C-83A1-F6EECF244321}">
                <p14:modId xmlns:p14="http://schemas.microsoft.com/office/powerpoint/2010/main" val="1325964670"/>
              </p:ext>
            </p:extLst>
          </p:nvPr>
        </p:nvGraphicFramePr>
        <p:xfrm>
          <a:off x="6468533" y="1497666"/>
          <a:ext cx="5418666" cy="4462868"/>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ruta 8"/>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Förskola</a:t>
            </a:r>
            <a:r>
              <a:rPr lang="sv-SE" sz="3200" dirty="0">
                <a:solidFill>
                  <a:schemeClr val="bg1"/>
                </a:solidFill>
              </a:rPr>
              <a:t>, </a:t>
            </a:r>
            <a:r>
              <a:rPr lang="sv-SE" sz="3200" dirty="0" smtClean="0">
                <a:solidFill>
                  <a:schemeClr val="bg1"/>
                </a:solidFill>
              </a:rPr>
              <a:t>Grundskola </a:t>
            </a:r>
            <a:r>
              <a:rPr lang="sv-SE" sz="3200" dirty="0">
                <a:solidFill>
                  <a:schemeClr val="bg1"/>
                </a:solidFill>
              </a:rPr>
              <a:t>och </a:t>
            </a:r>
            <a:r>
              <a:rPr lang="sv-SE" sz="3200" dirty="0" smtClean="0">
                <a:solidFill>
                  <a:schemeClr val="bg1"/>
                </a:solidFill>
              </a:rPr>
              <a:t>Gymnasieskola </a:t>
            </a:r>
            <a:endParaRPr lang="sv-SE" sz="3200" dirty="0">
              <a:solidFill>
                <a:schemeClr val="bg1"/>
              </a:solidFill>
            </a:endParaRPr>
          </a:p>
        </p:txBody>
      </p:sp>
      <p:cxnSp>
        <p:nvCxnSpPr>
          <p:cNvPr id="11" name="Rak koppling 10"/>
          <p:cNvCxnSpPr/>
          <p:nvPr/>
        </p:nvCxnSpPr>
        <p:spPr>
          <a:xfrm>
            <a:off x="6116319" y="1286192"/>
            <a:ext cx="0" cy="5069095"/>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3406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26</a:t>
            </a:fld>
            <a:endParaRPr lang="en-US" dirty="0">
              <a:solidFill>
                <a:schemeClr val="tx1">
                  <a:lumMod val="50000"/>
                  <a:lumOff val="50000"/>
                </a:schemeClr>
              </a:solidFill>
            </a:endParaRPr>
          </a:p>
        </p:txBody>
      </p:sp>
      <p:graphicFrame>
        <p:nvGraphicFramePr>
          <p:cNvPr id="9" name="Diagram 8"/>
          <p:cNvGraphicFramePr>
            <a:graphicFrameLocks/>
          </p:cNvGraphicFramePr>
          <p:nvPr>
            <p:extLst>
              <p:ext uri="{D42A27DB-BD31-4B8C-83A1-F6EECF244321}">
                <p14:modId xmlns:p14="http://schemas.microsoft.com/office/powerpoint/2010/main" val="1359782597"/>
              </p:ext>
            </p:extLst>
          </p:nvPr>
        </p:nvGraphicFramePr>
        <p:xfrm>
          <a:off x="272180" y="1552909"/>
          <a:ext cx="5129553" cy="432616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ruta 9"/>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Äldreomsorg </a:t>
            </a:r>
            <a:r>
              <a:rPr lang="sv-SE" dirty="0" smtClean="0">
                <a:solidFill>
                  <a:schemeClr val="bg1"/>
                </a:solidFill>
              </a:rPr>
              <a:t>(Demografiskt alternativ)</a:t>
            </a:r>
            <a:endParaRPr lang="sv-SE" dirty="0">
              <a:solidFill>
                <a:schemeClr val="bg1"/>
              </a:solidFill>
            </a:endParaRPr>
          </a:p>
        </p:txBody>
      </p:sp>
      <p:sp>
        <p:nvSpPr>
          <p:cNvPr id="11" name="textruta 10"/>
          <p:cNvSpPr txBox="1"/>
          <p:nvPr/>
        </p:nvSpPr>
        <p:spPr>
          <a:xfrm>
            <a:off x="5401733" y="1552909"/>
            <a:ext cx="6485466" cy="4326163"/>
          </a:xfrm>
          <a:prstGeom prst="rect">
            <a:avLst/>
          </a:prstGeom>
          <a:noFill/>
          <a:ln>
            <a:noFill/>
          </a:ln>
        </p:spPr>
        <p:txBody>
          <a:bodyPr wrap="square" rtlCol="0">
            <a:noAutofit/>
          </a:bodyPr>
          <a:lstStyle/>
          <a:p>
            <a:pPr algn="just"/>
            <a:r>
              <a:rPr lang="sv-SE" sz="1400" b="1" i="1" dirty="0"/>
              <a:t>Demografialternativet</a:t>
            </a:r>
            <a:r>
              <a:rPr lang="sv-SE" sz="1400" i="1" dirty="0"/>
              <a:t>: Kommunsektorns kostnader bestäms av demografin och dagens prislapp per åldersgrupp. </a:t>
            </a:r>
            <a:endParaRPr lang="sv-SE" sz="1400" b="1" i="1" dirty="0"/>
          </a:p>
          <a:p>
            <a:pPr algn="just"/>
            <a:endParaRPr lang="sv-SE" sz="1400" dirty="0"/>
          </a:p>
          <a:p>
            <a:pPr algn="just"/>
            <a:r>
              <a:rPr lang="sv-SE" sz="1400" dirty="0"/>
              <a:t>Kostnadsutvecklingen för </a:t>
            </a:r>
            <a:r>
              <a:rPr lang="sv-SE" sz="1400" dirty="0" smtClean="0"/>
              <a:t>äldreomsorgen baseras </a:t>
            </a:r>
            <a:r>
              <a:rPr lang="sv-SE" sz="1400" dirty="0"/>
              <a:t>på tidigare redovisade befolkningsprognoser och </a:t>
            </a:r>
            <a:r>
              <a:rPr lang="sv-SE" sz="1400" dirty="0" smtClean="0"/>
              <a:t>behovsutveckling </a:t>
            </a:r>
            <a:r>
              <a:rPr lang="sv-SE" sz="1400" dirty="0"/>
              <a:t>med </a:t>
            </a:r>
            <a:r>
              <a:rPr lang="sv-SE" sz="1400" dirty="0" smtClean="0"/>
              <a:t>kostnadsnivåer från 2015. </a:t>
            </a:r>
            <a:endParaRPr lang="sv-SE" sz="1400" dirty="0"/>
          </a:p>
          <a:p>
            <a:pPr algn="just"/>
            <a:endParaRPr lang="sv-SE" sz="1400" dirty="0" smtClean="0"/>
          </a:p>
          <a:p>
            <a:pPr algn="just"/>
            <a:r>
              <a:rPr lang="sv-SE" sz="1400" dirty="0" smtClean="0"/>
              <a:t>Kostnaden för äldreomsorgen (65-79 år) förväntas stiga fram till 2021 (5%) för att sedan avta och år 2030 förväntas kostnaderna att uppgå till 89% av indexåret 2015.</a:t>
            </a:r>
          </a:p>
          <a:p>
            <a:pPr algn="just"/>
            <a:endParaRPr lang="sv-SE" sz="1400" dirty="0"/>
          </a:p>
          <a:p>
            <a:pPr algn="just"/>
            <a:r>
              <a:rPr lang="sv-SE" sz="1400" dirty="0" smtClean="0"/>
              <a:t>För äldreomsorgen (80+ år) förväntas kostnaden att stiga något fram till 2021 (5%) för att sedan trappas upp och år 2030 förväntas kostnaden uppgå till 145% av indexåret 2030.</a:t>
            </a:r>
          </a:p>
          <a:p>
            <a:pPr algn="just"/>
            <a:endParaRPr lang="sv-SE" sz="1400" dirty="0"/>
          </a:p>
          <a:p>
            <a:pPr algn="just"/>
            <a:r>
              <a:rPr lang="sv-SE" sz="1400" dirty="0" smtClean="0"/>
              <a:t>Sammanlagt förväntas kostnaderna fram till 2030 stiga och uppgå till 121% av indexåret 2015. Det är framförallt år 2020 som stora förändringar i kostnaderna för äldreomsorgen börjar synas. Detta beror på att stora årskullar lämnar åldrarna 65-79 år och går in i övre pensionsåldern 80+ år. </a:t>
            </a:r>
          </a:p>
        </p:txBody>
      </p:sp>
      <p:cxnSp>
        <p:nvCxnSpPr>
          <p:cNvPr id="12" name="Rak koppling 11"/>
          <p:cNvCxnSpPr/>
          <p:nvPr/>
        </p:nvCxnSpPr>
        <p:spPr>
          <a:xfrm>
            <a:off x="5401733" y="1306512"/>
            <a:ext cx="0" cy="4981159"/>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9358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27</a:t>
            </a:fld>
            <a:endParaRPr lang="en-US" dirty="0">
              <a:solidFill>
                <a:schemeClr val="tx1">
                  <a:lumMod val="50000"/>
                  <a:lumOff val="50000"/>
                </a:schemeClr>
              </a:solidFill>
            </a:endParaRPr>
          </a:p>
        </p:txBody>
      </p:sp>
      <p:graphicFrame>
        <p:nvGraphicFramePr>
          <p:cNvPr id="12" name="Diagram 11"/>
          <p:cNvGraphicFramePr>
            <a:graphicFrameLocks/>
          </p:cNvGraphicFramePr>
          <p:nvPr>
            <p:extLst>
              <p:ext uri="{D42A27DB-BD31-4B8C-83A1-F6EECF244321}">
                <p14:modId xmlns:p14="http://schemas.microsoft.com/office/powerpoint/2010/main" val="1896566748"/>
              </p:ext>
            </p:extLst>
          </p:nvPr>
        </p:nvGraphicFramePr>
        <p:xfrm>
          <a:off x="252000" y="1552909"/>
          <a:ext cx="5149733" cy="432616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ruta 9"/>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Äldreomsorg </a:t>
            </a:r>
            <a:r>
              <a:rPr lang="sv-SE" dirty="0" smtClean="0">
                <a:solidFill>
                  <a:schemeClr val="bg1"/>
                </a:solidFill>
              </a:rPr>
              <a:t>(Plus1alternativet)</a:t>
            </a:r>
            <a:endParaRPr lang="sv-SE" dirty="0">
              <a:solidFill>
                <a:schemeClr val="bg1"/>
              </a:solidFill>
            </a:endParaRPr>
          </a:p>
        </p:txBody>
      </p:sp>
      <p:sp>
        <p:nvSpPr>
          <p:cNvPr id="11" name="textruta 10"/>
          <p:cNvSpPr txBox="1"/>
          <p:nvPr/>
        </p:nvSpPr>
        <p:spPr>
          <a:xfrm>
            <a:off x="5401733" y="1552909"/>
            <a:ext cx="6485466" cy="4326163"/>
          </a:xfrm>
          <a:prstGeom prst="rect">
            <a:avLst/>
          </a:prstGeom>
          <a:noFill/>
          <a:ln>
            <a:noFill/>
          </a:ln>
        </p:spPr>
        <p:txBody>
          <a:bodyPr wrap="square" rtlCol="0">
            <a:noAutofit/>
          </a:bodyPr>
          <a:lstStyle/>
          <a:p>
            <a:pPr algn="just"/>
            <a:r>
              <a:rPr lang="sv-SE" sz="1400" b="1" i="1" dirty="0"/>
              <a:t>Plus1alternativet: </a:t>
            </a:r>
            <a:r>
              <a:rPr lang="sv-SE" sz="1400" i="1" dirty="0"/>
              <a:t>Baserat på den historiska utvecklingen antas verksamhetens omfattning och därmed kostnaderna växa med 1% mer än vad demografin kräver. </a:t>
            </a:r>
          </a:p>
          <a:p>
            <a:pPr algn="just"/>
            <a:endParaRPr lang="sv-SE" sz="1400" dirty="0"/>
          </a:p>
          <a:p>
            <a:pPr algn="just"/>
            <a:r>
              <a:rPr lang="sv-SE" sz="1400" dirty="0"/>
              <a:t>Kostnadsutvecklingen för </a:t>
            </a:r>
            <a:r>
              <a:rPr lang="sv-SE" sz="1400" dirty="0" smtClean="0"/>
              <a:t>äldreomsorgen baseras </a:t>
            </a:r>
            <a:r>
              <a:rPr lang="sv-SE" sz="1400" dirty="0"/>
              <a:t>på tidigare redovisade befolkningsprognoser och </a:t>
            </a:r>
            <a:r>
              <a:rPr lang="sv-SE" sz="1400" dirty="0" smtClean="0"/>
              <a:t>behovsutveckling </a:t>
            </a:r>
            <a:r>
              <a:rPr lang="sv-SE" sz="1400" dirty="0"/>
              <a:t>med </a:t>
            </a:r>
            <a:r>
              <a:rPr lang="sv-SE" sz="1400" dirty="0" smtClean="0"/>
              <a:t>kostnadsnivåer från 2015. </a:t>
            </a:r>
            <a:endParaRPr lang="sv-SE" sz="1400" dirty="0"/>
          </a:p>
          <a:p>
            <a:pPr algn="just"/>
            <a:endParaRPr lang="sv-SE" sz="1400" dirty="0" smtClean="0"/>
          </a:p>
          <a:p>
            <a:pPr algn="just"/>
            <a:r>
              <a:rPr lang="sv-SE" sz="1400" dirty="0" smtClean="0"/>
              <a:t>Kostnaden för äldreomsorgen (65-79 år) förväntas stiga fram till 2021 (11%) för att sedan plana ut under några år för att sedan år 2030 uppgå till 103% av indexåret 2015.</a:t>
            </a:r>
          </a:p>
          <a:p>
            <a:pPr algn="just"/>
            <a:endParaRPr lang="sv-SE" sz="1400" dirty="0"/>
          </a:p>
          <a:p>
            <a:pPr algn="just"/>
            <a:r>
              <a:rPr lang="sv-SE" sz="1400" dirty="0" smtClean="0"/>
              <a:t>För äldreomsorgen (80+ år) förväntas kostnaden att stiga något fram till 2021 (11%) för att sedan trappas upp och år 2030 förväntas kostnaden uppgå till 168% av indexåret 2030.</a:t>
            </a:r>
          </a:p>
          <a:p>
            <a:pPr algn="just"/>
            <a:endParaRPr lang="sv-SE" sz="1400" dirty="0"/>
          </a:p>
          <a:p>
            <a:pPr algn="just"/>
            <a:r>
              <a:rPr lang="sv-SE" sz="1400" dirty="0" smtClean="0"/>
              <a:t>Sammanlagt förväntas kostnaderna fram till 2030 stiga och uppgå till 140% av indexåret 2015. Det är framförallt år 2020 som stora förändringar i kostnaderna för äldreomsorgen börjar synas. Detta beror på att stora årskullar lämnar åldrarna 65-79 år och går in i övre pensionsåldern 80+ år. </a:t>
            </a:r>
          </a:p>
        </p:txBody>
      </p:sp>
      <p:cxnSp>
        <p:nvCxnSpPr>
          <p:cNvPr id="9" name="Rak koppling 8"/>
          <p:cNvCxnSpPr/>
          <p:nvPr/>
        </p:nvCxnSpPr>
        <p:spPr>
          <a:xfrm>
            <a:off x="5401733" y="1306512"/>
            <a:ext cx="0" cy="4981159"/>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5424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28</a:t>
            </a:fld>
            <a:endParaRPr lang="en-US" dirty="0">
              <a:solidFill>
                <a:schemeClr val="tx1">
                  <a:lumMod val="50000"/>
                  <a:lumOff val="50000"/>
                </a:schemeClr>
              </a:solidFill>
            </a:endParaRPr>
          </a:p>
        </p:txBody>
      </p:sp>
      <p:graphicFrame>
        <p:nvGraphicFramePr>
          <p:cNvPr id="9" name="Diagram 8"/>
          <p:cNvGraphicFramePr>
            <a:graphicFrameLocks/>
          </p:cNvGraphicFramePr>
          <p:nvPr>
            <p:extLst>
              <p:ext uri="{D42A27DB-BD31-4B8C-83A1-F6EECF244321}">
                <p14:modId xmlns:p14="http://schemas.microsoft.com/office/powerpoint/2010/main" val="1454098543"/>
              </p:ext>
            </p:extLst>
          </p:nvPr>
        </p:nvGraphicFramePr>
        <p:xfrm>
          <a:off x="272180" y="1456268"/>
          <a:ext cx="5401732" cy="45042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Diagram 11"/>
          <p:cNvGraphicFramePr>
            <a:graphicFrameLocks/>
          </p:cNvGraphicFramePr>
          <p:nvPr>
            <p:extLst>
              <p:ext uri="{D42A27DB-BD31-4B8C-83A1-F6EECF244321}">
                <p14:modId xmlns:p14="http://schemas.microsoft.com/office/powerpoint/2010/main" val="3027870572"/>
              </p:ext>
            </p:extLst>
          </p:nvPr>
        </p:nvGraphicFramePr>
        <p:xfrm>
          <a:off x="6468533" y="1456268"/>
          <a:ext cx="5418666" cy="4504266"/>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ruta 9"/>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Äldreomsorg </a:t>
            </a:r>
            <a:r>
              <a:rPr lang="sv-SE" dirty="0" smtClean="0">
                <a:solidFill>
                  <a:schemeClr val="bg1"/>
                </a:solidFill>
              </a:rPr>
              <a:t>(Demografiskt- och Plus1alternativet)</a:t>
            </a:r>
            <a:endParaRPr lang="sv-SE" dirty="0">
              <a:solidFill>
                <a:schemeClr val="bg1"/>
              </a:solidFill>
            </a:endParaRPr>
          </a:p>
        </p:txBody>
      </p:sp>
      <p:cxnSp>
        <p:nvCxnSpPr>
          <p:cNvPr id="11" name="Rak koppling 10"/>
          <p:cNvCxnSpPr/>
          <p:nvPr/>
        </p:nvCxnSpPr>
        <p:spPr>
          <a:xfrm>
            <a:off x="6107853" y="1316672"/>
            <a:ext cx="0" cy="5038615"/>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3968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29</a:t>
            </a:fld>
            <a:endParaRPr lang="en-US" dirty="0">
              <a:solidFill>
                <a:schemeClr val="tx1">
                  <a:lumMod val="50000"/>
                  <a:lumOff val="50000"/>
                </a:schemeClr>
              </a:solidFill>
            </a:endParaRPr>
          </a:p>
        </p:txBody>
      </p:sp>
      <p:graphicFrame>
        <p:nvGraphicFramePr>
          <p:cNvPr id="10" name="Diagram 9"/>
          <p:cNvGraphicFramePr>
            <a:graphicFrameLocks/>
          </p:cNvGraphicFramePr>
          <p:nvPr>
            <p:extLst>
              <p:ext uri="{D42A27DB-BD31-4B8C-83A1-F6EECF244321}">
                <p14:modId xmlns:p14="http://schemas.microsoft.com/office/powerpoint/2010/main" val="4154262837"/>
              </p:ext>
            </p:extLst>
          </p:nvPr>
        </p:nvGraphicFramePr>
        <p:xfrm>
          <a:off x="252000" y="1552909"/>
          <a:ext cx="5149733" cy="432616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ruta 8"/>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Kostnad </a:t>
            </a:r>
            <a:r>
              <a:rPr lang="sv-SE" sz="3200" dirty="0">
                <a:solidFill>
                  <a:schemeClr val="bg1"/>
                </a:solidFill>
              </a:rPr>
              <a:t>skola och </a:t>
            </a:r>
            <a:r>
              <a:rPr lang="sv-SE" sz="3200" dirty="0" smtClean="0">
                <a:solidFill>
                  <a:schemeClr val="bg1"/>
                </a:solidFill>
              </a:rPr>
              <a:t>äldreomsorg </a:t>
            </a:r>
            <a:r>
              <a:rPr lang="sv-SE" dirty="0" smtClean="0">
                <a:solidFill>
                  <a:schemeClr val="bg1"/>
                </a:solidFill>
              </a:rPr>
              <a:t>(Demografiskt alternativ)</a:t>
            </a:r>
            <a:endParaRPr lang="sv-SE" dirty="0">
              <a:solidFill>
                <a:schemeClr val="bg1"/>
              </a:solidFill>
            </a:endParaRPr>
          </a:p>
        </p:txBody>
      </p:sp>
      <p:sp>
        <p:nvSpPr>
          <p:cNvPr id="12" name="textruta 11"/>
          <p:cNvSpPr txBox="1"/>
          <p:nvPr/>
        </p:nvSpPr>
        <p:spPr>
          <a:xfrm>
            <a:off x="5401733" y="1552909"/>
            <a:ext cx="6485466" cy="4326163"/>
          </a:xfrm>
          <a:prstGeom prst="rect">
            <a:avLst/>
          </a:prstGeom>
          <a:noFill/>
          <a:ln>
            <a:noFill/>
          </a:ln>
        </p:spPr>
        <p:txBody>
          <a:bodyPr wrap="square" rtlCol="0">
            <a:noAutofit/>
          </a:bodyPr>
          <a:lstStyle/>
          <a:p>
            <a:pPr algn="just"/>
            <a:r>
              <a:rPr lang="sv-SE" b="1" i="1" dirty="0"/>
              <a:t>Demografialternativet</a:t>
            </a:r>
            <a:r>
              <a:rPr lang="sv-SE" i="1" dirty="0"/>
              <a:t>: Kommunsektorns kostnader bestäms av demografin och dagens prislapp per åldersgrupp. </a:t>
            </a:r>
            <a:endParaRPr lang="sv-SE" b="1" i="1" dirty="0"/>
          </a:p>
          <a:p>
            <a:pPr algn="just"/>
            <a:endParaRPr lang="sv-SE" dirty="0"/>
          </a:p>
          <a:p>
            <a:pPr algn="just"/>
            <a:r>
              <a:rPr lang="sv-SE" dirty="0" smtClean="0"/>
              <a:t>Sammanlagt </a:t>
            </a:r>
            <a:r>
              <a:rPr lang="sv-SE" dirty="0"/>
              <a:t>förväntas skolan att ha en kostnadsökning på </a:t>
            </a:r>
            <a:r>
              <a:rPr lang="sv-SE" dirty="0" smtClean="0"/>
              <a:t>5 </a:t>
            </a:r>
            <a:r>
              <a:rPr lang="sv-SE" dirty="0"/>
              <a:t>% jämfört med indexåret 2015. </a:t>
            </a:r>
          </a:p>
          <a:p>
            <a:pPr algn="just"/>
            <a:endParaRPr lang="sv-SE" dirty="0"/>
          </a:p>
          <a:p>
            <a:pPr algn="just"/>
            <a:r>
              <a:rPr lang="sv-SE" dirty="0" smtClean="0"/>
              <a:t>För äldreomsorgen förväntas </a:t>
            </a:r>
            <a:r>
              <a:rPr lang="sv-SE" dirty="0"/>
              <a:t>kostnaderna att fram till 2030 stiga och uppgå till </a:t>
            </a:r>
            <a:r>
              <a:rPr lang="sv-SE" dirty="0" smtClean="0"/>
              <a:t>121% </a:t>
            </a:r>
            <a:r>
              <a:rPr lang="sv-SE" dirty="0"/>
              <a:t>av indexåret 2015. Det är framförallt år </a:t>
            </a:r>
            <a:r>
              <a:rPr lang="sv-SE" dirty="0" smtClean="0"/>
              <a:t>2020 </a:t>
            </a:r>
            <a:r>
              <a:rPr lang="sv-SE" dirty="0"/>
              <a:t>som stora förändringar i kostnaderna för äldreomsorgen börjar synas. Detta beror på att stora årskullar lämnar åldrarna 65-79 år och går in i övre pensionsåldern 80+ år. </a:t>
            </a:r>
          </a:p>
          <a:p>
            <a:pPr algn="just"/>
            <a:endParaRPr lang="sv-SE" dirty="0"/>
          </a:p>
          <a:p>
            <a:pPr algn="just"/>
            <a:r>
              <a:rPr lang="sv-SE" dirty="0" smtClean="0"/>
              <a:t>Skola och äldreomsorg förväntas ha en sammanlagd kostnadsökning som uppgår till 114% av indexåret 2015.  </a:t>
            </a:r>
          </a:p>
          <a:p>
            <a:pPr algn="just"/>
            <a:endParaRPr lang="sv-SE" dirty="0" smtClean="0"/>
          </a:p>
        </p:txBody>
      </p:sp>
      <p:cxnSp>
        <p:nvCxnSpPr>
          <p:cNvPr id="11" name="Rak koppling 10"/>
          <p:cNvCxnSpPr/>
          <p:nvPr/>
        </p:nvCxnSpPr>
        <p:spPr>
          <a:xfrm>
            <a:off x="5401733" y="1296352"/>
            <a:ext cx="0" cy="4991319"/>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3792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Sammanfattning</a:t>
            </a:r>
            <a:endParaRPr lang="sv-SE" sz="3200" b="1"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7" name="textruta 6"/>
          <p:cNvSpPr txBox="1"/>
          <p:nvPr/>
        </p:nvSpPr>
        <p:spPr>
          <a:xfrm>
            <a:off x="251999" y="1964266"/>
            <a:ext cx="3676533" cy="4391021"/>
          </a:xfrm>
          <a:prstGeom prst="rect">
            <a:avLst/>
          </a:prstGeom>
          <a:noFill/>
          <a:ln>
            <a:solidFill>
              <a:srgbClr val="02788A"/>
            </a:solidFill>
            <a:prstDash val="lgDashDot"/>
          </a:ln>
        </p:spPr>
        <p:txBody>
          <a:bodyPr wrap="square" rtlCol="0">
            <a:noAutofit/>
          </a:bodyPr>
          <a:lstStyle/>
          <a:p>
            <a:pPr algn="just"/>
            <a:r>
              <a:rPr lang="sv-SE" sz="1500" i="1" dirty="0" smtClean="0"/>
              <a:t>Ovanåker kommuns befolkning förväntas år 2030 att uppgå till 11 044 invånare, detta är en minskning med -3,85% från 2015 då antalet invånare var 11 469.  </a:t>
            </a:r>
          </a:p>
          <a:p>
            <a:pPr algn="just"/>
            <a:endParaRPr lang="sv-SE" sz="1500" i="1" dirty="0" smtClean="0"/>
          </a:p>
          <a:p>
            <a:pPr algn="just"/>
            <a:r>
              <a:rPr lang="sv-SE" sz="1500" i="1" dirty="0"/>
              <a:t>Jämfört med </a:t>
            </a:r>
            <a:r>
              <a:rPr lang="sv-SE" sz="1500" i="1" dirty="0" smtClean="0"/>
              <a:t>riket </a:t>
            </a:r>
            <a:r>
              <a:rPr lang="sv-SE" sz="1500" i="1" dirty="0"/>
              <a:t>har </a:t>
            </a:r>
            <a:r>
              <a:rPr lang="sv-SE" sz="1500" i="1" dirty="0" smtClean="0"/>
              <a:t>Ovanåker </a:t>
            </a:r>
            <a:r>
              <a:rPr lang="sv-SE" sz="1500" i="1" dirty="0"/>
              <a:t>kommun en större andel personer i åldrarna </a:t>
            </a:r>
            <a:r>
              <a:rPr lang="sv-SE" sz="1500" i="1" dirty="0" smtClean="0"/>
              <a:t>55-90 </a:t>
            </a:r>
            <a:r>
              <a:rPr lang="sv-SE" sz="1500" i="1" dirty="0"/>
              <a:t>år men framförallt i åldrarna </a:t>
            </a:r>
            <a:r>
              <a:rPr lang="sv-SE" sz="1500" i="1" dirty="0" smtClean="0"/>
              <a:t>50-75 </a:t>
            </a:r>
            <a:r>
              <a:rPr lang="sv-SE" sz="1500" i="1" dirty="0"/>
              <a:t>år. </a:t>
            </a:r>
          </a:p>
          <a:p>
            <a:pPr algn="just"/>
            <a:endParaRPr lang="sv-SE" sz="1500" i="1" dirty="0" smtClean="0"/>
          </a:p>
          <a:p>
            <a:pPr algn="just"/>
            <a:r>
              <a:rPr lang="sv-SE" sz="1500" i="1" dirty="0" smtClean="0"/>
              <a:t>Demografin kommer att förändras och år 2030 kommer kommunen ha en större andel invånare i åldrarna 75-90 år. </a:t>
            </a:r>
          </a:p>
          <a:p>
            <a:pPr algn="just"/>
            <a:endParaRPr lang="sv-SE" sz="1500" i="1" dirty="0" smtClean="0"/>
          </a:p>
          <a:p>
            <a:pPr algn="just"/>
            <a:r>
              <a:rPr lang="sv-SE" sz="1500" i="1" dirty="0" smtClean="0"/>
              <a:t>Försörjningskvoten kommer öka från 1,91 år 2015 till 2,03 år 2030. Försörjningskvoten kommer att öka mer i Ovanåker kommun än i riket. </a:t>
            </a:r>
          </a:p>
          <a:p>
            <a:pPr marL="285750" indent="-285750" algn="just">
              <a:buFont typeface="Arial" panose="020B0604020202020204" pitchFamily="34" charset="0"/>
              <a:buChar char="•"/>
            </a:pPr>
            <a:endParaRPr lang="sv-SE" i="1" dirty="0"/>
          </a:p>
        </p:txBody>
      </p:sp>
      <p:sp>
        <p:nvSpPr>
          <p:cNvPr id="8" name="textruta 7"/>
          <p:cNvSpPr txBox="1"/>
          <p:nvPr/>
        </p:nvSpPr>
        <p:spPr>
          <a:xfrm>
            <a:off x="4227600" y="1964267"/>
            <a:ext cx="3676533" cy="4391020"/>
          </a:xfrm>
          <a:prstGeom prst="rect">
            <a:avLst/>
          </a:prstGeom>
          <a:noFill/>
          <a:ln>
            <a:solidFill>
              <a:srgbClr val="02788A"/>
            </a:solidFill>
            <a:prstDash val="lgDashDot"/>
          </a:ln>
        </p:spPr>
        <p:txBody>
          <a:bodyPr wrap="square" rtlCol="0">
            <a:noAutofit/>
          </a:bodyPr>
          <a:lstStyle/>
          <a:p>
            <a:pPr algn="just"/>
            <a:r>
              <a:rPr lang="sv-SE" sz="1500" i="1" dirty="0" smtClean="0"/>
              <a:t>Antalet barn i förskolan förväntas minska till 435 barn 2030, en minskning med ca -53. </a:t>
            </a:r>
          </a:p>
          <a:p>
            <a:pPr algn="just"/>
            <a:endParaRPr lang="sv-SE" sz="1500" i="1" dirty="0" smtClean="0"/>
          </a:p>
          <a:p>
            <a:pPr algn="just"/>
            <a:r>
              <a:rPr lang="sv-SE" sz="1500" i="1" dirty="0" smtClean="0"/>
              <a:t>Fram till år 2030 förväntas antalet grundskoleelever öka med ca 120 elever från år 2015, till ca 1222 elever 2030.  </a:t>
            </a:r>
          </a:p>
          <a:p>
            <a:pPr algn="just"/>
            <a:endParaRPr lang="sv-SE" sz="1500" i="1" dirty="0" smtClean="0"/>
          </a:p>
          <a:p>
            <a:pPr algn="just"/>
            <a:r>
              <a:rPr lang="sv-SE" sz="1500" i="1" dirty="0" smtClean="0"/>
              <a:t>År 2030 förväntas antalet gymnasieelever uppgå till ca 451 elever, detta är en ökning på ca 51 elever jämfört med 2015. </a:t>
            </a:r>
          </a:p>
          <a:p>
            <a:pPr algn="just"/>
            <a:endParaRPr lang="sv-SE" sz="1500" i="1" dirty="0" smtClean="0"/>
          </a:p>
          <a:p>
            <a:pPr algn="just"/>
            <a:r>
              <a:rPr lang="sv-SE" sz="1500" i="1" dirty="0" smtClean="0"/>
              <a:t>Äldreomsorgen (65-79 år) kommer uppleva mindre förändringar, framförallt är det antalet brukare av hemtjänst och särskilt boende som minskar något. </a:t>
            </a:r>
          </a:p>
          <a:p>
            <a:pPr algn="just"/>
            <a:endParaRPr lang="sv-SE" sz="1500" i="1" dirty="0" smtClean="0"/>
          </a:p>
          <a:p>
            <a:pPr algn="just"/>
            <a:r>
              <a:rPr lang="sv-SE" sz="1500" i="1" dirty="0" smtClean="0"/>
              <a:t>Ökningar kommer framförallt ske för brukare av hemtjänst och särskilt boende för åldrarna 80+ år fram till 2030.</a:t>
            </a:r>
          </a:p>
          <a:p>
            <a:pPr marL="285750" indent="-285750">
              <a:buFont typeface="Arial" panose="020B0604020202020204" pitchFamily="34" charset="0"/>
              <a:buChar char="•"/>
            </a:pPr>
            <a:endParaRPr lang="sv-SE" sz="1600" i="1" dirty="0"/>
          </a:p>
        </p:txBody>
      </p:sp>
      <p:sp>
        <p:nvSpPr>
          <p:cNvPr id="9" name="textruta 8"/>
          <p:cNvSpPr txBox="1"/>
          <p:nvPr/>
        </p:nvSpPr>
        <p:spPr>
          <a:xfrm>
            <a:off x="8203200" y="1964266"/>
            <a:ext cx="3676533" cy="4391019"/>
          </a:xfrm>
          <a:prstGeom prst="rect">
            <a:avLst/>
          </a:prstGeom>
          <a:noFill/>
          <a:ln>
            <a:solidFill>
              <a:srgbClr val="02788A"/>
            </a:solidFill>
            <a:prstDash val="lgDashDot"/>
          </a:ln>
        </p:spPr>
        <p:txBody>
          <a:bodyPr wrap="square" rtlCol="0">
            <a:noAutofit/>
          </a:bodyPr>
          <a:lstStyle/>
          <a:p>
            <a:pPr algn="just"/>
            <a:r>
              <a:rPr lang="sv-SE" sz="1500" i="1" dirty="0" smtClean="0"/>
              <a:t>Kostnaderna gällande för-, grund- och gymnasieskola (Demografialternativet) förväntas öka med sammanlagt 5% jämfört med 2015. </a:t>
            </a:r>
          </a:p>
          <a:p>
            <a:pPr algn="just"/>
            <a:endParaRPr lang="sv-SE" sz="1500" i="1" dirty="0"/>
          </a:p>
          <a:p>
            <a:pPr algn="just"/>
            <a:r>
              <a:rPr lang="sv-SE" sz="1500" i="1" dirty="0" smtClean="0"/>
              <a:t>För plus1alternativet (för-, grund- och gymnasieskola) förväntas kostnaderna öka med sammanlagt 22% jämfört med 2015. </a:t>
            </a:r>
          </a:p>
          <a:p>
            <a:pPr algn="just"/>
            <a:endParaRPr lang="sv-SE" sz="1500" i="1" dirty="0"/>
          </a:p>
          <a:p>
            <a:pPr algn="just"/>
            <a:r>
              <a:rPr lang="sv-SE" sz="1500" i="1" dirty="0" smtClean="0"/>
              <a:t>Äldreomsorgen (Demografiskt alternativ) förväntas ha en kostnadsökning på sammanlagt 21 % jämfört med 2015. Det är då framförallt kostnader för åldrarna 80+ som ökar pga. stora årskullar. </a:t>
            </a:r>
          </a:p>
          <a:p>
            <a:pPr algn="just"/>
            <a:endParaRPr lang="sv-SE" sz="1500" i="1" dirty="0"/>
          </a:p>
          <a:p>
            <a:pPr algn="just"/>
            <a:r>
              <a:rPr lang="sv-SE" sz="1500" i="1" dirty="0" smtClean="0"/>
              <a:t>För äldreomsorgen (Plus1alternativet) förväntas kostnaderna att sammanlagt öka med 40% jämför med indexåret 2015. </a:t>
            </a:r>
          </a:p>
          <a:p>
            <a:pPr algn="just"/>
            <a:endParaRPr lang="sv-SE" sz="1500" i="1" dirty="0"/>
          </a:p>
          <a:p>
            <a:pPr algn="just"/>
            <a:endParaRPr lang="sv-SE" sz="1500" i="1" dirty="0"/>
          </a:p>
        </p:txBody>
      </p:sp>
      <p:sp>
        <p:nvSpPr>
          <p:cNvPr id="13" name="textruta 12"/>
          <p:cNvSpPr txBox="1"/>
          <p:nvPr/>
        </p:nvSpPr>
        <p:spPr>
          <a:xfrm>
            <a:off x="252000" y="1296000"/>
            <a:ext cx="3676533" cy="558800"/>
          </a:xfrm>
          <a:prstGeom prst="rect">
            <a:avLst/>
          </a:prstGeom>
          <a:solidFill>
            <a:srgbClr val="02788A"/>
          </a:solidFill>
          <a:ln w="9525">
            <a:solidFill>
              <a:srgbClr val="02788A"/>
            </a:solidFill>
          </a:ln>
        </p:spPr>
        <p:style>
          <a:lnRef idx="2">
            <a:schemeClr val="accent1"/>
          </a:lnRef>
          <a:fillRef idx="1">
            <a:schemeClr val="lt1"/>
          </a:fillRef>
          <a:effectRef idx="0">
            <a:schemeClr val="accent1"/>
          </a:effectRef>
          <a:fontRef idx="minor">
            <a:schemeClr val="dk1"/>
          </a:fontRef>
        </p:style>
        <p:txBody>
          <a:bodyPr wrap="square" tIns="144000" rtlCol="0">
            <a:noAutofit/>
          </a:bodyPr>
          <a:lstStyle/>
          <a:p>
            <a:r>
              <a:rPr lang="sv-SE" b="1" dirty="0" smtClean="0">
                <a:solidFill>
                  <a:schemeClr val="bg1"/>
                </a:solidFill>
              </a:rPr>
              <a:t>Befolkning</a:t>
            </a:r>
            <a:endParaRPr lang="sv-SE" b="1" dirty="0">
              <a:solidFill>
                <a:schemeClr val="bg1"/>
              </a:solidFill>
            </a:endParaRPr>
          </a:p>
        </p:txBody>
      </p:sp>
      <p:sp>
        <p:nvSpPr>
          <p:cNvPr id="16" name="textruta 15"/>
          <p:cNvSpPr txBox="1"/>
          <p:nvPr/>
        </p:nvSpPr>
        <p:spPr>
          <a:xfrm>
            <a:off x="4227600" y="1296000"/>
            <a:ext cx="3676533" cy="558800"/>
          </a:xfrm>
          <a:prstGeom prst="rect">
            <a:avLst/>
          </a:prstGeom>
          <a:solidFill>
            <a:srgbClr val="02788A"/>
          </a:solidFill>
          <a:ln w="9525">
            <a:solidFill>
              <a:srgbClr val="02788A"/>
            </a:solidFill>
          </a:ln>
        </p:spPr>
        <p:style>
          <a:lnRef idx="2">
            <a:schemeClr val="accent1"/>
          </a:lnRef>
          <a:fillRef idx="1">
            <a:schemeClr val="lt1"/>
          </a:fillRef>
          <a:effectRef idx="0">
            <a:schemeClr val="accent1"/>
          </a:effectRef>
          <a:fontRef idx="minor">
            <a:schemeClr val="dk1"/>
          </a:fontRef>
        </p:style>
        <p:txBody>
          <a:bodyPr wrap="square" tIns="144000" rtlCol="0">
            <a:noAutofit/>
          </a:bodyPr>
          <a:lstStyle/>
          <a:p>
            <a:r>
              <a:rPr lang="sv-SE" b="1" dirty="0" smtClean="0">
                <a:solidFill>
                  <a:schemeClr val="bg1"/>
                </a:solidFill>
              </a:rPr>
              <a:t>Behovsutveckling</a:t>
            </a:r>
            <a:endParaRPr lang="sv-SE" b="1" dirty="0">
              <a:solidFill>
                <a:schemeClr val="bg1"/>
              </a:solidFill>
            </a:endParaRPr>
          </a:p>
        </p:txBody>
      </p:sp>
      <p:sp>
        <p:nvSpPr>
          <p:cNvPr id="17" name="textruta 16"/>
          <p:cNvSpPr txBox="1"/>
          <p:nvPr/>
        </p:nvSpPr>
        <p:spPr>
          <a:xfrm>
            <a:off x="8203199" y="1296000"/>
            <a:ext cx="3676533" cy="558800"/>
          </a:xfrm>
          <a:prstGeom prst="rect">
            <a:avLst/>
          </a:prstGeom>
          <a:solidFill>
            <a:srgbClr val="02788A"/>
          </a:solidFill>
          <a:ln w="9525">
            <a:solidFill>
              <a:srgbClr val="02788A"/>
            </a:solidFill>
          </a:ln>
        </p:spPr>
        <p:style>
          <a:lnRef idx="2">
            <a:schemeClr val="accent1"/>
          </a:lnRef>
          <a:fillRef idx="1">
            <a:schemeClr val="lt1"/>
          </a:fillRef>
          <a:effectRef idx="0">
            <a:schemeClr val="accent1"/>
          </a:effectRef>
          <a:fontRef idx="minor">
            <a:schemeClr val="dk1"/>
          </a:fontRef>
        </p:style>
        <p:txBody>
          <a:bodyPr wrap="square" tIns="144000" rtlCol="0">
            <a:noAutofit/>
          </a:bodyPr>
          <a:lstStyle/>
          <a:p>
            <a:r>
              <a:rPr lang="sv-SE" b="1" dirty="0" smtClean="0">
                <a:solidFill>
                  <a:schemeClr val="bg1"/>
                </a:solidFill>
              </a:rPr>
              <a:t>Kostnadsutveckling</a:t>
            </a:r>
            <a:endParaRPr lang="sv-SE" b="1" dirty="0">
              <a:solidFill>
                <a:schemeClr val="bg1"/>
              </a:solidFill>
            </a:endParaRPr>
          </a:p>
        </p:txBody>
      </p:sp>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3</a:t>
            </a:fld>
            <a:endParaRPr lang="en-US" dirty="0">
              <a:solidFill>
                <a:schemeClr val="tx1">
                  <a:lumMod val="50000"/>
                  <a:lumOff val="50000"/>
                </a:schemeClr>
              </a:solidFill>
            </a:endParaRPr>
          </a:p>
        </p:txBody>
      </p:sp>
    </p:spTree>
    <p:extLst>
      <p:ext uri="{BB962C8B-B14F-4D97-AF65-F5344CB8AC3E}">
        <p14:creationId xmlns:p14="http://schemas.microsoft.com/office/powerpoint/2010/main" val="16157629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30</a:t>
            </a:fld>
            <a:endParaRPr lang="en-US" dirty="0">
              <a:solidFill>
                <a:schemeClr val="tx1">
                  <a:lumMod val="50000"/>
                  <a:lumOff val="50000"/>
                </a:schemeClr>
              </a:solidFill>
            </a:endParaRPr>
          </a:p>
        </p:txBody>
      </p:sp>
      <p:graphicFrame>
        <p:nvGraphicFramePr>
          <p:cNvPr id="11" name="Diagram 10"/>
          <p:cNvGraphicFramePr>
            <a:graphicFrameLocks/>
          </p:cNvGraphicFramePr>
          <p:nvPr>
            <p:extLst>
              <p:ext uri="{D42A27DB-BD31-4B8C-83A1-F6EECF244321}">
                <p14:modId xmlns:p14="http://schemas.microsoft.com/office/powerpoint/2010/main" val="2356506705"/>
              </p:ext>
            </p:extLst>
          </p:nvPr>
        </p:nvGraphicFramePr>
        <p:xfrm>
          <a:off x="252000" y="1552909"/>
          <a:ext cx="5149733" cy="432616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ruta 8"/>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Kostnad </a:t>
            </a:r>
            <a:r>
              <a:rPr lang="sv-SE" sz="3200" dirty="0">
                <a:solidFill>
                  <a:schemeClr val="bg1"/>
                </a:solidFill>
              </a:rPr>
              <a:t>skola och </a:t>
            </a:r>
            <a:r>
              <a:rPr lang="sv-SE" sz="3200" dirty="0" smtClean="0">
                <a:solidFill>
                  <a:schemeClr val="bg1"/>
                </a:solidFill>
              </a:rPr>
              <a:t>äldreomsorg </a:t>
            </a:r>
            <a:r>
              <a:rPr lang="sv-SE" dirty="0" smtClean="0">
                <a:solidFill>
                  <a:schemeClr val="bg1"/>
                </a:solidFill>
              </a:rPr>
              <a:t>(Plus1alternativet)</a:t>
            </a:r>
            <a:endParaRPr lang="sv-SE" dirty="0">
              <a:solidFill>
                <a:schemeClr val="bg1"/>
              </a:solidFill>
            </a:endParaRPr>
          </a:p>
        </p:txBody>
      </p:sp>
      <p:sp>
        <p:nvSpPr>
          <p:cNvPr id="12" name="textruta 11"/>
          <p:cNvSpPr txBox="1"/>
          <p:nvPr/>
        </p:nvSpPr>
        <p:spPr>
          <a:xfrm>
            <a:off x="5401733" y="1552909"/>
            <a:ext cx="6485466" cy="4326163"/>
          </a:xfrm>
          <a:prstGeom prst="rect">
            <a:avLst/>
          </a:prstGeom>
          <a:noFill/>
          <a:ln>
            <a:noFill/>
          </a:ln>
        </p:spPr>
        <p:txBody>
          <a:bodyPr wrap="square" rtlCol="0">
            <a:noAutofit/>
          </a:bodyPr>
          <a:lstStyle/>
          <a:p>
            <a:pPr algn="just"/>
            <a:r>
              <a:rPr lang="sv-SE" b="1" i="1" dirty="0"/>
              <a:t>Plus1alternativet: </a:t>
            </a:r>
            <a:r>
              <a:rPr lang="sv-SE" i="1" dirty="0"/>
              <a:t>Baserat på den historiska utvecklingen antas verksamhetens omfattning och därmed kostnaderna växa med 1% mer än vad demografin kräver. </a:t>
            </a:r>
          </a:p>
          <a:p>
            <a:pPr algn="just"/>
            <a:endParaRPr lang="sv-SE" dirty="0"/>
          </a:p>
          <a:p>
            <a:pPr algn="just"/>
            <a:r>
              <a:rPr lang="sv-SE" dirty="0" smtClean="0"/>
              <a:t>Sammanlagt </a:t>
            </a:r>
            <a:r>
              <a:rPr lang="sv-SE" dirty="0"/>
              <a:t>förväntas skolan att ha en kostnadsökning på </a:t>
            </a:r>
            <a:r>
              <a:rPr lang="sv-SE" dirty="0" smtClean="0"/>
              <a:t>22 </a:t>
            </a:r>
            <a:r>
              <a:rPr lang="sv-SE" dirty="0"/>
              <a:t>% jämfört med indexåret 2015. </a:t>
            </a:r>
          </a:p>
          <a:p>
            <a:pPr algn="just"/>
            <a:endParaRPr lang="sv-SE" dirty="0"/>
          </a:p>
          <a:p>
            <a:pPr algn="just"/>
            <a:r>
              <a:rPr lang="sv-SE" dirty="0" smtClean="0"/>
              <a:t>För äldreomsorgen förväntas </a:t>
            </a:r>
            <a:r>
              <a:rPr lang="sv-SE" dirty="0"/>
              <a:t>kostnaderna att fram till 2030 stiga och uppgå till </a:t>
            </a:r>
            <a:r>
              <a:rPr lang="sv-SE" dirty="0" smtClean="0"/>
              <a:t>140% </a:t>
            </a:r>
            <a:r>
              <a:rPr lang="sv-SE" dirty="0"/>
              <a:t>av indexåret 2015. Det är framförallt år </a:t>
            </a:r>
            <a:r>
              <a:rPr lang="sv-SE" dirty="0" smtClean="0"/>
              <a:t>2020 </a:t>
            </a:r>
            <a:r>
              <a:rPr lang="sv-SE" dirty="0"/>
              <a:t>som stora förändringar i kostnaderna för äldreomsorgen börjar synas. Detta beror på att stora årskullar lämnar åldrarna 65-79 år och går in i övre pensionsåldern 80+ år. </a:t>
            </a:r>
          </a:p>
          <a:p>
            <a:pPr algn="just"/>
            <a:endParaRPr lang="sv-SE" dirty="0"/>
          </a:p>
          <a:p>
            <a:pPr algn="just"/>
            <a:r>
              <a:rPr lang="sv-SE" dirty="0" smtClean="0"/>
              <a:t>Skola och äldreomsorg förväntas ha en sammanlagd kostnadsökning som uppgår till 133% av indexåret 2015.  </a:t>
            </a:r>
          </a:p>
          <a:p>
            <a:pPr algn="just"/>
            <a:endParaRPr lang="sv-SE" dirty="0" smtClean="0"/>
          </a:p>
        </p:txBody>
      </p:sp>
      <p:cxnSp>
        <p:nvCxnSpPr>
          <p:cNvPr id="10" name="Rak koppling 9"/>
          <p:cNvCxnSpPr/>
          <p:nvPr/>
        </p:nvCxnSpPr>
        <p:spPr>
          <a:xfrm>
            <a:off x="5401733" y="1296352"/>
            <a:ext cx="0" cy="4991319"/>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1240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31</a:t>
            </a:fld>
            <a:endParaRPr lang="en-US" dirty="0">
              <a:solidFill>
                <a:schemeClr val="tx1">
                  <a:lumMod val="50000"/>
                  <a:lumOff val="50000"/>
                </a:schemeClr>
              </a:solidFill>
            </a:endParaRPr>
          </a:p>
        </p:txBody>
      </p:sp>
      <p:graphicFrame>
        <p:nvGraphicFramePr>
          <p:cNvPr id="10" name="Diagram 9"/>
          <p:cNvGraphicFramePr>
            <a:graphicFrameLocks/>
          </p:cNvGraphicFramePr>
          <p:nvPr>
            <p:extLst>
              <p:ext uri="{D42A27DB-BD31-4B8C-83A1-F6EECF244321}">
                <p14:modId xmlns:p14="http://schemas.microsoft.com/office/powerpoint/2010/main" val="2023209834"/>
              </p:ext>
            </p:extLst>
          </p:nvPr>
        </p:nvGraphicFramePr>
        <p:xfrm>
          <a:off x="252000" y="1508586"/>
          <a:ext cx="5401732" cy="44374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Diagram 10"/>
          <p:cNvGraphicFramePr>
            <a:graphicFrameLocks/>
          </p:cNvGraphicFramePr>
          <p:nvPr>
            <p:extLst>
              <p:ext uri="{D42A27DB-BD31-4B8C-83A1-F6EECF244321}">
                <p14:modId xmlns:p14="http://schemas.microsoft.com/office/powerpoint/2010/main" val="521808517"/>
              </p:ext>
            </p:extLst>
          </p:nvPr>
        </p:nvGraphicFramePr>
        <p:xfrm>
          <a:off x="6485467" y="1506133"/>
          <a:ext cx="5401732" cy="4437468"/>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ruta 8"/>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Kostnad </a:t>
            </a:r>
            <a:r>
              <a:rPr lang="sv-SE" sz="3200" dirty="0">
                <a:solidFill>
                  <a:schemeClr val="bg1"/>
                </a:solidFill>
              </a:rPr>
              <a:t>skola och </a:t>
            </a:r>
            <a:r>
              <a:rPr lang="sv-SE" sz="3200" dirty="0" smtClean="0">
                <a:solidFill>
                  <a:schemeClr val="bg1"/>
                </a:solidFill>
              </a:rPr>
              <a:t>äldreomsorg </a:t>
            </a:r>
            <a:r>
              <a:rPr lang="sv-SE" dirty="0" smtClean="0">
                <a:solidFill>
                  <a:schemeClr val="bg1"/>
                </a:solidFill>
              </a:rPr>
              <a:t>(Demografiskt- och Plus1alternativet)</a:t>
            </a:r>
            <a:endParaRPr lang="sv-SE" dirty="0">
              <a:solidFill>
                <a:schemeClr val="bg1"/>
              </a:solidFill>
            </a:endParaRPr>
          </a:p>
        </p:txBody>
      </p:sp>
      <p:cxnSp>
        <p:nvCxnSpPr>
          <p:cNvPr id="12" name="Rak koppling 11"/>
          <p:cNvCxnSpPr/>
          <p:nvPr/>
        </p:nvCxnSpPr>
        <p:spPr>
          <a:xfrm>
            <a:off x="6107853" y="1265872"/>
            <a:ext cx="0" cy="5089415"/>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1995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5981376"/>
          </a:xfrm>
          <a:prstGeom prst="rect">
            <a:avLst/>
          </a:prstGeom>
          <a:solidFill>
            <a:srgbClr val="02788A"/>
          </a:solidFill>
          <a:ln>
            <a:solidFill>
              <a:schemeClr val="accent1"/>
            </a:solidFill>
          </a:ln>
        </p:spPr>
        <p:txBody>
          <a:bodyPr wrap="square" lIns="504000" tIns="612000" rIns="72000" bIns="216000" rtlCol="0" anchor="t" anchorCtr="0">
            <a:noAutofit/>
          </a:bodyPr>
          <a:lstStyle/>
          <a:p>
            <a:r>
              <a:rPr lang="sv-SE" sz="4000" dirty="0">
                <a:ln>
                  <a:solidFill>
                    <a:schemeClr val="bg1"/>
                  </a:solidFill>
                </a:ln>
                <a:solidFill>
                  <a:schemeClr val="bg1"/>
                </a:solidFill>
              </a:rPr>
              <a:t>Bilagor</a:t>
            </a:r>
          </a:p>
          <a:p>
            <a:pPr marL="1028700" lvl="1" indent="-571500">
              <a:buFont typeface="Arial" panose="020B0604020202020204" pitchFamily="34" charset="0"/>
              <a:buChar char="•"/>
            </a:pPr>
            <a:r>
              <a:rPr lang="sv-SE" sz="3200" dirty="0">
                <a:solidFill>
                  <a:schemeClr val="bg1"/>
                </a:solidFill>
              </a:rPr>
              <a:t>Bilaga 1 – Befolkning 2000-2015, grunddata</a:t>
            </a:r>
          </a:p>
          <a:p>
            <a:pPr marL="1028700" lvl="1" indent="-571500">
              <a:buFont typeface="Arial" panose="020B0604020202020204" pitchFamily="34" charset="0"/>
              <a:buChar char="•"/>
            </a:pPr>
            <a:r>
              <a:rPr lang="sv-SE" sz="3200" dirty="0">
                <a:solidFill>
                  <a:schemeClr val="bg1"/>
                </a:solidFill>
              </a:rPr>
              <a:t>Bilaga 2 – Befolkning 2015-2030, prognos</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32</a:t>
            </a:fld>
            <a:endParaRPr lang="en-US" dirty="0">
              <a:solidFill>
                <a:schemeClr val="tx1">
                  <a:lumMod val="50000"/>
                  <a:lumOff val="50000"/>
                </a:schemeClr>
              </a:solidFill>
            </a:endParaRPr>
          </a:p>
        </p:txBody>
      </p:sp>
    </p:spTree>
    <p:extLst>
      <p:ext uri="{BB962C8B-B14F-4D97-AF65-F5344CB8AC3E}">
        <p14:creationId xmlns:p14="http://schemas.microsoft.com/office/powerpoint/2010/main" val="41019579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rgbClr val="F0A22E"/>
          </a:solidFill>
          <a:ln>
            <a:solidFill>
              <a:srgbClr val="02788A"/>
            </a:solidFill>
          </a:ln>
        </p:spPr>
        <p:txBody>
          <a:bodyPr wrap="square" tIns="180000" bIns="216000" rtlCol="0" anchor="t" anchorCtr="0">
            <a:spAutoFit/>
          </a:bodyPr>
          <a:lstStyle/>
          <a:p>
            <a:r>
              <a:rPr lang="sv-SE" sz="3200" b="1" dirty="0" smtClean="0">
                <a:solidFill>
                  <a:schemeClr val="bg1"/>
                </a:solidFill>
              </a:rPr>
              <a:t>Bilaga 1 – Befolkning 2000-2015, grunddata</a:t>
            </a:r>
            <a:endParaRPr lang="sv-SE" sz="32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3D44EA5E-D262-4C36-BB49-C3F63754B213}"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33</a:t>
            </a:fld>
            <a:endParaRPr lang="en-US" dirty="0">
              <a:solidFill>
                <a:schemeClr val="tx1">
                  <a:lumMod val="50000"/>
                  <a:lumOff val="50000"/>
                </a:schemeClr>
              </a:solidFill>
            </a:endParaRPr>
          </a:p>
        </p:txBody>
      </p:sp>
      <p:graphicFrame>
        <p:nvGraphicFramePr>
          <p:cNvPr id="11" name="Tabell 10"/>
          <p:cNvGraphicFramePr>
            <a:graphicFrameLocks noGrp="1"/>
          </p:cNvGraphicFramePr>
          <p:nvPr>
            <p:extLst>
              <p:ext uri="{D42A27DB-BD31-4B8C-83A1-F6EECF244321}">
                <p14:modId xmlns:p14="http://schemas.microsoft.com/office/powerpoint/2010/main" val="767700372"/>
              </p:ext>
            </p:extLst>
          </p:nvPr>
        </p:nvGraphicFramePr>
        <p:xfrm>
          <a:off x="272181" y="1422409"/>
          <a:ext cx="11615013" cy="4690513"/>
        </p:xfrm>
        <a:graphic>
          <a:graphicData uri="http://schemas.openxmlformats.org/drawingml/2006/table">
            <a:tbl>
              <a:tblPr>
                <a:tableStyleId>{5C22544A-7EE6-4342-B048-85BDC9FD1C3A}</a:tableStyleId>
              </a:tblPr>
              <a:tblGrid>
                <a:gridCol w="618615">
                  <a:extLst>
                    <a:ext uri="{9D8B030D-6E8A-4147-A177-3AD203B41FA5}">
                      <a16:colId xmlns:a16="http://schemas.microsoft.com/office/drawing/2014/main" val="4220855275"/>
                    </a:ext>
                  </a:extLst>
                </a:gridCol>
                <a:gridCol w="618615">
                  <a:extLst>
                    <a:ext uri="{9D8B030D-6E8A-4147-A177-3AD203B41FA5}">
                      <a16:colId xmlns:a16="http://schemas.microsoft.com/office/drawing/2014/main" val="2170994509"/>
                    </a:ext>
                  </a:extLst>
                </a:gridCol>
                <a:gridCol w="618615">
                  <a:extLst>
                    <a:ext uri="{9D8B030D-6E8A-4147-A177-3AD203B41FA5}">
                      <a16:colId xmlns:a16="http://schemas.microsoft.com/office/drawing/2014/main" val="4252406188"/>
                    </a:ext>
                  </a:extLst>
                </a:gridCol>
                <a:gridCol w="618615">
                  <a:extLst>
                    <a:ext uri="{9D8B030D-6E8A-4147-A177-3AD203B41FA5}">
                      <a16:colId xmlns:a16="http://schemas.microsoft.com/office/drawing/2014/main" val="3537473452"/>
                    </a:ext>
                  </a:extLst>
                </a:gridCol>
                <a:gridCol w="618615">
                  <a:extLst>
                    <a:ext uri="{9D8B030D-6E8A-4147-A177-3AD203B41FA5}">
                      <a16:colId xmlns:a16="http://schemas.microsoft.com/office/drawing/2014/main" val="812691360"/>
                    </a:ext>
                  </a:extLst>
                </a:gridCol>
                <a:gridCol w="618615">
                  <a:extLst>
                    <a:ext uri="{9D8B030D-6E8A-4147-A177-3AD203B41FA5}">
                      <a16:colId xmlns:a16="http://schemas.microsoft.com/office/drawing/2014/main" val="2070048267"/>
                    </a:ext>
                  </a:extLst>
                </a:gridCol>
                <a:gridCol w="618615">
                  <a:extLst>
                    <a:ext uri="{9D8B030D-6E8A-4147-A177-3AD203B41FA5}">
                      <a16:colId xmlns:a16="http://schemas.microsoft.com/office/drawing/2014/main" val="4099036909"/>
                    </a:ext>
                  </a:extLst>
                </a:gridCol>
                <a:gridCol w="618615">
                  <a:extLst>
                    <a:ext uri="{9D8B030D-6E8A-4147-A177-3AD203B41FA5}">
                      <a16:colId xmlns:a16="http://schemas.microsoft.com/office/drawing/2014/main" val="3821300596"/>
                    </a:ext>
                  </a:extLst>
                </a:gridCol>
                <a:gridCol w="618615">
                  <a:extLst>
                    <a:ext uri="{9D8B030D-6E8A-4147-A177-3AD203B41FA5}">
                      <a16:colId xmlns:a16="http://schemas.microsoft.com/office/drawing/2014/main" val="992956608"/>
                    </a:ext>
                  </a:extLst>
                </a:gridCol>
                <a:gridCol w="671942">
                  <a:extLst>
                    <a:ext uri="{9D8B030D-6E8A-4147-A177-3AD203B41FA5}">
                      <a16:colId xmlns:a16="http://schemas.microsoft.com/office/drawing/2014/main" val="1989095782"/>
                    </a:ext>
                  </a:extLst>
                </a:gridCol>
                <a:gridCol w="671942">
                  <a:extLst>
                    <a:ext uri="{9D8B030D-6E8A-4147-A177-3AD203B41FA5}">
                      <a16:colId xmlns:a16="http://schemas.microsoft.com/office/drawing/2014/main" val="3931266295"/>
                    </a:ext>
                  </a:extLst>
                </a:gridCol>
                <a:gridCol w="671942">
                  <a:extLst>
                    <a:ext uri="{9D8B030D-6E8A-4147-A177-3AD203B41FA5}">
                      <a16:colId xmlns:a16="http://schemas.microsoft.com/office/drawing/2014/main" val="296985198"/>
                    </a:ext>
                  </a:extLst>
                </a:gridCol>
                <a:gridCol w="671942">
                  <a:extLst>
                    <a:ext uri="{9D8B030D-6E8A-4147-A177-3AD203B41FA5}">
                      <a16:colId xmlns:a16="http://schemas.microsoft.com/office/drawing/2014/main" val="359104871"/>
                    </a:ext>
                  </a:extLst>
                </a:gridCol>
                <a:gridCol w="671942">
                  <a:extLst>
                    <a:ext uri="{9D8B030D-6E8A-4147-A177-3AD203B41FA5}">
                      <a16:colId xmlns:a16="http://schemas.microsoft.com/office/drawing/2014/main" val="3370664473"/>
                    </a:ext>
                  </a:extLst>
                </a:gridCol>
                <a:gridCol w="671942">
                  <a:extLst>
                    <a:ext uri="{9D8B030D-6E8A-4147-A177-3AD203B41FA5}">
                      <a16:colId xmlns:a16="http://schemas.microsoft.com/office/drawing/2014/main" val="1744611609"/>
                    </a:ext>
                  </a:extLst>
                </a:gridCol>
                <a:gridCol w="671942">
                  <a:extLst>
                    <a:ext uri="{9D8B030D-6E8A-4147-A177-3AD203B41FA5}">
                      <a16:colId xmlns:a16="http://schemas.microsoft.com/office/drawing/2014/main" val="491398519"/>
                    </a:ext>
                  </a:extLst>
                </a:gridCol>
                <a:gridCol w="671942">
                  <a:extLst>
                    <a:ext uri="{9D8B030D-6E8A-4147-A177-3AD203B41FA5}">
                      <a16:colId xmlns:a16="http://schemas.microsoft.com/office/drawing/2014/main" val="3450580094"/>
                    </a:ext>
                  </a:extLst>
                </a:gridCol>
                <a:gridCol w="671942">
                  <a:extLst>
                    <a:ext uri="{9D8B030D-6E8A-4147-A177-3AD203B41FA5}">
                      <a16:colId xmlns:a16="http://schemas.microsoft.com/office/drawing/2014/main" val="3036038050"/>
                    </a:ext>
                  </a:extLst>
                </a:gridCol>
              </a:tblGrid>
              <a:tr h="186873">
                <a:tc>
                  <a:txBody>
                    <a:bodyPr/>
                    <a:lstStyle/>
                    <a:p>
                      <a:pPr algn="ctr" fontAlgn="b"/>
                      <a:r>
                        <a:rPr lang="sv-SE" sz="1000" b="1" u="none" strike="noStrike" dirty="0">
                          <a:effectLst/>
                        </a:rPr>
                        <a:t>Ålder/År</a:t>
                      </a:r>
                      <a:endParaRPr lang="sv-SE" sz="1000" b="1" i="0" u="none" strike="noStrike" dirty="0">
                        <a:solidFill>
                          <a:srgbClr val="000000"/>
                        </a:solidFill>
                        <a:effectLst/>
                        <a:latin typeface="Calibri" panose="020F0502020204030204" pitchFamily="34" charset="0"/>
                      </a:endParaRPr>
                    </a:p>
                  </a:txBody>
                  <a:tcPr marL="5038" marR="5038" marT="5038"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2000</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2001</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2002</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2003</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2004</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2005</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2006</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2007</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2008</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2009</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2010</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2011</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2012</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2013</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2014</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2015</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9629385"/>
                  </a:ext>
                </a:extLst>
              </a:tr>
              <a:tr h="186873">
                <a:tc rowSpan="3">
                  <a:txBody>
                    <a:bodyPr/>
                    <a:lstStyle/>
                    <a:p>
                      <a:pPr algn="ctr" fontAlgn="b"/>
                      <a:r>
                        <a:rPr lang="sv-SE" sz="1000" b="1" u="none" strike="noStrike" dirty="0">
                          <a:effectLst/>
                        </a:rPr>
                        <a:t>Totalt</a:t>
                      </a:r>
                      <a:endParaRPr lang="sv-SE" sz="1000" b="1" i="0" u="none" strike="noStrike" dirty="0">
                        <a:solidFill>
                          <a:srgbClr val="000000"/>
                        </a:solidFill>
                        <a:effectLst/>
                        <a:latin typeface="Calibri" panose="020F0502020204030204" pitchFamily="34" charset="0"/>
                      </a:endParaRPr>
                    </a:p>
                  </a:txBody>
                  <a:tcPr marL="5038" marR="5038" marT="5038"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dirty="0">
                          <a:solidFill>
                            <a:srgbClr val="000000"/>
                          </a:solidFill>
                          <a:effectLst/>
                          <a:latin typeface="+mn-lt"/>
                        </a:rPr>
                        <a:t>6298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6210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6124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6067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6055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6002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5963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5970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5891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5855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5794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5775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5797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5758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5827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5875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505245580"/>
                  </a:ext>
                </a:extLst>
              </a:tr>
              <a:tr h="196217">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6193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6123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6069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5984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5930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5871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5853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5825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5756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5675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5646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5629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5595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5596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5605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5594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881306810"/>
                  </a:ext>
                </a:extLst>
              </a:tr>
              <a:tr h="196217">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12491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12333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12193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12051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11985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11873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11816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11795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11647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11530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11440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11404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11392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11354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11432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11469</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extLst>
                  <a:ext uri="{0D108BD9-81ED-4DB2-BD59-A6C34878D82A}">
                    <a16:rowId xmlns:a16="http://schemas.microsoft.com/office/drawing/2014/main" val="3953101364"/>
                  </a:ext>
                </a:extLst>
              </a:tr>
              <a:tr h="186873">
                <a:tc rowSpan="3">
                  <a:txBody>
                    <a:bodyPr/>
                    <a:lstStyle/>
                    <a:p>
                      <a:pPr algn="ctr" fontAlgn="b"/>
                      <a:r>
                        <a:rPr lang="sv-SE" sz="1000" b="1" u="none" strike="noStrike" dirty="0">
                          <a:effectLst/>
                        </a:rPr>
                        <a:t>0-6</a:t>
                      </a:r>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422</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408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382</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370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366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360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364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371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376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384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384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390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411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406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399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399</a:t>
                      </a:r>
                    </a:p>
                  </a:txBody>
                  <a:tcPr marL="0" marR="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208509523"/>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411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390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370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342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335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352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372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370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356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351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366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379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368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377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373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387</a:t>
                      </a: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051015"/>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833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798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752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712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701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712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736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741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732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735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750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769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779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783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772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786</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4511185"/>
                  </a:ext>
                </a:extLst>
              </a:tr>
              <a:tr h="186873">
                <a:tc rowSpan="3">
                  <a:txBody>
                    <a:bodyPr/>
                    <a:lstStyle/>
                    <a:p>
                      <a:pPr algn="ctr" fontAlgn="b"/>
                      <a:r>
                        <a:rPr lang="sv-SE" sz="1000" b="1" u="none" strike="noStrike" dirty="0">
                          <a:effectLst/>
                        </a:rPr>
                        <a:t>7-17</a:t>
                      </a:r>
                      <a:endParaRPr lang="sv-SE" sz="1000" b="1" i="0" u="none" strike="noStrike" dirty="0">
                        <a:solidFill>
                          <a:srgbClr val="000000"/>
                        </a:solidFill>
                        <a:effectLst/>
                        <a:latin typeface="Calibri" panose="020F0502020204030204" pitchFamily="34" charset="0"/>
                      </a:endParaRPr>
                    </a:p>
                  </a:txBody>
                  <a:tcPr marL="5038" marR="5038" marT="5038" marB="0" anchor="ctr">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952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932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917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896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861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844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803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782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737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697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661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645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632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637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665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689</a:t>
                      </a:r>
                    </a:p>
                  </a:txBody>
                  <a:tcPr marL="0" marR="0" marT="0" marB="0" anchor="ct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4194498137"/>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Kvinnor </a:t>
                      </a:r>
                      <a:endParaRPr lang="sv-SE" sz="1000" b="0" i="0" u="none" strike="noStrike" dirty="0">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921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916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913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914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906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853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812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778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735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722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684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656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643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625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626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625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024085889"/>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1873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1848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1830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1810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1767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1697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1615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1560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1472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1419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1345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1301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1275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1262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1291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1314</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404619984"/>
                  </a:ext>
                </a:extLst>
              </a:tr>
              <a:tr h="186873">
                <a:tc>
                  <a:txBody>
                    <a:bodyPr/>
                    <a:lstStyle/>
                    <a:p>
                      <a:pPr algn="ctr" fontAlgn="b"/>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a:effectLst/>
                        </a:rPr>
                        <a:t>Män</a:t>
                      </a:r>
                      <a:endParaRPr lang="sv-SE" sz="1000" b="0" i="0" u="none" strike="noStrike">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462</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453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434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461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485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471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476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505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496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493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490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483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491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473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485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482</a:t>
                      </a:r>
                    </a:p>
                  </a:txBody>
                  <a:tcPr marL="0" marR="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39795901"/>
                  </a:ext>
                </a:extLst>
              </a:tr>
              <a:tr h="186873">
                <a:tc>
                  <a:txBody>
                    <a:bodyPr/>
                    <a:lstStyle/>
                    <a:p>
                      <a:pPr algn="ctr" fontAlgn="b"/>
                      <a:r>
                        <a:rPr lang="sv-SE" sz="1000" b="1" u="none" strike="noStrike" dirty="0">
                          <a:effectLst/>
                        </a:rPr>
                        <a:t>18-24</a:t>
                      </a:r>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dirty="0">
                          <a:effectLst/>
                        </a:rPr>
                        <a:t>Kvinnor </a:t>
                      </a:r>
                      <a:endParaRPr lang="sv-SE" sz="1000" b="0" i="0" u="none" strike="noStrike" dirty="0">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370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369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373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384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367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403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387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397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430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421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437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456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438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440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435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411</a:t>
                      </a: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470713"/>
                  </a:ext>
                </a:extLst>
              </a:tr>
              <a:tr h="186873">
                <a:tc>
                  <a:txBody>
                    <a:bodyPr/>
                    <a:lstStyle/>
                    <a:p>
                      <a:pPr algn="ctr" fontAlgn="b"/>
                      <a:endParaRPr lang="sv-SE" sz="1000" b="1" i="0" u="none" strike="noStrike" dirty="0">
                        <a:solidFill>
                          <a:srgbClr val="000000"/>
                        </a:solidFill>
                        <a:effectLst/>
                        <a:latin typeface="Calibri" panose="020F0502020204030204" pitchFamily="34" charset="0"/>
                      </a:endParaRPr>
                    </a:p>
                  </a:txBody>
                  <a:tcPr marL="5038" marR="5038" marT="5038" marB="0" anchor="ctr">
                    <a:lnR w="12700" cap="flat" cmpd="sng" algn="ctr">
                      <a:solidFill>
                        <a:schemeClr val="tx1"/>
                      </a:solidFill>
                      <a:prstDash val="solid"/>
                      <a:round/>
                      <a:headEnd type="none" w="med" len="med"/>
                      <a:tailEnd type="none" w="med" len="med"/>
                    </a:lnR>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832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822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807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845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852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874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863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902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926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914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927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939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929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913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920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893</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9028148"/>
                  </a:ext>
                </a:extLst>
              </a:tr>
              <a:tr h="186873">
                <a:tc rowSpan="3">
                  <a:txBody>
                    <a:bodyPr/>
                    <a:lstStyle/>
                    <a:p>
                      <a:pPr algn="ctr" fontAlgn="b"/>
                      <a:r>
                        <a:rPr lang="sv-SE" sz="1000" b="1" u="none" strike="noStrike" dirty="0">
                          <a:effectLst/>
                        </a:rPr>
                        <a:t>25-44</a:t>
                      </a:r>
                      <a:endParaRPr lang="sv-SE" sz="1000" b="1" i="0" u="none" strike="noStrike" dirty="0">
                        <a:solidFill>
                          <a:srgbClr val="000000"/>
                        </a:solidFill>
                        <a:effectLst/>
                        <a:latin typeface="Calibri" panose="020F0502020204030204" pitchFamily="34" charset="0"/>
                      </a:endParaRPr>
                    </a:p>
                  </a:txBody>
                  <a:tcPr marL="5038" marR="5038" marT="5038" marB="0" anchor="ctr">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1456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1407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1384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1360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1340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1331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1308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1301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1290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1255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1217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1204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1189</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1176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1181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1234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3339690430"/>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1389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1363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1301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1261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1231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1211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1228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1189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1138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1103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1073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1041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1048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1040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1051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1079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724622722"/>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2845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2770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2685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2621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2571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2542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2536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2490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2428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2358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2290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2245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2237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2216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2232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2313</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697639802"/>
                  </a:ext>
                </a:extLst>
              </a:tr>
              <a:tr h="186873">
                <a:tc rowSpan="3">
                  <a:txBody>
                    <a:bodyPr/>
                    <a:lstStyle/>
                    <a:p>
                      <a:pPr algn="ctr" fontAlgn="b"/>
                      <a:r>
                        <a:rPr lang="sv-SE" sz="1000" b="1" u="none" strike="noStrike" dirty="0">
                          <a:effectLst/>
                        </a:rPr>
                        <a:t>45-65</a:t>
                      </a:r>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1904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1909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1916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1891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1896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1894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1925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1906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1873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1883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1851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1824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1799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1750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1748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1677</a:t>
                      </a:r>
                    </a:p>
                  </a:txBody>
                  <a:tcPr marL="0" marR="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24547304"/>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1718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1720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1742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1721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1744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1735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1713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1737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1750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1734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1710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1705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1655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1630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1597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1575</a:t>
                      </a: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7906152"/>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3622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3629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3658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3612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3640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3629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3638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3643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3623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3617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3561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3529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3454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3380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3345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3252</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9898704"/>
                  </a:ext>
                </a:extLst>
              </a:tr>
              <a:tr h="186873">
                <a:tc rowSpan="3">
                  <a:txBody>
                    <a:bodyPr/>
                    <a:lstStyle/>
                    <a:p>
                      <a:pPr algn="ctr" fontAlgn="b"/>
                      <a:r>
                        <a:rPr lang="sv-SE" sz="1000" b="1" u="none" strike="noStrike" dirty="0">
                          <a:effectLst/>
                        </a:rPr>
                        <a:t>66-79</a:t>
                      </a:r>
                      <a:endParaRPr lang="sv-SE" sz="1000" b="1" i="0" u="none" strike="noStrike" dirty="0">
                        <a:solidFill>
                          <a:srgbClr val="000000"/>
                        </a:solidFill>
                        <a:effectLst/>
                        <a:latin typeface="Calibri" panose="020F0502020204030204" pitchFamily="34" charset="0"/>
                      </a:endParaRPr>
                    </a:p>
                  </a:txBody>
                  <a:tcPr marL="5038" marR="5038" marT="5038" marB="0" anchor="ctr">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773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772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758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765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780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767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762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780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801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824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858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908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945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996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1028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1068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4289457647"/>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894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869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868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856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832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809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831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819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831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853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898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950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984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1024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1047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709408599"/>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1667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1641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1626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1621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1612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1576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1593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1599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1632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1677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1744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1806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1895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1980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2052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2115</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228339735"/>
                  </a:ext>
                </a:extLst>
              </a:tr>
              <a:tr h="186873">
                <a:tc rowSpan="3">
                  <a:txBody>
                    <a:bodyPr/>
                    <a:lstStyle/>
                    <a:p>
                      <a:pPr algn="ctr" fontAlgn="b"/>
                      <a:r>
                        <a:rPr lang="sv-SE" sz="1000" b="1" u="none" strike="noStrike" dirty="0">
                          <a:effectLst/>
                        </a:rPr>
                        <a:t>80+</a:t>
                      </a:r>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a:effectLst/>
                        </a:rPr>
                        <a:t>Män</a:t>
                      </a:r>
                      <a:endParaRPr lang="sv-SE" sz="1000" b="0" i="0" u="none" strike="noStrike">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329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329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333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324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327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335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325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325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318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319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333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321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330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320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321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326</a:t>
                      </a:r>
                    </a:p>
                  </a:txBody>
                  <a:tcPr marL="0" marR="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09126770"/>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Kvinnor </a:t>
                      </a:r>
                      <a:endParaRPr lang="sv-SE" sz="1000" b="0" i="0" u="none" strike="noStrike" dirty="0">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490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496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502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506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515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508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510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535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516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491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490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494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493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500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499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470</a:t>
                      </a: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3386651"/>
                  </a:ext>
                </a:extLst>
              </a:tr>
              <a:tr h="186873">
                <a:tc vMerge="1">
                  <a:txBody>
                    <a:bodyPr/>
                    <a:lstStyle/>
                    <a:p>
                      <a:pPr algn="l" fontAlgn="b"/>
                      <a:endParaRPr lang="sv-SE" sz="1000" b="0"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819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825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835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830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842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843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835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860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834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810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823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815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823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820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820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796</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711866"/>
                  </a:ext>
                </a:extLst>
              </a:tr>
            </a:tbl>
          </a:graphicData>
        </a:graphic>
      </p:graphicFrame>
    </p:spTree>
    <p:extLst>
      <p:ext uri="{BB962C8B-B14F-4D97-AF65-F5344CB8AC3E}">
        <p14:creationId xmlns:p14="http://schemas.microsoft.com/office/powerpoint/2010/main" val="33687831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rgbClr val="F0A22E"/>
          </a:solidFill>
          <a:ln>
            <a:solidFill>
              <a:srgbClr val="02788A"/>
            </a:solidFill>
          </a:ln>
        </p:spPr>
        <p:txBody>
          <a:bodyPr wrap="square" tIns="180000" bIns="216000" rtlCol="0" anchor="t" anchorCtr="0">
            <a:spAutoFit/>
          </a:bodyPr>
          <a:lstStyle/>
          <a:p>
            <a:r>
              <a:rPr lang="sv-SE" sz="3200" b="1" dirty="0" smtClean="0">
                <a:solidFill>
                  <a:schemeClr val="bg1"/>
                </a:solidFill>
              </a:rPr>
              <a:t>Bilaga 1 – Befolkning 2015-2030, prognos</a:t>
            </a:r>
            <a:endParaRPr lang="sv-SE" sz="32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3D44EA5E-D262-4C36-BB49-C3F63754B213}"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34</a:t>
            </a:fld>
            <a:endParaRPr lang="en-US" dirty="0">
              <a:solidFill>
                <a:schemeClr val="tx1">
                  <a:lumMod val="50000"/>
                  <a:lumOff val="50000"/>
                </a:schemeClr>
              </a:solidFill>
            </a:endParaRPr>
          </a:p>
        </p:txBody>
      </p:sp>
      <p:graphicFrame>
        <p:nvGraphicFramePr>
          <p:cNvPr id="11" name="Tabell 10"/>
          <p:cNvGraphicFramePr>
            <a:graphicFrameLocks noGrp="1"/>
          </p:cNvGraphicFramePr>
          <p:nvPr>
            <p:extLst>
              <p:ext uri="{D42A27DB-BD31-4B8C-83A1-F6EECF244321}">
                <p14:modId xmlns:p14="http://schemas.microsoft.com/office/powerpoint/2010/main" val="2218719841"/>
              </p:ext>
            </p:extLst>
          </p:nvPr>
        </p:nvGraphicFramePr>
        <p:xfrm>
          <a:off x="272181" y="1422409"/>
          <a:ext cx="11615013" cy="4690513"/>
        </p:xfrm>
        <a:graphic>
          <a:graphicData uri="http://schemas.openxmlformats.org/drawingml/2006/table">
            <a:tbl>
              <a:tblPr>
                <a:tableStyleId>{5C22544A-7EE6-4342-B048-85BDC9FD1C3A}</a:tableStyleId>
              </a:tblPr>
              <a:tblGrid>
                <a:gridCol w="618615">
                  <a:extLst>
                    <a:ext uri="{9D8B030D-6E8A-4147-A177-3AD203B41FA5}">
                      <a16:colId xmlns:a16="http://schemas.microsoft.com/office/drawing/2014/main" val="4220855275"/>
                    </a:ext>
                  </a:extLst>
                </a:gridCol>
                <a:gridCol w="618615">
                  <a:extLst>
                    <a:ext uri="{9D8B030D-6E8A-4147-A177-3AD203B41FA5}">
                      <a16:colId xmlns:a16="http://schemas.microsoft.com/office/drawing/2014/main" val="2170994509"/>
                    </a:ext>
                  </a:extLst>
                </a:gridCol>
                <a:gridCol w="618615">
                  <a:extLst>
                    <a:ext uri="{9D8B030D-6E8A-4147-A177-3AD203B41FA5}">
                      <a16:colId xmlns:a16="http://schemas.microsoft.com/office/drawing/2014/main" val="4252406188"/>
                    </a:ext>
                  </a:extLst>
                </a:gridCol>
                <a:gridCol w="618615">
                  <a:extLst>
                    <a:ext uri="{9D8B030D-6E8A-4147-A177-3AD203B41FA5}">
                      <a16:colId xmlns:a16="http://schemas.microsoft.com/office/drawing/2014/main" val="3537473452"/>
                    </a:ext>
                  </a:extLst>
                </a:gridCol>
                <a:gridCol w="618615">
                  <a:extLst>
                    <a:ext uri="{9D8B030D-6E8A-4147-A177-3AD203B41FA5}">
                      <a16:colId xmlns:a16="http://schemas.microsoft.com/office/drawing/2014/main" val="812691360"/>
                    </a:ext>
                  </a:extLst>
                </a:gridCol>
                <a:gridCol w="618615">
                  <a:extLst>
                    <a:ext uri="{9D8B030D-6E8A-4147-A177-3AD203B41FA5}">
                      <a16:colId xmlns:a16="http://schemas.microsoft.com/office/drawing/2014/main" val="2070048267"/>
                    </a:ext>
                  </a:extLst>
                </a:gridCol>
                <a:gridCol w="618615">
                  <a:extLst>
                    <a:ext uri="{9D8B030D-6E8A-4147-A177-3AD203B41FA5}">
                      <a16:colId xmlns:a16="http://schemas.microsoft.com/office/drawing/2014/main" val="4099036909"/>
                    </a:ext>
                  </a:extLst>
                </a:gridCol>
                <a:gridCol w="618615">
                  <a:extLst>
                    <a:ext uri="{9D8B030D-6E8A-4147-A177-3AD203B41FA5}">
                      <a16:colId xmlns:a16="http://schemas.microsoft.com/office/drawing/2014/main" val="3821300596"/>
                    </a:ext>
                  </a:extLst>
                </a:gridCol>
                <a:gridCol w="618615">
                  <a:extLst>
                    <a:ext uri="{9D8B030D-6E8A-4147-A177-3AD203B41FA5}">
                      <a16:colId xmlns:a16="http://schemas.microsoft.com/office/drawing/2014/main" val="992956608"/>
                    </a:ext>
                  </a:extLst>
                </a:gridCol>
                <a:gridCol w="671942">
                  <a:extLst>
                    <a:ext uri="{9D8B030D-6E8A-4147-A177-3AD203B41FA5}">
                      <a16:colId xmlns:a16="http://schemas.microsoft.com/office/drawing/2014/main" val="1989095782"/>
                    </a:ext>
                  </a:extLst>
                </a:gridCol>
                <a:gridCol w="671942">
                  <a:extLst>
                    <a:ext uri="{9D8B030D-6E8A-4147-A177-3AD203B41FA5}">
                      <a16:colId xmlns:a16="http://schemas.microsoft.com/office/drawing/2014/main" val="3931266295"/>
                    </a:ext>
                  </a:extLst>
                </a:gridCol>
                <a:gridCol w="671942">
                  <a:extLst>
                    <a:ext uri="{9D8B030D-6E8A-4147-A177-3AD203B41FA5}">
                      <a16:colId xmlns:a16="http://schemas.microsoft.com/office/drawing/2014/main" val="296985198"/>
                    </a:ext>
                  </a:extLst>
                </a:gridCol>
                <a:gridCol w="671942">
                  <a:extLst>
                    <a:ext uri="{9D8B030D-6E8A-4147-A177-3AD203B41FA5}">
                      <a16:colId xmlns:a16="http://schemas.microsoft.com/office/drawing/2014/main" val="359104871"/>
                    </a:ext>
                  </a:extLst>
                </a:gridCol>
                <a:gridCol w="671942">
                  <a:extLst>
                    <a:ext uri="{9D8B030D-6E8A-4147-A177-3AD203B41FA5}">
                      <a16:colId xmlns:a16="http://schemas.microsoft.com/office/drawing/2014/main" val="3370664473"/>
                    </a:ext>
                  </a:extLst>
                </a:gridCol>
                <a:gridCol w="671942">
                  <a:extLst>
                    <a:ext uri="{9D8B030D-6E8A-4147-A177-3AD203B41FA5}">
                      <a16:colId xmlns:a16="http://schemas.microsoft.com/office/drawing/2014/main" val="1744611609"/>
                    </a:ext>
                  </a:extLst>
                </a:gridCol>
                <a:gridCol w="671942">
                  <a:extLst>
                    <a:ext uri="{9D8B030D-6E8A-4147-A177-3AD203B41FA5}">
                      <a16:colId xmlns:a16="http://schemas.microsoft.com/office/drawing/2014/main" val="491398519"/>
                    </a:ext>
                  </a:extLst>
                </a:gridCol>
                <a:gridCol w="671942">
                  <a:extLst>
                    <a:ext uri="{9D8B030D-6E8A-4147-A177-3AD203B41FA5}">
                      <a16:colId xmlns:a16="http://schemas.microsoft.com/office/drawing/2014/main" val="3450580094"/>
                    </a:ext>
                  </a:extLst>
                </a:gridCol>
                <a:gridCol w="671942">
                  <a:extLst>
                    <a:ext uri="{9D8B030D-6E8A-4147-A177-3AD203B41FA5}">
                      <a16:colId xmlns:a16="http://schemas.microsoft.com/office/drawing/2014/main" val="3036038050"/>
                    </a:ext>
                  </a:extLst>
                </a:gridCol>
              </a:tblGrid>
              <a:tr h="186873">
                <a:tc>
                  <a:txBody>
                    <a:bodyPr/>
                    <a:lstStyle/>
                    <a:p>
                      <a:pPr algn="ctr" fontAlgn="b"/>
                      <a:r>
                        <a:rPr lang="sv-SE" sz="1000" b="1" u="none" strike="noStrike" dirty="0">
                          <a:effectLst/>
                        </a:rPr>
                        <a:t>Ålder/År</a:t>
                      </a:r>
                      <a:endParaRPr lang="sv-SE" sz="1000" b="1" i="0" u="none" strike="noStrike" dirty="0">
                        <a:solidFill>
                          <a:srgbClr val="000000"/>
                        </a:solidFill>
                        <a:effectLst/>
                        <a:latin typeface="Calibri" panose="020F0502020204030204" pitchFamily="34" charset="0"/>
                      </a:endParaRPr>
                    </a:p>
                  </a:txBody>
                  <a:tcPr marL="5038" marR="5038" marT="5038"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dirty="0">
                          <a:solidFill>
                            <a:srgbClr val="000000"/>
                          </a:solidFill>
                          <a:effectLst/>
                          <a:latin typeface="+mj-lt"/>
                        </a:rPr>
                        <a:t>2015</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2016</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dirty="0">
                          <a:solidFill>
                            <a:srgbClr val="000000"/>
                          </a:solidFill>
                          <a:effectLst/>
                          <a:latin typeface="+mj-lt"/>
                        </a:rPr>
                        <a:t>2017</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2018</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dirty="0">
                          <a:solidFill>
                            <a:srgbClr val="000000"/>
                          </a:solidFill>
                          <a:effectLst/>
                          <a:latin typeface="+mj-lt"/>
                        </a:rPr>
                        <a:t>2019</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dirty="0">
                          <a:solidFill>
                            <a:srgbClr val="000000"/>
                          </a:solidFill>
                          <a:effectLst/>
                          <a:latin typeface="+mj-lt"/>
                        </a:rPr>
                        <a:t>2020</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dirty="0">
                          <a:solidFill>
                            <a:srgbClr val="000000"/>
                          </a:solidFill>
                          <a:effectLst/>
                          <a:latin typeface="+mj-lt"/>
                        </a:rPr>
                        <a:t>2021</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2022</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2023</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2024</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2025</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2026</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2027</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2028</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2029</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dirty="0">
                          <a:solidFill>
                            <a:srgbClr val="000000"/>
                          </a:solidFill>
                          <a:effectLst/>
                          <a:latin typeface="+mj-lt"/>
                        </a:rPr>
                        <a:t>2030</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9629385"/>
                  </a:ext>
                </a:extLst>
              </a:tr>
              <a:tr h="186873">
                <a:tc rowSpan="3">
                  <a:txBody>
                    <a:bodyPr/>
                    <a:lstStyle/>
                    <a:p>
                      <a:pPr algn="ctr" fontAlgn="b"/>
                      <a:r>
                        <a:rPr lang="sv-SE" sz="1000" b="1" u="none" strike="noStrike" dirty="0">
                          <a:effectLst/>
                        </a:rPr>
                        <a:t>Totalt</a:t>
                      </a:r>
                      <a:endParaRPr lang="sv-SE" sz="1000" b="1" i="0" u="none" strike="noStrike" dirty="0">
                        <a:solidFill>
                          <a:srgbClr val="000000"/>
                        </a:solidFill>
                        <a:effectLst/>
                        <a:latin typeface="Calibri" panose="020F0502020204030204" pitchFamily="34" charset="0"/>
                      </a:endParaRPr>
                    </a:p>
                  </a:txBody>
                  <a:tcPr marL="5038" marR="5038" marT="5038"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dirty="0">
                          <a:solidFill>
                            <a:srgbClr val="000000"/>
                          </a:solidFill>
                          <a:effectLst/>
                          <a:latin typeface="+mn-lt"/>
                        </a:rPr>
                        <a:t>5875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5874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5875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5873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5879</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5881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5885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5894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5898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5899</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5890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5873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5853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5827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5801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5772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505245580"/>
                  </a:ext>
                </a:extLst>
              </a:tr>
              <a:tr h="196217">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5594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5570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5549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5536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5518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5503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5494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5486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5474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5458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5437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5410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5378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5346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5311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5272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881306810"/>
                  </a:ext>
                </a:extLst>
              </a:tr>
              <a:tr h="196217">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11469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11444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11424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11409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11397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11383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11378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11380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11372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11358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11327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11282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11231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11173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11112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11044</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extLst>
                  <a:ext uri="{0D108BD9-81ED-4DB2-BD59-A6C34878D82A}">
                    <a16:rowId xmlns:a16="http://schemas.microsoft.com/office/drawing/2014/main" val="3953101364"/>
                  </a:ext>
                </a:extLst>
              </a:tr>
              <a:tr h="186873">
                <a:tc rowSpan="3">
                  <a:txBody>
                    <a:bodyPr/>
                    <a:lstStyle/>
                    <a:p>
                      <a:pPr algn="ctr" fontAlgn="b"/>
                      <a:r>
                        <a:rPr lang="sv-SE" sz="1000" b="1" u="none" strike="noStrike" dirty="0">
                          <a:effectLst/>
                        </a:rPr>
                        <a:t>0-6</a:t>
                      </a:r>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399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392</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399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399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392</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393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406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407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403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399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393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385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375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364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352</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342</a:t>
                      </a:r>
                    </a:p>
                  </a:txBody>
                  <a:tcPr marL="0" marR="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208509523"/>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387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398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402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404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406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404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413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413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410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406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401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394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385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374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364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354</a:t>
                      </a: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051015"/>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786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789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802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803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799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797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819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820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813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805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794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779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760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738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715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695</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4511185"/>
                  </a:ext>
                </a:extLst>
              </a:tr>
              <a:tr h="186873">
                <a:tc rowSpan="3">
                  <a:txBody>
                    <a:bodyPr/>
                    <a:lstStyle/>
                    <a:p>
                      <a:pPr algn="ctr" fontAlgn="b"/>
                      <a:r>
                        <a:rPr lang="sv-SE" sz="1000" b="1" u="none" strike="noStrike" dirty="0">
                          <a:effectLst/>
                        </a:rPr>
                        <a:t>7-17</a:t>
                      </a:r>
                      <a:endParaRPr lang="sv-SE" sz="1000" b="1" i="0" u="none" strike="noStrike" dirty="0">
                        <a:solidFill>
                          <a:srgbClr val="000000"/>
                        </a:solidFill>
                        <a:effectLst/>
                        <a:latin typeface="Calibri" panose="020F0502020204030204" pitchFamily="34" charset="0"/>
                      </a:endParaRPr>
                    </a:p>
                  </a:txBody>
                  <a:tcPr marL="5038" marR="5038" marT="5038" marB="0" anchor="ctr">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689</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705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718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718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733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750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763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771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779</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784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781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773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764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772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771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760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4194498137"/>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Kvinnor </a:t>
                      </a:r>
                      <a:endParaRPr lang="sv-SE" sz="1000" b="0" i="0" u="none" strike="noStrike" dirty="0">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625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625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627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628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633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648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657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667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663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675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674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686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697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702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703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704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024085889"/>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1314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1330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1344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1346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1366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1398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1421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1438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1441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1459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1456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1459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1461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1474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1475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1464</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404619984"/>
                  </a:ext>
                </a:extLst>
              </a:tr>
              <a:tr h="186873">
                <a:tc>
                  <a:txBody>
                    <a:bodyPr/>
                    <a:lstStyle/>
                    <a:p>
                      <a:pPr algn="ctr" fontAlgn="b"/>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a:effectLst/>
                        </a:rPr>
                        <a:t>Män</a:t>
                      </a:r>
                      <a:endParaRPr lang="sv-SE" sz="1000" b="0" i="0" u="none" strike="noStrike">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482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461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439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441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423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412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396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401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409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424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430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442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463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469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471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477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795901"/>
                  </a:ext>
                </a:extLst>
              </a:tr>
              <a:tr h="186873">
                <a:tc>
                  <a:txBody>
                    <a:bodyPr/>
                    <a:lstStyle/>
                    <a:p>
                      <a:pPr algn="ctr" fontAlgn="b"/>
                      <a:r>
                        <a:rPr lang="sv-SE" sz="1000" b="1" u="none" strike="noStrike" dirty="0">
                          <a:effectLst/>
                        </a:rPr>
                        <a:t>18-24</a:t>
                      </a:r>
                      <a:endParaRPr lang="sv-SE" sz="1000" b="1" i="0" u="none" strike="noStrike" dirty="0">
                        <a:solidFill>
                          <a:srgbClr val="000000"/>
                        </a:solidFill>
                        <a:effectLst/>
                        <a:latin typeface="Calibri" panose="020F0502020204030204" pitchFamily="34" charset="0"/>
                      </a:endParaRPr>
                    </a:p>
                  </a:txBody>
                  <a:tcPr marL="5038" marR="5038" marT="5038" marB="0" anchor="ctr">
                    <a:lnR w="12700" cap="flat" cmpd="sng" algn="ctr">
                      <a:solidFill>
                        <a:schemeClr val="tx1"/>
                      </a:solidFill>
                      <a:prstDash val="solid"/>
                      <a:round/>
                      <a:headEnd type="none" w="med" len="med"/>
                      <a:tailEnd type="none" w="med" len="med"/>
                    </a:lnR>
                    <a:noFill/>
                  </a:tcPr>
                </a:tc>
                <a:tc>
                  <a:txBody>
                    <a:bodyPr/>
                    <a:lstStyle/>
                    <a:p>
                      <a:pPr algn="l" fontAlgn="b"/>
                      <a:r>
                        <a:rPr lang="sv-SE" sz="1000" u="none" strike="noStrike" dirty="0">
                          <a:effectLst/>
                        </a:rPr>
                        <a:t>Kvinnor </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411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382</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339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331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317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302</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282</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280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297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295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297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290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287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294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300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295</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278470713"/>
                  </a:ext>
                </a:extLst>
              </a:tr>
              <a:tr h="186873">
                <a:tc>
                  <a:txBody>
                    <a:bodyPr/>
                    <a:lstStyle/>
                    <a:p>
                      <a:pPr algn="ctr" fontAlgn="b"/>
                      <a:endParaRPr lang="sv-SE" sz="1000" b="1" i="0" u="none" strike="noStrike" dirty="0">
                        <a:solidFill>
                          <a:srgbClr val="000000"/>
                        </a:solidFill>
                        <a:effectLst/>
                        <a:latin typeface="Calibri" panose="020F0502020204030204" pitchFamily="34" charset="0"/>
                      </a:endParaRPr>
                    </a:p>
                  </a:txBody>
                  <a:tcPr marL="5038" marR="5038" marT="5038" marB="0" anchor="ctr">
                    <a:lnR w="12700" cap="flat" cmpd="sng" algn="ctr">
                      <a:solidFill>
                        <a:schemeClr val="tx1"/>
                      </a:solidFill>
                      <a:prstDash val="solid"/>
                      <a:round/>
                      <a:headEnd type="none" w="med" len="med"/>
                      <a:tailEnd type="none" w="med" len="med"/>
                    </a:lnR>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893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843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779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771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741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714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677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681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706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719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727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732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749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763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771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772</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9028148"/>
                  </a:ext>
                </a:extLst>
              </a:tr>
              <a:tr h="186873">
                <a:tc rowSpan="3">
                  <a:txBody>
                    <a:bodyPr/>
                    <a:lstStyle/>
                    <a:p>
                      <a:pPr algn="ctr" fontAlgn="b"/>
                      <a:r>
                        <a:rPr lang="sv-SE" sz="1000" b="1" u="none" strike="noStrike" dirty="0">
                          <a:effectLst/>
                        </a:rPr>
                        <a:t>25-44</a:t>
                      </a:r>
                      <a:endParaRPr lang="sv-SE" sz="1000" b="1" i="0" u="none" strike="noStrike" dirty="0">
                        <a:solidFill>
                          <a:srgbClr val="000000"/>
                        </a:solidFill>
                        <a:effectLst/>
                        <a:latin typeface="Calibri" panose="020F0502020204030204" pitchFamily="34" charset="0"/>
                      </a:endParaRPr>
                    </a:p>
                  </a:txBody>
                  <a:tcPr marL="5038" marR="5038" marT="5038" marB="0" anchor="ctr">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1234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1237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1234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1237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1269</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1284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1296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1311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1339</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1346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1371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1382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1375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1368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1373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1379</a:t>
                      </a:r>
                    </a:p>
                  </a:txBody>
                  <a:tcPr marL="0" marR="0" marT="0" marB="0" anchor="ct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3339690430"/>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1079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1086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1118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1109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1098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1095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1108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1128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1139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1140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1144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1134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1112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1101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1102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1099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724622722"/>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2313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2322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2352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2345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2367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2380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2405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2439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2477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2485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2514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2516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2486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2470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2476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2478</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697639802"/>
                  </a:ext>
                </a:extLst>
              </a:tr>
              <a:tr h="186873">
                <a:tc rowSpan="3">
                  <a:txBody>
                    <a:bodyPr/>
                    <a:lstStyle/>
                    <a:p>
                      <a:pPr algn="ctr" fontAlgn="b"/>
                      <a:r>
                        <a:rPr lang="sv-SE" sz="1000" b="1" u="none" strike="noStrike" dirty="0">
                          <a:effectLst/>
                        </a:rPr>
                        <a:t>45-65</a:t>
                      </a:r>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1677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1658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1634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1613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1579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1547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1517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1487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1449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1442</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1420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1403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1391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1384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1380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1357</a:t>
                      </a:r>
                    </a:p>
                  </a:txBody>
                  <a:tcPr marL="0" marR="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24547304"/>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1575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1562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1541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1526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1515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1497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1466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1432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1386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1365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1330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1319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1323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1288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1262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1245</a:t>
                      </a: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7906152"/>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3252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3220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3175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3140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3094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3044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2983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2918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2835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2806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2751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2722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2714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2672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2642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2603</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9898704"/>
                  </a:ext>
                </a:extLst>
              </a:tr>
              <a:tr h="186873">
                <a:tc rowSpan="3">
                  <a:txBody>
                    <a:bodyPr/>
                    <a:lstStyle/>
                    <a:p>
                      <a:pPr algn="ctr" fontAlgn="b"/>
                      <a:r>
                        <a:rPr lang="sv-SE" sz="1000" b="1" u="none" strike="noStrike" dirty="0">
                          <a:effectLst/>
                        </a:rPr>
                        <a:t>66-79</a:t>
                      </a:r>
                      <a:endParaRPr lang="sv-SE" sz="1000" b="1" i="0" u="none" strike="noStrike" dirty="0">
                        <a:solidFill>
                          <a:srgbClr val="000000"/>
                        </a:solidFill>
                        <a:effectLst/>
                        <a:latin typeface="Calibri" panose="020F0502020204030204" pitchFamily="34" charset="0"/>
                      </a:endParaRPr>
                    </a:p>
                  </a:txBody>
                  <a:tcPr marL="5038" marR="5038" marT="5038" marB="0" anchor="ctr">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1068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1098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1122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1126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1133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1154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1156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1145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1135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1091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1061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1033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1000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976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937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933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4289457647"/>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1047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1045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1042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1064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1075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1068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1078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1073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1072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1041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1032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1000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971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963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946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944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709408599"/>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2115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2143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2163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2190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2208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2222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2235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2217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2207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2132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2093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2033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1971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1938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1883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1877</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228339735"/>
                  </a:ext>
                </a:extLst>
              </a:tr>
              <a:tr h="186873">
                <a:tc rowSpan="3">
                  <a:txBody>
                    <a:bodyPr/>
                    <a:lstStyle/>
                    <a:p>
                      <a:pPr algn="ctr" fontAlgn="b"/>
                      <a:r>
                        <a:rPr lang="sv-SE" sz="1000" b="1" u="none" strike="noStrike" dirty="0">
                          <a:effectLst/>
                        </a:rPr>
                        <a:t>80+</a:t>
                      </a:r>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a:effectLst/>
                        </a:rPr>
                        <a:t>Män</a:t>
                      </a:r>
                      <a:endParaRPr lang="sv-SE" sz="1000" b="0" i="0" u="none" strike="noStrike">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326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324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329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339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349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341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349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372</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385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414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434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453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485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495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516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524</a:t>
                      </a:r>
                    </a:p>
                  </a:txBody>
                  <a:tcPr marL="0" marR="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09126770"/>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Kvinnor </a:t>
                      </a:r>
                      <a:endParaRPr lang="sv-SE" sz="1000" b="0" i="0" u="none" strike="noStrike" dirty="0">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470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473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481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475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473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488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489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494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507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537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559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588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604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623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635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631</a:t>
                      </a: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3386651"/>
                  </a:ext>
                </a:extLst>
              </a:tr>
              <a:tr h="186873">
                <a:tc vMerge="1">
                  <a:txBody>
                    <a:bodyPr/>
                    <a:lstStyle/>
                    <a:p>
                      <a:pPr algn="l" fontAlgn="b"/>
                      <a:endParaRPr lang="sv-SE" sz="1000" b="0"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796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797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810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814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822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828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838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866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891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951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993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1041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1089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1118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1151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1155</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711866"/>
                  </a:ext>
                </a:extLst>
              </a:tr>
            </a:tbl>
          </a:graphicData>
        </a:graphic>
      </p:graphicFrame>
    </p:spTree>
    <p:extLst>
      <p:ext uri="{BB962C8B-B14F-4D97-AF65-F5344CB8AC3E}">
        <p14:creationId xmlns:p14="http://schemas.microsoft.com/office/powerpoint/2010/main" val="1699770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Innehåll</a:t>
            </a:r>
            <a:endParaRPr lang="sv-SE" sz="3200" b="1"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18632547-326C-44B5-A571-E2B46EC80367}"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a:t>
            </a:r>
            <a:r>
              <a:rPr lang="sv-SE" dirty="0"/>
              <a:t>k</a:t>
            </a:r>
            <a:r>
              <a:rPr lang="sv-SE" dirty="0" smtClean="0"/>
              <a:t>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4</a:t>
            </a:fld>
            <a:endParaRPr lang="en-US" dirty="0">
              <a:solidFill>
                <a:schemeClr val="tx1">
                  <a:lumMod val="50000"/>
                  <a:lumOff val="50000"/>
                </a:schemeClr>
              </a:solidFill>
            </a:endParaRPr>
          </a:p>
        </p:txBody>
      </p:sp>
      <p:sp>
        <p:nvSpPr>
          <p:cNvPr id="7" name="textruta 6"/>
          <p:cNvSpPr txBox="1"/>
          <p:nvPr/>
        </p:nvSpPr>
        <p:spPr>
          <a:xfrm>
            <a:off x="252000" y="1342448"/>
            <a:ext cx="5767800" cy="4814701"/>
          </a:xfrm>
          <a:prstGeom prst="rect">
            <a:avLst/>
          </a:prstGeom>
          <a:solidFill>
            <a:srgbClr val="02788A"/>
          </a:solidFill>
          <a:ln>
            <a:solidFill>
              <a:srgbClr val="02788A"/>
            </a:solidFill>
          </a:ln>
        </p:spPr>
        <p:txBody>
          <a:bodyPr wrap="square" rtlCol="0">
            <a:noAutofit/>
          </a:bodyPr>
          <a:lstStyle/>
          <a:p>
            <a:r>
              <a:rPr lang="sv-SE" dirty="0" smtClean="0">
                <a:solidFill>
                  <a:schemeClr val="bg1"/>
                </a:solidFill>
              </a:rPr>
              <a:t>Trainee Södra Norrland 2015-2016</a:t>
            </a:r>
          </a:p>
          <a:p>
            <a:r>
              <a:rPr lang="sv-SE" dirty="0" smtClean="0">
                <a:solidFill>
                  <a:schemeClr val="bg1"/>
                </a:solidFill>
              </a:rPr>
              <a:t>Sammanfattning</a:t>
            </a:r>
          </a:p>
          <a:p>
            <a:r>
              <a:rPr lang="sv-SE" dirty="0" smtClean="0">
                <a:solidFill>
                  <a:schemeClr val="bg1"/>
                </a:solidFill>
              </a:rPr>
              <a:t>Innehåll</a:t>
            </a:r>
          </a:p>
          <a:p>
            <a:r>
              <a:rPr lang="sv-SE" dirty="0" smtClean="0">
                <a:solidFill>
                  <a:schemeClr val="bg1"/>
                </a:solidFill>
              </a:rPr>
              <a:t>Bakgrund</a:t>
            </a:r>
          </a:p>
          <a:p>
            <a:r>
              <a:rPr lang="sv-SE" dirty="0">
                <a:solidFill>
                  <a:schemeClr val="bg1"/>
                </a:solidFill>
              </a:rPr>
              <a:t>	</a:t>
            </a:r>
            <a:r>
              <a:rPr lang="sv-SE" sz="1400" dirty="0">
                <a:solidFill>
                  <a:schemeClr val="bg1"/>
                </a:solidFill>
              </a:rPr>
              <a:t>Introduktion</a:t>
            </a:r>
          </a:p>
          <a:p>
            <a:r>
              <a:rPr lang="sv-SE" dirty="0" smtClean="0">
                <a:solidFill>
                  <a:schemeClr val="bg1"/>
                </a:solidFill>
              </a:rPr>
              <a:t>	</a:t>
            </a:r>
            <a:r>
              <a:rPr lang="sv-SE" sz="1400" dirty="0" smtClean="0">
                <a:solidFill>
                  <a:schemeClr val="bg1"/>
                </a:solidFill>
              </a:rPr>
              <a:t>Framtidens utmaningar – Välfärdens långsiktiga finansiering</a:t>
            </a:r>
          </a:p>
          <a:p>
            <a:r>
              <a:rPr lang="sv-SE" dirty="0">
                <a:solidFill>
                  <a:schemeClr val="bg1"/>
                </a:solidFill>
              </a:rPr>
              <a:t>Del 1 – Skatteintäkter</a:t>
            </a:r>
          </a:p>
          <a:p>
            <a:r>
              <a:rPr lang="sv-SE" sz="1400" dirty="0">
                <a:solidFill>
                  <a:schemeClr val="bg1"/>
                </a:solidFill>
              </a:rPr>
              <a:t>	</a:t>
            </a:r>
            <a:r>
              <a:rPr lang="sv-SE" sz="1400" dirty="0" smtClean="0">
                <a:solidFill>
                  <a:schemeClr val="bg1"/>
                </a:solidFill>
              </a:rPr>
              <a:t>Kommunernas skattebas</a:t>
            </a:r>
          </a:p>
          <a:p>
            <a:r>
              <a:rPr lang="sv-SE" sz="1400" dirty="0">
                <a:solidFill>
                  <a:schemeClr val="bg1"/>
                </a:solidFill>
              </a:rPr>
              <a:t>	</a:t>
            </a:r>
            <a:r>
              <a:rPr lang="sv-SE" sz="1400" dirty="0" smtClean="0">
                <a:solidFill>
                  <a:schemeClr val="bg1"/>
                </a:solidFill>
              </a:rPr>
              <a:t>Kommunens skattekraft och utveckling av skatteunderlaget</a:t>
            </a:r>
            <a:endParaRPr lang="sv-SE" sz="1400" dirty="0">
              <a:solidFill>
                <a:schemeClr val="bg1"/>
              </a:solidFill>
            </a:endParaRPr>
          </a:p>
          <a:p>
            <a:r>
              <a:rPr lang="sv-SE" dirty="0" smtClean="0">
                <a:solidFill>
                  <a:schemeClr val="bg1"/>
                </a:solidFill>
              </a:rPr>
              <a:t>Del </a:t>
            </a:r>
            <a:r>
              <a:rPr lang="sv-SE" dirty="0">
                <a:solidFill>
                  <a:schemeClr val="bg1"/>
                </a:solidFill>
              </a:rPr>
              <a:t>2</a:t>
            </a:r>
            <a:r>
              <a:rPr lang="sv-SE" dirty="0" smtClean="0">
                <a:solidFill>
                  <a:schemeClr val="bg1"/>
                </a:solidFill>
              </a:rPr>
              <a:t> –Befolkningsförändringar</a:t>
            </a:r>
          </a:p>
          <a:p>
            <a:r>
              <a:rPr lang="sv-SE" dirty="0" smtClean="0">
                <a:solidFill>
                  <a:schemeClr val="bg1"/>
                </a:solidFill>
              </a:rPr>
              <a:t>	</a:t>
            </a:r>
            <a:r>
              <a:rPr lang="sv-SE" sz="1400" dirty="0" smtClean="0">
                <a:solidFill>
                  <a:schemeClr val="bg1"/>
                </a:solidFill>
              </a:rPr>
              <a:t>Modell för befolkningsprognoser</a:t>
            </a:r>
          </a:p>
          <a:p>
            <a:r>
              <a:rPr lang="sv-SE" sz="1400" dirty="0">
                <a:solidFill>
                  <a:schemeClr val="bg1"/>
                </a:solidFill>
              </a:rPr>
              <a:t>	</a:t>
            </a:r>
            <a:r>
              <a:rPr lang="sv-SE" sz="1400" dirty="0" smtClean="0">
                <a:solidFill>
                  <a:schemeClr val="bg1"/>
                </a:solidFill>
              </a:rPr>
              <a:t>Befolkningsutveckling</a:t>
            </a:r>
          </a:p>
          <a:p>
            <a:r>
              <a:rPr lang="sv-SE" sz="1400" dirty="0">
                <a:solidFill>
                  <a:schemeClr val="bg1"/>
                </a:solidFill>
              </a:rPr>
              <a:t>	</a:t>
            </a:r>
            <a:r>
              <a:rPr lang="sv-SE" sz="1400" dirty="0" smtClean="0">
                <a:solidFill>
                  <a:schemeClr val="bg1"/>
                </a:solidFill>
              </a:rPr>
              <a:t>Befolkningsstruktur jämfört med riket</a:t>
            </a:r>
          </a:p>
          <a:p>
            <a:r>
              <a:rPr lang="sv-SE" sz="1400" dirty="0">
                <a:solidFill>
                  <a:schemeClr val="bg1"/>
                </a:solidFill>
              </a:rPr>
              <a:t>	</a:t>
            </a:r>
            <a:r>
              <a:rPr lang="sv-SE" sz="1400" dirty="0" smtClean="0">
                <a:solidFill>
                  <a:schemeClr val="bg1"/>
                </a:solidFill>
              </a:rPr>
              <a:t>Befolkningsstruktur 2015 jämfört med 2030</a:t>
            </a:r>
          </a:p>
          <a:p>
            <a:r>
              <a:rPr lang="sv-SE" sz="1400" dirty="0">
                <a:solidFill>
                  <a:schemeClr val="bg1"/>
                </a:solidFill>
              </a:rPr>
              <a:t>	</a:t>
            </a:r>
            <a:r>
              <a:rPr lang="sv-SE" sz="1400" dirty="0" smtClean="0">
                <a:solidFill>
                  <a:schemeClr val="bg1"/>
                </a:solidFill>
              </a:rPr>
              <a:t>Försörjningskvot</a:t>
            </a:r>
            <a:endParaRPr lang="sv-SE" sz="1400" dirty="0">
              <a:solidFill>
                <a:schemeClr val="bg1"/>
              </a:solidFill>
            </a:endParaRPr>
          </a:p>
          <a:p>
            <a:r>
              <a:rPr lang="sv-SE" dirty="0" smtClean="0">
                <a:solidFill>
                  <a:schemeClr val="bg1"/>
                </a:solidFill>
              </a:rPr>
              <a:t>Del 3 – Behovsutveckling</a:t>
            </a:r>
          </a:p>
          <a:p>
            <a:r>
              <a:rPr lang="sv-SE" dirty="0" smtClean="0">
                <a:solidFill>
                  <a:schemeClr val="bg1"/>
                </a:solidFill>
              </a:rPr>
              <a:t>	</a:t>
            </a:r>
            <a:r>
              <a:rPr lang="sv-SE" sz="1400" dirty="0" smtClean="0">
                <a:solidFill>
                  <a:schemeClr val="bg1"/>
                </a:solidFill>
              </a:rPr>
              <a:t>Förskola</a:t>
            </a:r>
          </a:p>
          <a:p>
            <a:r>
              <a:rPr lang="sv-SE" sz="1400" dirty="0">
                <a:solidFill>
                  <a:schemeClr val="bg1"/>
                </a:solidFill>
              </a:rPr>
              <a:t>	</a:t>
            </a:r>
            <a:r>
              <a:rPr lang="sv-SE" sz="1400" dirty="0" smtClean="0">
                <a:solidFill>
                  <a:schemeClr val="bg1"/>
                </a:solidFill>
              </a:rPr>
              <a:t>Grundskola</a:t>
            </a:r>
          </a:p>
          <a:p>
            <a:r>
              <a:rPr lang="sv-SE" sz="1400" dirty="0">
                <a:solidFill>
                  <a:schemeClr val="bg1"/>
                </a:solidFill>
              </a:rPr>
              <a:t>	</a:t>
            </a:r>
            <a:r>
              <a:rPr lang="sv-SE" sz="1400" dirty="0" smtClean="0">
                <a:solidFill>
                  <a:schemeClr val="bg1"/>
                </a:solidFill>
              </a:rPr>
              <a:t>Gymnasieskola</a:t>
            </a:r>
          </a:p>
          <a:p>
            <a:r>
              <a:rPr lang="sv-SE" sz="1400" dirty="0" smtClean="0">
                <a:solidFill>
                  <a:schemeClr val="bg1"/>
                </a:solidFill>
              </a:rPr>
              <a:t>	</a:t>
            </a:r>
            <a:endParaRPr lang="sv-SE" dirty="0" smtClean="0">
              <a:solidFill>
                <a:schemeClr val="bg1"/>
              </a:solidFill>
            </a:endParaRPr>
          </a:p>
          <a:p>
            <a:endParaRPr lang="sv-SE" dirty="0">
              <a:solidFill>
                <a:schemeClr val="bg1"/>
              </a:solidFill>
            </a:endParaRPr>
          </a:p>
        </p:txBody>
      </p:sp>
      <p:sp>
        <p:nvSpPr>
          <p:cNvPr id="8" name="textruta 7"/>
          <p:cNvSpPr txBox="1"/>
          <p:nvPr/>
        </p:nvSpPr>
        <p:spPr>
          <a:xfrm>
            <a:off x="6183698" y="1342448"/>
            <a:ext cx="5703502" cy="4814701"/>
          </a:xfrm>
          <a:prstGeom prst="rect">
            <a:avLst/>
          </a:prstGeom>
          <a:solidFill>
            <a:srgbClr val="02788A"/>
          </a:solidFill>
          <a:ln>
            <a:solidFill>
              <a:srgbClr val="02788A"/>
            </a:solidFill>
          </a:ln>
        </p:spPr>
        <p:txBody>
          <a:bodyPr wrap="square" rtlCol="0">
            <a:noAutofit/>
          </a:bodyPr>
          <a:lstStyle/>
          <a:p>
            <a:r>
              <a:rPr lang="sv-SE" dirty="0" smtClean="0">
                <a:solidFill>
                  <a:schemeClr val="bg1"/>
                </a:solidFill>
              </a:rPr>
              <a:t>	</a:t>
            </a:r>
            <a:r>
              <a:rPr lang="sv-SE" sz="1400" dirty="0">
                <a:solidFill>
                  <a:schemeClr val="bg1"/>
                </a:solidFill>
              </a:rPr>
              <a:t>Äldreomsorg 65-79 år</a:t>
            </a:r>
          </a:p>
          <a:p>
            <a:r>
              <a:rPr lang="sv-SE" sz="1400" dirty="0">
                <a:solidFill>
                  <a:schemeClr val="bg1"/>
                </a:solidFill>
              </a:rPr>
              <a:t>	Äldreomsorg 80+ år</a:t>
            </a:r>
          </a:p>
          <a:p>
            <a:r>
              <a:rPr lang="sv-SE" dirty="0" smtClean="0">
                <a:solidFill>
                  <a:schemeClr val="bg1"/>
                </a:solidFill>
              </a:rPr>
              <a:t>Del </a:t>
            </a:r>
            <a:r>
              <a:rPr lang="sv-SE" dirty="0">
                <a:solidFill>
                  <a:schemeClr val="bg1"/>
                </a:solidFill>
              </a:rPr>
              <a:t>4</a:t>
            </a:r>
            <a:r>
              <a:rPr lang="sv-SE" dirty="0" smtClean="0">
                <a:solidFill>
                  <a:schemeClr val="bg1"/>
                </a:solidFill>
              </a:rPr>
              <a:t> – Kostnadsutveckling skola och äldreomsorg</a:t>
            </a:r>
          </a:p>
          <a:p>
            <a:r>
              <a:rPr lang="sv-SE" dirty="0">
                <a:solidFill>
                  <a:schemeClr val="bg1"/>
                </a:solidFill>
              </a:rPr>
              <a:t>	</a:t>
            </a:r>
            <a:r>
              <a:rPr lang="sv-SE" sz="1400" dirty="0" smtClean="0">
                <a:solidFill>
                  <a:schemeClr val="bg1"/>
                </a:solidFill>
              </a:rPr>
              <a:t>För-, grund- och gymnasieskola (Demografiskt alternativ)</a:t>
            </a:r>
          </a:p>
          <a:p>
            <a:r>
              <a:rPr lang="sv-SE" sz="1400" dirty="0" smtClean="0">
                <a:solidFill>
                  <a:schemeClr val="bg1"/>
                </a:solidFill>
              </a:rPr>
              <a:t>	För-</a:t>
            </a:r>
            <a:r>
              <a:rPr lang="sv-SE" sz="1400" dirty="0">
                <a:solidFill>
                  <a:schemeClr val="bg1"/>
                </a:solidFill>
              </a:rPr>
              <a:t>, grund- och gymnasieskola </a:t>
            </a:r>
            <a:r>
              <a:rPr lang="sv-SE" sz="1400" dirty="0" smtClean="0">
                <a:solidFill>
                  <a:schemeClr val="bg1"/>
                </a:solidFill>
              </a:rPr>
              <a:t>(Plus1alternativet)</a:t>
            </a:r>
          </a:p>
          <a:p>
            <a:r>
              <a:rPr lang="sv-SE" sz="1400" dirty="0">
                <a:solidFill>
                  <a:schemeClr val="bg1"/>
                </a:solidFill>
              </a:rPr>
              <a:t>	</a:t>
            </a:r>
            <a:r>
              <a:rPr lang="sv-SE" sz="1400" dirty="0" smtClean="0">
                <a:solidFill>
                  <a:schemeClr val="bg1"/>
                </a:solidFill>
              </a:rPr>
              <a:t>Äldreomsorg (Demografiskt alternativ)</a:t>
            </a:r>
          </a:p>
          <a:p>
            <a:r>
              <a:rPr lang="sv-SE" sz="1400" dirty="0">
                <a:solidFill>
                  <a:schemeClr val="bg1"/>
                </a:solidFill>
              </a:rPr>
              <a:t>	Äldreomsorg </a:t>
            </a:r>
            <a:r>
              <a:rPr lang="sv-SE" sz="1400" dirty="0" smtClean="0">
                <a:solidFill>
                  <a:schemeClr val="bg1"/>
                </a:solidFill>
              </a:rPr>
              <a:t>(Plus1alternativet)</a:t>
            </a:r>
            <a:endParaRPr lang="sv-SE" sz="1400" dirty="0">
              <a:solidFill>
                <a:schemeClr val="bg1"/>
              </a:solidFill>
            </a:endParaRPr>
          </a:p>
          <a:p>
            <a:r>
              <a:rPr lang="sv-SE" sz="1400" dirty="0">
                <a:solidFill>
                  <a:schemeClr val="bg1"/>
                </a:solidFill>
              </a:rPr>
              <a:t>	</a:t>
            </a:r>
            <a:r>
              <a:rPr lang="sv-SE" sz="1400" dirty="0" smtClean="0">
                <a:solidFill>
                  <a:schemeClr val="bg1"/>
                </a:solidFill>
              </a:rPr>
              <a:t>Kostnadsutveckling för skola och äldreomsorg (Demografiskt 	alternativ)</a:t>
            </a:r>
          </a:p>
          <a:p>
            <a:r>
              <a:rPr lang="sv-SE" sz="1400" dirty="0">
                <a:solidFill>
                  <a:schemeClr val="bg1"/>
                </a:solidFill>
              </a:rPr>
              <a:t>	Kostnadsutveckling för skola och äldreomsorg </a:t>
            </a:r>
            <a:r>
              <a:rPr lang="sv-SE" sz="1400" dirty="0" smtClean="0">
                <a:solidFill>
                  <a:schemeClr val="bg1"/>
                </a:solidFill>
              </a:rPr>
              <a:t>(Plus1alternativet)</a:t>
            </a:r>
          </a:p>
          <a:p>
            <a:r>
              <a:rPr lang="sv-SE" dirty="0" smtClean="0">
                <a:solidFill>
                  <a:schemeClr val="bg1"/>
                </a:solidFill>
              </a:rPr>
              <a:t>Bilagor</a:t>
            </a:r>
          </a:p>
          <a:p>
            <a:r>
              <a:rPr lang="sv-SE" dirty="0" smtClean="0">
                <a:solidFill>
                  <a:schemeClr val="bg1"/>
                </a:solidFill>
              </a:rPr>
              <a:t>	</a:t>
            </a:r>
            <a:r>
              <a:rPr lang="sv-SE" sz="1400" dirty="0">
                <a:solidFill>
                  <a:schemeClr val="bg1"/>
                </a:solidFill>
              </a:rPr>
              <a:t>Bilaga 1 – Befolkning 2000-2015, grunddata</a:t>
            </a:r>
          </a:p>
          <a:p>
            <a:r>
              <a:rPr lang="sv-SE" sz="1400" dirty="0">
                <a:solidFill>
                  <a:schemeClr val="bg1"/>
                </a:solidFill>
              </a:rPr>
              <a:t>	Bilaga 2 – Befolkning 2015-2030, prognos</a:t>
            </a:r>
          </a:p>
          <a:p>
            <a:endParaRPr lang="sv-SE" dirty="0">
              <a:solidFill>
                <a:schemeClr val="bg1"/>
              </a:solidFill>
            </a:endParaRPr>
          </a:p>
          <a:p>
            <a:endParaRPr lang="sv-SE" sz="1400" dirty="0">
              <a:solidFill>
                <a:schemeClr val="bg1"/>
              </a:solidFill>
            </a:endParaRPr>
          </a:p>
        </p:txBody>
      </p:sp>
    </p:spTree>
    <p:extLst>
      <p:ext uri="{BB962C8B-B14F-4D97-AF65-F5344CB8AC3E}">
        <p14:creationId xmlns:p14="http://schemas.microsoft.com/office/powerpoint/2010/main" val="31896186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Introduktion</a:t>
            </a:r>
            <a:endParaRPr lang="sv-SE" sz="3200" b="1"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7" name="textruta 6"/>
          <p:cNvSpPr txBox="1"/>
          <p:nvPr/>
        </p:nvSpPr>
        <p:spPr>
          <a:xfrm>
            <a:off x="251999" y="1964266"/>
            <a:ext cx="3676533" cy="4391021"/>
          </a:xfrm>
          <a:prstGeom prst="rect">
            <a:avLst/>
          </a:prstGeom>
          <a:noFill/>
          <a:ln>
            <a:noFill/>
            <a:prstDash val="lgDashDot"/>
          </a:ln>
        </p:spPr>
        <p:txBody>
          <a:bodyPr wrap="square" rtlCol="0">
            <a:noAutofit/>
          </a:bodyPr>
          <a:lstStyle/>
          <a:p>
            <a:pPr algn="just"/>
            <a:r>
              <a:rPr lang="sv-SE" sz="1500" i="1" dirty="0" smtClean="0"/>
              <a:t>Detta är andra delen av en trestegsraket för att arbeta med frågan; hur ska vi klara välfärden i framtiden?</a:t>
            </a:r>
          </a:p>
          <a:p>
            <a:pPr algn="just"/>
            <a:endParaRPr lang="sv-SE" sz="1500" i="1" dirty="0"/>
          </a:p>
          <a:p>
            <a:pPr algn="just"/>
            <a:r>
              <a:rPr lang="sv-SE" sz="1500" i="1" dirty="0" smtClean="0"/>
              <a:t>Hur ska Ånge kommun möta de demografiska utmaningarna och en ökad avbefolkning? Hur ser möjligheterna för Bollnäs kommun att rekrytera sjukvårdspersonal i framtiden? Hur påverkas Söderhamn av omvärlden i en tid av väpnade konflikter, främlingsfientlighet och arbetslöshet?</a:t>
            </a:r>
          </a:p>
          <a:p>
            <a:pPr algn="just"/>
            <a:endParaRPr lang="sv-SE" sz="1500" i="1" dirty="0"/>
          </a:p>
          <a:p>
            <a:pPr algn="just"/>
            <a:r>
              <a:rPr lang="sv-SE" sz="1500" i="1" dirty="0" smtClean="0"/>
              <a:t>Utvecklingen av svensk välfärd influeras också av nya tekniska möjligheter och framsteg, ökad demokrati och mångfald. </a:t>
            </a:r>
          </a:p>
          <a:p>
            <a:pPr algn="just"/>
            <a:endParaRPr lang="sv-SE" sz="1500" i="1" dirty="0"/>
          </a:p>
          <a:p>
            <a:pPr algn="just"/>
            <a:r>
              <a:rPr lang="sv-SE" sz="1500" i="1" dirty="0" smtClean="0"/>
              <a:t>Vilka utmaningar och möjligheter står din kommun inför? Har ni strategier för att möta dem? Är din kommun beredd?</a:t>
            </a:r>
          </a:p>
          <a:p>
            <a:pPr marL="285750" indent="-285750" algn="just">
              <a:buFont typeface="Arial" panose="020B0604020202020204" pitchFamily="34" charset="0"/>
              <a:buChar char="•"/>
            </a:pPr>
            <a:endParaRPr lang="sv-SE" i="1" dirty="0"/>
          </a:p>
        </p:txBody>
      </p:sp>
      <p:sp>
        <p:nvSpPr>
          <p:cNvPr id="8" name="textruta 7"/>
          <p:cNvSpPr txBox="1"/>
          <p:nvPr/>
        </p:nvSpPr>
        <p:spPr>
          <a:xfrm>
            <a:off x="4227600" y="1964267"/>
            <a:ext cx="3676533" cy="4391020"/>
          </a:xfrm>
          <a:prstGeom prst="rect">
            <a:avLst/>
          </a:prstGeom>
          <a:noFill/>
          <a:ln>
            <a:noFill/>
            <a:prstDash val="lgDashDot"/>
          </a:ln>
        </p:spPr>
        <p:txBody>
          <a:bodyPr wrap="square" rtlCol="0">
            <a:noAutofit/>
          </a:bodyPr>
          <a:lstStyle/>
          <a:p>
            <a:pPr algn="just"/>
            <a:r>
              <a:rPr lang="sv-SE" sz="1500" i="1" dirty="0" smtClean="0"/>
              <a:t>2014 presenterade Sveriges Kommuner och Landsting (SKL) en omvärldsanalys (Vägval för framtiden) som övergripande beskriver förändringskraften och trender vilka kommer påverka det kommunala uppdraget mot 2025.</a:t>
            </a:r>
          </a:p>
          <a:p>
            <a:pPr algn="just"/>
            <a:endParaRPr lang="sv-SE" sz="1500" i="1" dirty="0"/>
          </a:p>
          <a:p>
            <a:pPr algn="just"/>
            <a:r>
              <a:rPr lang="sv-SE" sz="1500" i="1" dirty="0" smtClean="0"/>
              <a:t>Vi har utgått från de av dessa trender som vi anser påverkar våra kommuner i södra Norrland mest. Vår förhoppning är att vi ska belysa utmaningar och stimulera samtal om just din kommuns framtid och möjligheter.  </a:t>
            </a:r>
          </a:p>
          <a:p>
            <a:pPr algn="just"/>
            <a:endParaRPr lang="sv-SE" sz="1500" i="1" dirty="0"/>
          </a:p>
          <a:p>
            <a:pPr algn="just"/>
            <a:r>
              <a:rPr lang="sv-SE" sz="1500" b="1" i="1" dirty="0" smtClean="0"/>
              <a:t>Framtiden är snart här</a:t>
            </a:r>
          </a:p>
          <a:p>
            <a:pPr algn="just"/>
            <a:r>
              <a:rPr lang="sv-SE" sz="1500" b="1" i="1" dirty="0" smtClean="0">
                <a:solidFill>
                  <a:schemeClr val="accent1"/>
                </a:solidFill>
              </a:rPr>
              <a:t>Steg ett: </a:t>
            </a:r>
            <a:r>
              <a:rPr lang="sv-SE" sz="1500" i="1" dirty="0" smtClean="0"/>
              <a:t>Läs om problemområden och lösningar i foldern. </a:t>
            </a:r>
          </a:p>
          <a:p>
            <a:pPr algn="just"/>
            <a:r>
              <a:rPr lang="sv-SE" sz="1500" b="1" i="1" dirty="0" smtClean="0">
                <a:solidFill>
                  <a:schemeClr val="accent1"/>
                </a:solidFill>
              </a:rPr>
              <a:t>Steg två: </a:t>
            </a:r>
            <a:r>
              <a:rPr lang="sv-SE" sz="1500" i="1" dirty="0" smtClean="0"/>
              <a:t>Se närmare på hur statistiken ser ut för just din kommun. </a:t>
            </a:r>
          </a:p>
          <a:p>
            <a:pPr algn="just"/>
            <a:r>
              <a:rPr lang="sv-SE" sz="1500" b="1" i="1" dirty="0" smtClean="0">
                <a:solidFill>
                  <a:schemeClr val="accent1"/>
                </a:solidFill>
              </a:rPr>
              <a:t>Steg tre:</a:t>
            </a:r>
            <a:r>
              <a:rPr lang="sv-SE" sz="1500" i="1" dirty="0" smtClean="0"/>
              <a:t> Samla ett gäng medarbetare och genomför en workshop med hjälp av vårt övningsmaterial för att börja möta framtiden. </a:t>
            </a:r>
          </a:p>
          <a:p>
            <a:pPr marL="285750" indent="-285750">
              <a:buFont typeface="Arial" panose="020B0604020202020204" pitchFamily="34" charset="0"/>
              <a:buChar char="•"/>
            </a:pPr>
            <a:endParaRPr lang="sv-SE" sz="1600" i="1" dirty="0"/>
          </a:p>
        </p:txBody>
      </p:sp>
      <p:sp>
        <p:nvSpPr>
          <p:cNvPr id="9" name="textruta 8"/>
          <p:cNvSpPr txBox="1"/>
          <p:nvPr/>
        </p:nvSpPr>
        <p:spPr>
          <a:xfrm>
            <a:off x="8203200" y="1964266"/>
            <a:ext cx="3676533" cy="4391019"/>
          </a:xfrm>
          <a:prstGeom prst="rect">
            <a:avLst/>
          </a:prstGeom>
          <a:noFill/>
          <a:ln>
            <a:noFill/>
            <a:prstDash val="lgDashDot"/>
          </a:ln>
        </p:spPr>
        <p:txBody>
          <a:bodyPr wrap="square" rtlCol="0">
            <a:noAutofit/>
          </a:bodyPr>
          <a:lstStyle/>
          <a:p>
            <a:pPr algn="just"/>
            <a:endParaRPr lang="sv-SE" sz="1500" i="1" dirty="0"/>
          </a:p>
          <a:p>
            <a:pPr algn="just"/>
            <a:endParaRPr lang="sv-SE" sz="1500" i="1" dirty="0"/>
          </a:p>
        </p:txBody>
      </p:sp>
      <p:sp>
        <p:nvSpPr>
          <p:cNvPr id="13" name="textruta 12"/>
          <p:cNvSpPr txBox="1"/>
          <p:nvPr/>
        </p:nvSpPr>
        <p:spPr>
          <a:xfrm>
            <a:off x="252000" y="1296000"/>
            <a:ext cx="3676533" cy="558800"/>
          </a:xfrm>
          <a:prstGeom prst="rect">
            <a:avLst/>
          </a:prstGeom>
          <a:solidFill>
            <a:srgbClr val="02788A"/>
          </a:solidFill>
          <a:ln w="9525">
            <a:solidFill>
              <a:srgbClr val="02788A"/>
            </a:solidFill>
          </a:ln>
        </p:spPr>
        <p:style>
          <a:lnRef idx="2">
            <a:schemeClr val="accent1"/>
          </a:lnRef>
          <a:fillRef idx="1">
            <a:schemeClr val="lt1"/>
          </a:fillRef>
          <a:effectRef idx="0">
            <a:schemeClr val="accent1"/>
          </a:effectRef>
          <a:fontRef idx="minor">
            <a:schemeClr val="dk1"/>
          </a:fontRef>
        </p:style>
        <p:txBody>
          <a:bodyPr wrap="square" tIns="144000" rtlCol="0">
            <a:noAutofit/>
          </a:bodyPr>
          <a:lstStyle/>
          <a:p>
            <a:r>
              <a:rPr lang="sv-SE" b="1" dirty="0" smtClean="0">
                <a:solidFill>
                  <a:schemeClr val="bg1"/>
                </a:solidFill>
              </a:rPr>
              <a:t>Hur ser vår framtid ut?</a:t>
            </a:r>
            <a:endParaRPr lang="sv-SE" b="1" dirty="0">
              <a:solidFill>
                <a:schemeClr val="bg1"/>
              </a:solidFill>
            </a:endParaRPr>
          </a:p>
        </p:txBody>
      </p:sp>
      <p:sp>
        <p:nvSpPr>
          <p:cNvPr id="16" name="textruta 15"/>
          <p:cNvSpPr txBox="1"/>
          <p:nvPr/>
        </p:nvSpPr>
        <p:spPr>
          <a:xfrm>
            <a:off x="4227600" y="1296000"/>
            <a:ext cx="3676533" cy="558800"/>
          </a:xfrm>
          <a:prstGeom prst="rect">
            <a:avLst/>
          </a:prstGeom>
          <a:solidFill>
            <a:srgbClr val="02788A"/>
          </a:solidFill>
          <a:ln w="9525">
            <a:solidFill>
              <a:srgbClr val="02788A"/>
            </a:solidFill>
          </a:ln>
        </p:spPr>
        <p:style>
          <a:lnRef idx="2">
            <a:schemeClr val="accent1"/>
          </a:lnRef>
          <a:fillRef idx="1">
            <a:schemeClr val="lt1"/>
          </a:fillRef>
          <a:effectRef idx="0">
            <a:schemeClr val="accent1"/>
          </a:effectRef>
          <a:fontRef idx="minor">
            <a:schemeClr val="dk1"/>
          </a:fontRef>
        </p:style>
        <p:txBody>
          <a:bodyPr wrap="square" tIns="144000" rtlCol="0">
            <a:noAutofit/>
          </a:bodyPr>
          <a:lstStyle/>
          <a:p>
            <a:r>
              <a:rPr lang="sv-SE" b="1" dirty="0" smtClean="0">
                <a:solidFill>
                  <a:schemeClr val="bg1"/>
                </a:solidFill>
              </a:rPr>
              <a:t>Vilka är våra utmaningar?</a:t>
            </a:r>
            <a:endParaRPr lang="sv-SE" b="1" dirty="0">
              <a:solidFill>
                <a:schemeClr val="bg1"/>
              </a:solidFill>
            </a:endParaRPr>
          </a:p>
        </p:txBody>
      </p:sp>
      <p:sp>
        <p:nvSpPr>
          <p:cNvPr id="17" name="textruta 16"/>
          <p:cNvSpPr txBox="1"/>
          <p:nvPr/>
        </p:nvSpPr>
        <p:spPr>
          <a:xfrm>
            <a:off x="8203199" y="1296000"/>
            <a:ext cx="3676533" cy="558800"/>
          </a:xfrm>
          <a:prstGeom prst="rect">
            <a:avLst/>
          </a:prstGeom>
          <a:solidFill>
            <a:srgbClr val="02788A"/>
          </a:solidFill>
          <a:ln w="9525">
            <a:solidFill>
              <a:srgbClr val="02788A"/>
            </a:solidFill>
          </a:ln>
        </p:spPr>
        <p:style>
          <a:lnRef idx="2">
            <a:schemeClr val="accent1"/>
          </a:lnRef>
          <a:fillRef idx="1">
            <a:schemeClr val="lt1"/>
          </a:fillRef>
          <a:effectRef idx="0">
            <a:schemeClr val="accent1"/>
          </a:effectRef>
          <a:fontRef idx="minor">
            <a:schemeClr val="dk1"/>
          </a:fontRef>
        </p:style>
        <p:txBody>
          <a:bodyPr wrap="square" tIns="144000" rtlCol="0">
            <a:noAutofit/>
          </a:bodyPr>
          <a:lstStyle/>
          <a:p>
            <a:r>
              <a:rPr lang="sv-SE" b="1" dirty="0" smtClean="0">
                <a:solidFill>
                  <a:schemeClr val="bg1"/>
                </a:solidFill>
              </a:rPr>
              <a:t>Vilka är vi?</a:t>
            </a:r>
            <a:endParaRPr lang="sv-SE" b="1" dirty="0">
              <a:solidFill>
                <a:schemeClr val="bg1"/>
              </a:solidFill>
            </a:endParaRPr>
          </a:p>
        </p:txBody>
      </p:sp>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a:t>
            </a:r>
            <a:r>
              <a:rPr lang="sv-SE" dirty="0"/>
              <a:t>k</a:t>
            </a:r>
            <a:r>
              <a:rPr lang="sv-SE" dirty="0" smtClean="0"/>
              <a:t>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5</a:t>
            </a:fld>
            <a:endParaRPr lang="en-US" dirty="0">
              <a:solidFill>
                <a:schemeClr val="tx1">
                  <a:lumMod val="50000"/>
                  <a:lumOff val="50000"/>
                </a:schemeClr>
              </a:solidFill>
            </a:endParaRPr>
          </a:p>
        </p:txBody>
      </p:sp>
      <p:pic>
        <p:nvPicPr>
          <p:cNvPr id="12" name="Bildobjekt 11"/>
          <p:cNvPicPr>
            <a:picLocks noChangeAspect="1"/>
          </p:cNvPicPr>
          <p:nvPr/>
        </p:nvPicPr>
        <p:blipFill>
          <a:blip r:embed="rId3"/>
          <a:stretch>
            <a:fillRect/>
          </a:stretch>
        </p:blipFill>
        <p:spPr>
          <a:xfrm>
            <a:off x="8203199" y="1964261"/>
            <a:ext cx="3676532" cy="4391023"/>
          </a:xfrm>
          <a:prstGeom prst="rect">
            <a:avLst/>
          </a:prstGeom>
        </p:spPr>
      </p:pic>
    </p:spTree>
    <p:extLst>
      <p:ext uri="{BB962C8B-B14F-4D97-AF65-F5344CB8AC3E}">
        <p14:creationId xmlns:p14="http://schemas.microsoft.com/office/powerpoint/2010/main" val="11752533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Framtidens utmaning - </a:t>
            </a:r>
            <a:r>
              <a:rPr lang="sv-SE" sz="2800" dirty="0" smtClean="0">
                <a:solidFill>
                  <a:schemeClr val="bg1"/>
                </a:solidFill>
              </a:rPr>
              <a:t>Välfärdens långsiktiga finansiering</a:t>
            </a:r>
            <a:endParaRPr lang="sv-SE" sz="28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6</a:t>
            </a:fld>
            <a:endParaRPr lang="en-US" dirty="0">
              <a:solidFill>
                <a:schemeClr val="tx1">
                  <a:lumMod val="50000"/>
                  <a:lumOff val="50000"/>
                </a:schemeClr>
              </a:solidFill>
            </a:endParaRPr>
          </a:p>
        </p:txBody>
      </p:sp>
      <p:sp>
        <p:nvSpPr>
          <p:cNvPr id="8" name="textruta 7"/>
          <p:cNvSpPr txBox="1"/>
          <p:nvPr/>
        </p:nvSpPr>
        <p:spPr>
          <a:xfrm>
            <a:off x="252000" y="2456869"/>
            <a:ext cx="3872528" cy="3898417"/>
          </a:xfrm>
          <a:prstGeom prst="rect">
            <a:avLst/>
          </a:prstGeom>
          <a:noFill/>
          <a:ln>
            <a:noFill/>
          </a:ln>
        </p:spPr>
        <p:txBody>
          <a:bodyPr wrap="square" rtlCol="0">
            <a:noAutofit/>
          </a:bodyPr>
          <a:lstStyle/>
          <a:p>
            <a:pPr algn="just"/>
            <a:r>
              <a:rPr lang="sv-SE" sz="1400" dirty="0" smtClean="0"/>
              <a:t>I dagens välfärdssamhälle lever allt flera allt längre. Andelen äldre kommer att öka och närmast är det den stora fyrtiotalistkullen som kommer att nå en ålder där behovet av äldreomsorg och sjukvård ökar. Sett till åren 1980-2005 ökade antalet personer med ca. 15% medan prognosen för de kommande 25 åren visar på en ökning med ca 41%. Tillsammans med ökade förväntningar på välfärdstjänsterna kommer det att medföra kostnadsökningar för välfärdstjänster. </a:t>
            </a:r>
          </a:p>
          <a:p>
            <a:pPr algn="just"/>
            <a:endParaRPr lang="sv-SE" sz="1400" dirty="0"/>
          </a:p>
          <a:p>
            <a:pPr algn="just"/>
            <a:r>
              <a:rPr lang="sv-SE" sz="1400" dirty="0" smtClean="0"/>
              <a:t>För att beskriva utvecklingen har SKL i sina framskrivningar använt sig av två alternativ; demografialternativet och plus1alternativet.</a:t>
            </a:r>
          </a:p>
          <a:p>
            <a:pPr algn="just"/>
            <a:endParaRPr lang="sv-SE" sz="1400" dirty="0"/>
          </a:p>
          <a:p>
            <a:pPr algn="just"/>
            <a:r>
              <a:rPr lang="sv-SE" sz="1400" b="1" dirty="0" smtClean="0"/>
              <a:t>Demografialternativet: </a:t>
            </a:r>
            <a:r>
              <a:rPr lang="sv-SE" sz="1400" dirty="0" smtClean="0"/>
              <a:t>Kommunsektorns kostnader bestäms av demografin och dagens</a:t>
            </a:r>
            <a:endParaRPr lang="sv-SE" sz="1400" b="1" dirty="0" smtClean="0"/>
          </a:p>
          <a:p>
            <a:pPr algn="just"/>
            <a:endParaRPr lang="sv-SE" sz="1400" dirty="0"/>
          </a:p>
        </p:txBody>
      </p:sp>
      <p:sp>
        <p:nvSpPr>
          <p:cNvPr id="9" name="textruta 8"/>
          <p:cNvSpPr txBox="1"/>
          <p:nvPr/>
        </p:nvSpPr>
        <p:spPr>
          <a:xfrm>
            <a:off x="8083686" y="2456869"/>
            <a:ext cx="3803513" cy="3898417"/>
          </a:xfrm>
          <a:prstGeom prst="rect">
            <a:avLst/>
          </a:prstGeom>
          <a:noFill/>
          <a:ln>
            <a:noFill/>
          </a:ln>
        </p:spPr>
        <p:txBody>
          <a:bodyPr wrap="square" rtlCol="0">
            <a:noAutofit/>
          </a:bodyPr>
          <a:lstStyle/>
          <a:p>
            <a:pPr algn="just"/>
            <a:r>
              <a:rPr lang="sv-SE" sz="1400" dirty="0" smtClean="0"/>
              <a:t>Demografialternativet och ca 50% för Plus1alternativet fram till 2035. </a:t>
            </a:r>
          </a:p>
          <a:p>
            <a:pPr algn="just"/>
            <a:endParaRPr lang="sv-SE" sz="1400" dirty="0"/>
          </a:p>
          <a:p>
            <a:pPr algn="just"/>
            <a:r>
              <a:rPr lang="sv-SE" sz="1400" dirty="0" smtClean="0"/>
              <a:t>Kostnadsökningarna som beskrivs ovan skulle innebära att det sammantagna uttaget av kommunal- och landstingsskatt skulle behöva öka med 1,40 kronor (Demografialternativet) respektive 13 kronor (Plus1alternativet). </a:t>
            </a:r>
          </a:p>
          <a:p>
            <a:pPr algn="just"/>
            <a:endParaRPr lang="sv-SE" sz="1400" dirty="0"/>
          </a:p>
          <a:p>
            <a:pPr algn="just"/>
            <a:r>
              <a:rPr lang="sv-SE" sz="1400" dirty="0" smtClean="0"/>
              <a:t>Framtidens utmaning bör diskuteras enskilt i kommuner men även tillsammans med andra kommuner för att hitta lösningar. Det är viktigt att lyfta fram frågan så att långsiktiga politiska beslut kan fattas redan idag. </a:t>
            </a:r>
          </a:p>
          <a:p>
            <a:pPr algn="just"/>
            <a:endParaRPr lang="sv-SE" sz="1400" dirty="0"/>
          </a:p>
          <a:p>
            <a:pPr algn="just"/>
            <a:r>
              <a:rPr lang="sv-SE" sz="1400" dirty="0" smtClean="0"/>
              <a:t>Några exempel på alternativ för att finansiera välfärden återfinns i SKLs rapport </a:t>
            </a:r>
            <a:r>
              <a:rPr lang="sv-SE" sz="1400" dirty="0" smtClean="0">
                <a:hlinkClick r:id="rId3"/>
              </a:rPr>
              <a:t>Framtidens utmaningar – Välfärdens långsiktiga finansiering</a:t>
            </a:r>
            <a:r>
              <a:rPr lang="sv-SE" sz="1400" dirty="0" smtClean="0"/>
              <a:t>. </a:t>
            </a:r>
            <a:endParaRPr lang="sv-SE" sz="1400" dirty="0"/>
          </a:p>
        </p:txBody>
      </p:sp>
      <p:sp>
        <p:nvSpPr>
          <p:cNvPr id="10" name="textruta 9"/>
          <p:cNvSpPr txBox="1"/>
          <p:nvPr/>
        </p:nvSpPr>
        <p:spPr>
          <a:xfrm>
            <a:off x="4167842" y="2456870"/>
            <a:ext cx="3872528" cy="3898416"/>
          </a:xfrm>
          <a:prstGeom prst="rect">
            <a:avLst/>
          </a:prstGeom>
          <a:noFill/>
          <a:ln>
            <a:noFill/>
          </a:ln>
        </p:spPr>
        <p:txBody>
          <a:bodyPr wrap="square" rtlCol="0">
            <a:noAutofit/>
          </a:bodyPr>
          <a:lstStyle/>
          <a:p>
            <a:pPr algn="just"/>
            <a:r>
              <a:rPr lang="sv-SE" sz="1400" dirty="0"/>
              <a:t>prislappar per </a:t>
            </a:r>
            <a:r>
              <a:rPr lang="sv-SE" sz="1400" dirty="0" smtClean="0"/>
              <a:t>åldersgrupp. Kostnadsutveckling bestäms därmed av befolkningens framtida storlek och ålderssammansättning.  </a:t>
            </a:r>
          </a:p>
          <a:p>
            <a:pPr algn="just"/>
            <a:endParaRPr lang="sv-SE" sz="1400" dirty="0"/>
          </a:p>
          <a:p>
            <a:pPr algn="just"/>
            <a:r>
              <a:rPr lang="sv-SE" sz="1400" b="1" dirty="0" smtClean="0"/>
              <a:t>Plus1alternativet: </a:t>
            </a:r>
            <a:r>
              <a:rPr lang="sv-SE" sz="1400" dirty="0" smtClean="0"/>
              <a:t>Plus1alternativet antar att verksamheternas omfattning och därmed kostnaderna växer mer än vad demografin antyder. Under perioden 1980-2005 ökade kostnaderna för välfärdstjänster årligen med 1 % mer än de demografiskt betingade behoven. För att ha ett alternativ som är bättre anpassat till hur det historiskt har sett ut räknar Plus1alternativet med en kostnadsökning på 1% utöver det som demografin kräver. </a:t>
            </a:r>
          </a:p>
          <a:p>
            <a:pPr algn="just"/>
            <a:endParaRPr lang="sv-SE" sz="1400" dirty="0"/>
          </a:p>
          <a:p>
            <a:pPr algn="just"/>
            <a:r>
              <a:rPr lang="sv-SE" sz="1400" dirty="0" smtClean="0"/>
              <a:t>I SKLs rapport visar kommunernas och landstingens sammantagna kostnadsutveckling i fasta priser en kostnadsökning ca 20% för</a:t>
            </a:r>
            <a:endParaRPr lang="sv-SE" sz="1400" dirty="0"/>
          </a:p>
        </p:txBody>
      </p:sp>
      <p:sp>
        <p:nvSpPr>
          <p:cNvPr id="11" name="textruta 10"/>
          <p:cNvSpPr txBox="1"/>
          <p:nvPr/>
        </p:nvSpPr>
        <p:spPr>
          <a:xfrm>
            <a:off x="252001" y="1144309"/>
            <a:ext cx="11635198" cy="1113046"/>
          </a:xfrm>
          <a:prstGeom prst="rect">
            <a:avLst/>
          </a:prstGeom>
          <a:noFill/>
          <a:ln>
            <a:noFill/>
          </a:ln>
        </p:spPr>
        <p:txBody>
          <a:bodyPr wrap="square" rtlCol="0">
            <a:noAutofit/>
          </a:bodyPr>
          <a:lstStyle/>
          <a:p>
            <a:pPr algn="just"/>
            <a:r>
              <a:rPr lang="sv-SE" i="1" dirty="0" smtClean="0"/>
              <a:t>I Sveriges Kommuner och Landstings (SKL) rapport , Framtidens utmaningar – Välfärdens långsiktiga finansiering, vill programberedningen lyfta frågan om hur det svenska välfärdssamhället kommer att se ut i framtiden. Målet med skriften har inte varit att nå konsensus för hur framtidens välfärd ska lösas utan snarare att lyfta fram frågan så att långsiktiga politiska beslut kan fattas redan nu för att möta framtidens utmaningar.   </a:t>
            </a:r>
          </a:p>
        </p:txBody>
      </p:sp>
    </p:spTree>
    <p:extLst>
      <p:ext uri="{BB962C8B-B14F-4D97-AF65-F5344CB8AC3E}">
        <p14:creationId xmlns:p14="http://schemas.microsoft.com/office/powerpoint/2010/main" val="2583405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5981376"/>
          </a:xfrm>
          <a:prstGeom prst="rect">
            <a:avLst/>
          </a:prstGeom>
          <a:solidFill>
            <a:srgbClr val="02788A"/>
          </a:solidFill>
          <a:ln>
            <a:solidFill>
              <a:schemeClr val="accent1"/>
            </a:solidFill>
          </a:ln>
        </p:spPr>
        <p:txBody>
          <a:bodyPr wrap="square" lIns="504000" tIns="612000" rIns="72000" bIns="216000" rtlCol="0" anchor="t" anchorCtr="0">
            <a:noAutofit/>
          </a:bodyPr>
          <a:lstStyle/>
          <a:p>
            <a:r>
              <a:rPr lang="sv-SE" sz="4000" dirty="0" smtClean="0">
                <a:ln>
                  <a:solidFill>
                    <a:schemeClr val="bg1"/>
                  </a:solidFill>
                </a:ln>
                <a:solidFill>
                  <a:schemeClr val="bg1"/>
                </a:solidFill>
              </a:rPr>
              <a:t>Skatteintäkter</a:t>
            </a:r>
            <a:endParaRPr lang="sv-SE" sz="4000" dirty="0">
              <a:ln>
                <a:solidFill>
                  <a:schemeClr val="bg1"/>
                </a:solidFill>
              </a:ln>
              <a:solidFill>
                <a:schemeClr val="bg1"/>
              </a:solidFill>
            </a:endParaRPr>
          </a:p>
          <a:p>
            <a:pPr marL="1028700" lvl="1" indent="-571500">
              <a:buFont typeface="Arial" panose="020B0604020202020204" pitchFamily="34" charset="0"/>
              <a:buChar char="•"/>
            </a:pPr>
            <a:r>
              <a:rPr lang="sv-SE" sz="3200" dirty="0" smtClean="0">
                <a:solidFill>
                  <a:schemeClr val="bg1"/>
                </a:solidFill>
              </a:rPr>
              <a:t>Kommunernas skattebas</a:t>
            </a:r>
          </a:p>
          <a:p>
            <a:pPr marL="1028700" lvl="1" indent="-571500">
              <a:buFont typeface="Arial" panose="020B0604020202020204" pitchFamily="34" charset="0"/>
              <a:buChar char="•"/>
            </a:pPr>
            <a:r>
              <a:rPr lang="sv-SE" sz="3200" dirty="0" smtClean="0">
                <a:solidFill>
                  <a:schemeClr val="bg1"/>
                </a:solidFill>
              </a:rPr>
              <a:t>Ovanåker kommuns skattekraft och utvecklingen av skatteunderlaget</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7</a:t>
            </a:fld>
            <a:endParaRPr lang="en-US" dirty="0">
              <a:solidFill>
                <a:schemeClr val="tx1">
                  <a:lumMod val="50000"/>
                  <a:lumOff val="50000"/>
                </a:schemeClr>
              </a:solidFill>
            </a:endParaRPr>
          </a:p>
        </p:txBody>
      </p:sp>
    </p:spTree>
    <p:extLst>
      <p:ext uri="{BB962C8B-B14F-4D97-AF65-F5344CB8AC3E}">
        <p14:creationId xmlns:p14="http://schemas.microsoft.com/office/powerpoint/2010/main" val="341522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Kommunens skattebas</a:t>
            </a:r>
            <a:endParaRPr lang="sv-SE" sz="32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8</a:t>
            </a:fld>
            <a:endParaRPr lang="en-US" dirty="0">
              <a:solidFill>
                <a:schemeClr val="tx1">
                  <a:lumMod val="50000"/>
                  <a:lumOff val="50000"/>
                </a:schemeClr>
              </a:solidFill>
            </a:endParaRPr>
          </a:p>
        </p:txBody>
      </p:sp>
      <p:sp>
        <p:nvSpPr>
          <p:cNvPr id="8" name="textruta 7"/>
          <p:cNvSpPr txBox="1"/>
          <p:nvPr/>
        </p:nvSpPr>
        <p:spPr>
          <a:xfrm>
            <a:off x="252000" y="1342448"/>
            <a:ext cx="5767800" cy="4814701"/>
          </a:xfrm>
          <a:prstGeom prst="rect">
            <a:avLst/>
          </a:prstGeom>
          <a:noFill/>
          <a:ln>
            <a:solidFill>
              <a:srgbClr val="02788A"/>
            </a:solidFill>
          </a:ln>
        </p:spPr>
        <p:txBody>
          <a:bodyPr wrap="square" rtlCol="0">
            <a:noAutofit/>
          </a:bodyPr>
          <a:lstStyle/>
          <a:p>
            <a:pPr algn="just"/>
            <a:r>
              <a:rPr lang="sv-SE" sz="1200" dirty="0" smtClean="0"/>
              <a:t>Basen för kommunalskatten är invånarnas förvärvsinkomster. Till förvärvsinkomsterna räknas förutom löner även löneförmåner, sjukpenning, a-kassa, pensioner etc. Dessutom ingår inkomst av näringsverksamhet för de företagare som inte bedriver verksamheten i aktiebolagsformen. </a:t>
            </a:r>
          </a:p>
          <a:p>
            <a:pPr algn="just"/>
            <a:endParaRPr lang="sv-SE" sz="1200" dirty="0"/>
          </a:p>
          <a:p>
            <a:pPr algn="just"/>
            <a:r>
              <a:rPr lang="sv-SE" sz="1200" dirty="0" smtClean="0"/>
              <a:t>Skatteunderlaget varierar med konjunkturerna. På nästa sida kan vi se utvecklingen för Ovanåker kommuns skatteunderlag i jämförelse med riket. Utvecklingen av kommunens skatteunderlag är av underordnad betydelse för kommunens finansiering då skillnaden till stor del utjämnas via den kommunalekonomiska utjämningen. </a:t>
            </a:r>
          </a:p>
          <a:p>
            <a:pPr algn="just"/>
            <a:endParaRPr lang="sv-SE" sz="1200" dirty="0"/>
          </a:p>
          <a:p>
            <a:pPr algn="just"/>
            <a:r>
              <a:rPr lang="sv-SE" sz="1200" dirty="0" smtClean="0"/>
              <a:t>Ovanåker kommuns skattekraft får vi genom att sätta skatteunderlaget i relation till antalet invånare i kommunen. Inkomståret 2015 uppgick skattekraften till 162 349 kr per invånare. Vanligtvis stiger skattekraften mellan åren eftersom att skattunderlaget ökar över tiden. I relation till den genomsnittliga skattekraften i riket  har Ovanåker kommuns skattekraft minskat något, från 88 % av rikets skattekraft 2012 till 85% av rikets skattekraft 2015. Kommunens skatteintäkt är skatteunderlaget </a:t>
            </a:r>
            <a:r>
              <a:rPr lang="sv-SE" sz="1200" dirty="0"/>
              <a:t>multiplicerat med den av kommunen fastställda skattesatsen. I </a:t>
            </a:r>
            <a:r>
              <a:rPr lang="sv-SE" sz="1200" dirty="0" smtClean="0"/>
              <a:t>Ovanåker kommun </a:t>
            </a:r>
            <a:r>
              <a:rPr lang="sv-SE" sz="1200" dirty="0"/>
              <a:t>har skattesatsen för perioden 2005-2015 varit i stort sett oförändrad. Detta kan ge utrymme för eventuella höjningar under kommande perioder.</a:t>
            </a:r>
          </a:p>
          <a:p>
            <a:pPr algn="just"/>
            <a:r>
              <a:rPr lang="sv-SE" sz="1400" dirty="0" smtClean="0"/>
              <a:t>		</a:t>
            </a:r>
          </a:p>
          <a:p>
            <a:pPr algn="just"/>
            <a:endParaRPr lang="sv-SE" dirty="0"/>
          </a:p>
          <a:p>
            <a:pPr algn="just"/>
            <a:endParaRPr lang="sv-SE" dirty="0" smtClean="0"/>
          </a:p>
        </p:txBody>
      </p:sp>
      <p:sp>
        <p:nvSpPr>
          <p:cNvPr id="9" name="textruta 8"/>
          <p:cNvSpPr txBox="1"/>
          <p:nvPr/>
        </p:nvSpPr>
        <p:spPr>
          <a:xfrm>
            <a:off x="6183698" y="1342448"/>
            <a:ext cx="5703502" cy="4814701"/>
          </a:xfrm>
          <a:prstGeom prst="rect">
            <a:avLst/>
          </a:prstGeom>
          <a:noFill/>
          <a:ln>
            <a:solidFill>
              <a:srgbClr val="02788A"/>
            </a:solidFill>
          </a:ln>
        </p:spPr>
        <p:txBody>
          <a:bodyPr wrap="square" rtlCol="0">
            <a:noAutofit/>
          </a:bodyPr>
          <a:lstStyle/>
          <a:p>
            <a:pPr algn="just"/>
            <a:r>
              <a:rPr lang="sv-SE" sz="1200" dirty="0" smtClean="0"/>
              <a:t>Kommuner som ligger under rikets genomsnittliga skattekraft får pengar fördelat till sig genom det kommunala utjämningssystemet. Detta för att kunna tillhanda en likvärdig service oberoende av förhållanden som är svåra för kommunen att påverka. Framförallt fördelas resurserna till kommunerna beroende på tre olika grunder; inkomstutjämningen, kostnadsutjämningen och strukturbidrag. </a:t>
            </a:r>
          </a:p>
          <a:p>
            <a:pPr algn="just"/>
            <a:endParaRPr lang="sv-SE" sz="1200" dirty="0"/>
          </a:p>
          <a:p>
            <a:pPr algn="just"/>
            <a:r>
              <a:rPr lang="sv-SE" sz="1200" b="1" dirty="0" smtClean="0"/>
              <a:t>Inkomstutjämningen:  </a:t>
            </a:r>
            <a:r>
              <a:rPr lang="sv-SE" sz="1200" dirty="0" smtClean="0"/>
              <a:t>Inkomstutjämningen utgör den största delen av det kommunala utjämningssystemet och baseras på skattekraften. Kommuner med låg skattekraft får bidrag upp till 95% av målet om 115% av medelskattekraften i riket. Huvuddelen av inkomstutjämningen består av statliga bidrag då endast 15 kommuner har tillräckligt hög skattekraft för att de ska  behöva betala in till inkomstutjämningen. </a:t>
            </a:r>
          </a:p>
          <a:p>
            <a:pPr algn="just"/>
            <a:endParaRPr lang="sv-SE" sz="1200" b="1" dirty="0"/>
          </a:p>
          <a:p>
            <a:pPr algn="just"/>
            <a:r>
              <a:rPr lang="sv-SE" sz="1200" b="1" dirty="0" smtClean="0"/>
              <a:t>Kostnadsutjämningen: </a:t>
            </a:r>
            <a:r>
              <a:rPr lang="sv-SE" sz="1200" dirty="0" smtClean="0"/>
              <a:t>Kostnadsutjämningen finansieras enbart genom omfördelningar mellan kommunerna för att kompensera för opåverkbara strukturella kostnadsskillnader i obligatorisk kommunal verksamhet. Exempelvis kan kommuner kompenseras för åldersstrukturen där kommunen är skyldig att erbjuda äldreomsorg och barnomsorg till många personer.</a:t>
            </a:r>
          </a:p>
          <a:p>
            <a:pPr algn="just"/>
            <a:endParaRPr lang="sv-SE" sz="1200" dirty="0"/>
          </a:p>
          <a:p>
            <a:pPr algn="just"/>
            <a:r>
              <a:rPr lang="sv-SE" sz="1200" b="1" dirty="0" smtClean="0"/>
              <a:t>Strukturbidrag: </a:t>
            </a:r>
            <a:r>
              <a:rPr lang="sv-SE" sz="1200" dirty="0" smtClean="0"/>
              <a:t>Finansieras av staten och syftar till att stärka kommuner med liten befolkning och/eller arbetsmarknad.</a:t>
            </a:r>
            <a:endParaRPr lang="sv-SE" dirty="0"/>
          </a:p>
        </p:txBody>
      </p:sp>
      <p:graphicFrame>
        <p:nvGraphicFramePr>
          <p:cNvPr id="11" name="Tabell 10"/>
          <p:cNvGraphicFramePr>
            <a:graphicFrameLocks noGrp="1"/>
          </p:cNvGraphicFramePr>
          <p:nvPr>
            <p:extLst>
              <p:ext uri="{D42A27DB-BD31-4B8C-83A1-F6EECF244321}">
                <p14:modId xmlns:p14="http://schemas.microsoft.com/office/powerpoint/2010/main" val="2131063434"/>
              </p:ext>
            </p:extLst>
          </p:nvPr>
        </p:nvGraphicFramePr>
        <p:xfrm>
          <a:off x="426567" y="5257800"/>
          <a:ext cx="5418665" cy="592636"/>
        </p:xfrm>
        <a:graphic>
          <a:graphicData uri="http://schemas.openxmlformats.org/drawingml/2006/table">
            <a:tbl>
              <a:tblPr>
                <a:tableStyleId>{5C22544A-7EE6-4342-B048-85BDC9FD1C3A}</a:tableStyleId>
              </a:tblPr>
              <a:tblGrid>
                <a:gridCol w="586463">
                  <a:extLst>
                    <a:ext uri="{9D8B030D-6E8A-4147-A177-3AD203B41FA5}">
                      <a16:colId xmlns:a16="http://schemas.microsoft.com/office/drawing/2014/main" val="3286969988"/>
                    </a:ext>
                  </a:extLst>
                </a:gridCol>
                <a:gridCol w="425394">
                  <a:extLst>
                    <a:ext uri="{9D8B030D-6E8A-4147-A177-3AD203B41FA5}">
                      <a16:colId xmlns:a16="http://schemas.microsoft.com/office/drawing/2014/main" val="2769030212"/>
                    </a:ext>
                  </a:extLst>
                </a:gridCol>
                <a:gridCol w="453516">
                  <a:extLst>
                    <a:ext uri="{9D8B030D-6E8A-4147-A177-3AD203B41FA5}">
                      <a16:colId xmlns:a16="http://schemas.microsoft.com/office/drawing/2014/main" val="3197318033"/>
                    </a:ext>
                  </a:extLst>
                </a:gridCol>
                <a:gridCol w="453516">
                  <a:extLst>
                    <a:ext uri="{9D8B030D-6E8A-4147-A177-3AD203B41FA5}">
                      <a16:colId xmlns:a16="http://schemas.microsoft.com/office/drawing/2014/main" val="3062608081"/>
                    </a:ext>
                  </a:extLst>
                </a:gridCol>
                <a:gridCol w="453516">
                  <a:extLst>
                    <a:ext uri="{9D8B030D-6E8A-4147-A177-3AD203B41FA5}">
                      <a16:colId xmlns:a16="http://schemas.microsoft.com/office/drawing/2014/main" val="2938698538"/>
                    </a:ext>
                  </a:extLst>
                </a:gridCol>
                <a:gridCol w="453516">
                  <a:extLst>
                    <a:ext uri="{9D8B030D-6E8A-4147-A177-3AD203B41FA5}">
                      <a16:colId xmlns:a16="http://schemas.microsoft.com/office/drawing/2014/main" val="3145821246"/>
                    </a:ext>
                  </a:extLst>
                </a:gridCol>
                <a:gridCol w="453516">
                  <a:extLst>
                    <a:ext uri="{9D8B030D-6E8A-4147-A177-3AD203B41FA5}">
                      <a16:colId xmlns:a16="http://schemas.microsoft.com/office/drawing/2014/main" val="4142927932"/>
                    </a:ext>
                  </a:extLst>
                </a:gridCol>
                <a:gridCol w="453516">
                  <a:extLst>
                    <a:ext uri="{9D8B030D-6E8A-4147-A177-3AD203B41FA5}">
                      <a16:colId xmlns:a16="http://schemas.microsoft.com/office/drawing/2014/main" val="3935040824"/>
                    </a:ext>
                  </a:extLst>
                </a:gridCol>
                <a:gridCol w="453516">
                  <a:extLst>
                    <a:ext uri="{9D8B030D-6E8A-4147-A177-3AD203B41FA5}">
                      <a16:colId xmlns:a16="http://schemas.microsoft.com/office/drawing/2014/main" val="941291052"/>
                    </a:ext>
                  </a:extLst>
                </a:gridCol>
                <a:gridCol w="410732">
                  <a:extLst>
                    <a:ext uri="{9D8B030D-6E8A-4147-A177-3AD203B41FA5}">
                      <a16:colId xmlns:a16="http://schemas.microsoft.com/office/drawing/2014/main" val="3497800252"/>
                    </a:ext>
                  </a:extLst>
                </a:gridCol>
                <a:gridCol w="410732">
                  <a:extLst>
                    <a:ext uri="{9D8B030D-6E8A-4147-A177-3AD203B41FA5}">
                      <a16:colId xmlns:a16="http://schemas.microsoft.com/office/drawing/2014/main" val="977870527"/>
                    </a:ext>
                  </a:extLst>
                </a:gridCol>
                <a:gridCol w="410732">
                  <a:extLst>
                    <a:ext uri="{9D8B030D-6E8A-4147-A177-3AD203B41FA5}">
                      <a16:colId xmlns:a16="http://schemas.microsoft.com/office/drawing/2014/main" val="1389835900"/>
                    </a:ext>
                  </a:extLst>
                </a:gridCol>
              </a:tblGrid>
              <a:tr h="296318">
                <a:tc>
                  <a:txBody>
                    <a:bodyPr/>
                    <a:lstStyle/>
                    <a:p>
                      <a:pPr algn="l" fontAlgn="b"/>
                      <a:r>
                        <a:rPr lang="sv-SE" sz="1000" b="1" u="none" strike="noStrike" kern="1200" dirty="0">
                          <a:solidFill>
                            <a:schemeClr val="dk1"/>
                          </a:solidFill>
                          <a:effectLst/>
                          <a:latin typeface="+mn-lt"/>
                          <a:ea typeface="+mn-ea"/>
                          <a:cs typeface="+mn-cs"/>
                        </a:rPr>
                        <a:t> </a:t>
                      </a:r>
                      <a:r>
                        <a:rPr lang="sv-SE" sz="1000" b="1" u="none" strike="noStrike" kern="1200" dirty="0" smtClean="0">
                          <a:solidFill>
                            <a:schemeClr val="dk1"/>
                          </a:solidFill>
                          <a:effectLst/>
                          <a:latin typeface="+mn-lt"/>
                          <a:ea typeface="+mn-ea"/>
                          <a:cs typeface="+mn-cs"/>
                        </a:rPr>
                        <a:t>Ovanåker</a:t>
                      </a:r>
                      <a:endParaRPr lang="sv-SE" sz="1000" b="1" u="none" strike="noStrike" kern="1200" dirty="0">
                        <a:solidFill>
                          <a:schemeClr val="dk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kern="1200" dirty="0">
                          <a:solidFill>
                            <a:schemeClr val="dk1"/>
                          </a:solidFill>
                          <a:effectLst/>
                          <a:latin typeface="+mn-lt"/>
                          <a:ea typeface="+mn-ea"/>
                          <a:cs typeface="+mn-cs"/>
                        </a:rPr>
                        <a:t>2005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kern="1200" dirty="0">
                          <a:solidFill>
                            <a:schemeClr val="dk1"/>
                          </a:solidFill>
                          <a:effectLst/>
                          <a:latin typeface="+mn-lt"/>
                          <a:ea typeface="+mn-ea"/>
                          <a:cs typeface="+mn-cs"/>
                        </a:rPr>
                        <a:t>2006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kern="1200" dirty="0">
                          <a:solidFill>
                            <a:schemeClr val="dk1"/>
                          </a:solidFill>
                          <a:effectLst/>
                          <a:latin typeface="+mn-lt"/>
                          <a:ea typeface="+mn-ea"/>
                          <a:cs typeface="+mn-cs"/>
                        </a:rPr>
                        <a:t>2007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kern="1200" dirty="0">
                          <a:solidFill>
                            <a:schemeClr val="dk1"/>
                          </a:solidFill>
                          <a:effectLst/>
                          <a:latin typeface="+mn-lt"/>
                          <a:ea typeface="+mn-ea"/>
                          <a:cs typeface="+mn-cs"/>
                        </a:rPr>
                        <a:t>2008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kern="1200" dirty="0">
                          <a:solidFill>
                            <a:schemeClr val="dk1"/>
                          </a:solidFill>
                          <a:effectLst/>
                          <a:latin typeface="+mn-lt"/>
                          <a:ea typeface="+mn-ea"/>
                          <a:cs typeface="+mn-cs"/>
                        </a:rPr>
                        <a:t>2009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kern="1200" dirty="0">
                          <a:solidFill>
                            <a:schemeClr val="dk1"/>
                          </a:solidFill>
                          <a:effectLst/>
                          <a:latin typeface="+mn-lt"/>
                          <a:ea typeface="+mn-ea"/>
                          <a:cs typeface="+mn-cs"/>
                        </a:rPr>
                        <a:t>2010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kern="1200" dirty="0">
                          <a:solidFill>
                            <a:schemeClr val="dk1"/>
                          </a:solidFill>
                          <a:effectLst/>
                          <a:latin typeface="+mn-lt"/>
                          <a:ea typeface="+mn-ea"/>
                          <a:cs typeface="+mn-cs"/>
                        </a:rPr>
                        <a:t>2011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kern="1200" dirty="0">
                          <a:solidFill>
                            <a:schemeClr val="dk1"/>
                          </a:solidFill>
                          <a:effectLst/>
                          <a:latin typeface="+mn-lt"/>
                          <a:ea typeface="+mn-ea"/>
                          <a:cs typeface="+mn-cs"/>
                        </a:rPr>
                        <a:t>2012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kern="1200" dirty="0">
                          <a:solidFill>
                            <a:schemeClr val="dk1"/>
                          </a:solidFill>
                          <a:effectLst/>
                          <a:latin typeface="+mn-lt"/>
                          <a:ea typeface="+mn-ea"/>
                          <a:cs typeface="+mn-cs"/>
                        </a:rPr>
                        <a:t>2013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kern="1200" dirty="0">
                          <a:solidFill>
                            <a:schemeClr val="dk1"/>
                          </a:solidFill>
                          <a:effectLst/>
                          <a:latin typeface="+mn-lt"/>
                          <a:ea typeface="+mn-ea"/>
                          <a:cs typeface="+mn-cs"/>
                        </a:rPr>
                        <a:t>2014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kern="1200" dirty="0">
                          <a:solidFill>
                            <a:schemeClr val="dk1"/>
                          </a:solidFill>
                          <a:effectLst/>
                          <a:latin typeface="+mn-lt"/>
                          <a:ea typeface="+mn-ea"/>
                          <a:cs typeface="+mn-cs"/>
                        </a:rPr>
                        <a:t>2015</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extLst>
                  <a:ext uri="{0D108BD9-81ED-4DB2-BD59-A6C34878D82A}">
                    <a16:rowId xmlns:a16="http://schemas.microsoft.com/office/drawing/2014/main" val="1316356905"/>
                  </a:ext>
                </a:extLst>
              </a:tr>
              <a:tr h="296318">
                <a:tc>
                  <a:txBody>
                    <a:bodyPr/>
                    <a:lstStyle/>
                    <a:p>
                      <a:pPr algn="l" fontAlgn="b"/>
                      <a:r>
                        <a:rPr lang="sv-SE" sz="1000" b="1" u="none" strike="noStrike" kern="1200" dirty="0">
                          <a:solidFill>
                            <a:schemeClr val="dk1"/>
                          </a:solidFill>
                          <a:effectLst/>
                          <a:latin typeface="+mn-lt"/>
                          <a:ea typeface="+mn-ea"/>
                          <a:cs typeface="+mn-cs"/>
                        </a:rPr>
                        <a:t>Skattesats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21,64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21,86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21,86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21,86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0969004"/>
                  </a:ext>
                </a:extLst>
              </a:tr>
            </a:tbl>
          </a:graphicData>
        </a:graphic>
      </p:graphicFrame>
    </p:spTree>
    <p:extLst>
      <p:ext uri="{BB962C8B-B14F-4D97-AF65-F5344CB8AC3E}">
        <p14:creationId xmlns:p14="http://schemas.microsoft.com/office/powerpoint/2010/main" val="18376332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a:solidFill>
                  <a:schemeClr val="bg1"/>
                </a:solidFill>
              </a:rPr>
              <a:t>Skattekraft och </a:t>
            </a:r>
            <a:r>
              <a:rPr lang="sv-SE" sz="3200" dirty="0" smtClean="0">
                <a:solidFill>
                  <a:schemeClr val="bg1"/>
                </a:solidFill>
              </a:rPr>
              <a:t>skatteunderlag</a:t>
            </a:r>
            <a:endParaRPr lang="sv-SE" sz="32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9E885537-2202-43E3-8243-D625747F0101}"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Ovanåker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9</a:t>
            </a:fld>
            <a:endParaRPr lang="en-US" dirty="0">
              <a:solidFill>
                <a:schemeClr val="tx1">
                  <a:lumMod val="50000"/>
                  <a:lumOff val="50000"/>
                </a:schemeClr>
              </a:solidFill>
            </a:endParaRPr>
          </a:p>
        </p:txBody>
      </p:sp>
      <p:graphicFrame>
        <p:nvGraphicFramePr>
          <p:cNvPr id="10" name="Diagram 9"/>
          <p:cNvGraphicFramePr>
            <a:graphicFrameLocks/>
          </p:cNvGraphicFramePr>
          <p:nvPr>
            <p:extLst>
              <p:ext uri="{D42A27DB-BD31-4B8C-83A1-F6EECF244321}">
                <p14:modId xmlns:p14="http://schemas.microsoft.com/office/powerpoint/2010/main" val="2493272761"/>
              </p:ext>
            </p:extLst>
          </p:nvPr>
        </p:nvGraphicFramePr>
        <p:xfrm>
          <a:off x="272180" y="1550353"/>
          <a:ext cx="5458060" cy="44075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Diagram 10"/>
          <p:cNvGraphicFramePr>
            <a:graphicFrameLocks/>
          </p:cNvGraphicFramePr>
          <p:nvPr>
            <p:extLst>
              <p:ext uri="{D42A27DB-BD31-4B8C-83A1-F6EECF244321}">
                <p14:modId xmlns:p14="http://schemas.microsoft.com/office/powerpoint/2010/main" val="3908454893"/>
              </p:ext>
            </p:extLst>
          </p:nvPr>
        </p:nvGraphicFramePr>
        <p:xfrm>
          <a:off x="6445715" y="1541708"/>
          <a:ext cx="5441484" cy="4416181"/>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Rak koppling 8"/>
          <p:cNvCxnSpPr/>
          <p:nvPr/>
        </p:nvCxnSpPr>
        <p:spPr>
          <a:xfrm flipH="1">
            <a:off x="6082898" y="1550352"/>
            <a:ext cx="10160" cy="4398891"/>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414810"/>
      </p:ext>
    </p:extLst>
  </p:cSld>
  <p:clrMapOvr>
    <a:masterClrMapping/>
  </p:clrMapOvr>
  <p:timing>
    <p:tnLst>
      <p:par>
        <p:cTn id="1" dur="indefinite" restart="never" nodeType="tmRoot"/>
      </p:par>
    </p:tnLst>
  </p:timing>
</p:sld>
</file>

<file path=ppt/theme/theme1.xml><?xml version="1.0" encoding="utf-8"?>
<a:theme xmlns:a="http://schemas.openxmlformats.org/drawingml/2006/main" name="Ram">
  <a:themeElements>
    <a:clrScheme name="Ram">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Ram">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Ram">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990</TotalTime>
  <Words>5084</Words>
  <Application>Microsoft Office PowerPoint</Application>
  <PresentationFormat>Bredbild</PresentationFormat>
  <Paragraphs>1415</Paragraphs>
  <Slides>34</Slides>
  <Notes>0</Notes>
  <HiddenSlides>0</HiddenSlides>
  <MMClips>0</MMClips>
  <ScaleCrop>false</ScaleCrop>
  <HeadingPairs>
    <vt:vector size="6" baseType="variant">
      <vt:variant>
        <vt:lpstr>Använt teckensnitt</vt:lpstr>
      </vt:variant>
      <vt:variant>
        <vt:i4>10</vt:i4>
      </vt:variant>
      <vt:variant>
        <vt:lpstr>Tema</vt:lpstr>
      </vt:variant>
      <vt:variant>
        <vt:i4>1</vt:i4>
      </vt:variant>
      <vt:variant>
        <vt:lpstr>Bildrubriker</vt:lpstr>
      </vt:variant>
      <vt:variant>
        <vt:i4>34</vt:i4>
      </vt:variant>
    </vt:vector>
  </HeadingPairs>
  <TitlesOfParts>
    <vt:vector size="45" baseType="lpstr">
      <vt:lpstr>GungsuhChe</vt:lpstr>
      <vt:lpstr>Arial</vt:lpstr>
      <vt:lpstr>Bauhaus 93</vt:lpstr>
      <vt:lpstr>Berlin Sans FB</vt:lpstr>
      <vt:lpstr>Calibri</vt:lpstr>
      <vt:lpstr>Copperplate Gothic Bold</vt:lpstr>
      <vt:lpstr>Corbel</vt:lpstr>
      <vt:lpstr>Garamond</vt:lpstr>
      <vt:lpstr>Wingdings</vt:lpstr>
      <vt:lpstr>Wingdings 2</vt:lpstr>
      <vt:lpstr>Ram</vt:lpstr>
      <vt:lpstr>Långsiktig befolknings-prognos och ekonomisk analys 2016-2030</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BollnÃ¤s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Mattias Ljungqvist Holm</dc:creator>
  <cp:lastModifiedBy>Mattias Ljungqvist Holm</cp:lastModifiedBy>
  <cp:revision>129</cp:revision>
  <dcterms:created xsi:type="dcterms:W3CDTF">2016-08-15T06:29:37Z</dcterms:created>
  <dcterms:modified xsi:type="dcterms:W3CDTF">2016-11-04T10:43:01Z</dcterms:modified>
</cp:coreProperties>
</file>